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6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0" r:id="rId2"/>
  </p:sldMasterIdLst>
  <p:notesMasterIdLst>
    <p:notesMasterId r:id="rId31"/>
  </p:notesMasterIdLst>
  <p:sldIdLst>
    <p:sldId id="327" r:id="rId3"/>
    <p:sldId id="344" r:id="rId4"/>
    <p:sldId id="305" r:id="rId5"/>
    <p:sldId id="326" r:id="rId6"/>
    <p:sldId id="325" r:id="rId7"/>
    <p:sldId id="333" r:id="rId8"/>
    <p:sldId id="321" r:id="rId9"/>
    <p:sldId id="316" r:id="rId10"/>
    <p:sldId id="308" r:id="rId11"/>
    <p:sldId id="332" r:id="rId12"/>
    <p:sldId id="309" r:id="rId13"/>
    <p:sldId id="346" r:id="rId14"/>
    <p:sldId id="320" r:id="rId15"/>
    <p:sldId id="334" r:id="rId16"/>
    <p:sldId id="345" r:id="rId17"/>
    <p:sldId id="303" r:id="rId18"/>
    <p:sldId id="336" r:id="rId19"/>
    <p:sldId id="331" r:id="rId20"/>
    <p:sldId id="337" r:id="rId21"/>
    <p:sldId id="339" r:id="rId22"/>
    <p:sldId id="338" r:id="rId23"/>
    <p:sldId id="340" r:id="rId24"/>
    <p:sldId id="342" r:id="rId25"/>
    <p:sldId id="343" r:id="rId26"/>
    <p:sldId id="341" r:id="rId27"/>
    <p:sldId id="292" r:id="rId28"/>
    <p:sldId id="281" r:id="rId29"/>
    <p:sldId id="329" r:id="rId30"/>
  </p:sldIdLst>
  <p:sldSz cx="2437765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9628" userDrawn="1">
          <p15:clr>
            <a:srgbClr val="A4A3A4"/>
          </p15:clr>
        </p15:guide>
        <p15:guide id="2" orient="horz" pos="43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ACC1"/>
    <a:srgbClr val="4CAEE3"/>
    <a:srgbClr val="EE9A00"/>
    <a:srgbClr val="884C24"/>
    <a:srgbClr val="CFDCE7"/>
    <a:srgbClr val="8AA9C3"/>
    <a:srgbClr val="443E72"/>
    <a:srgbClr val="2E6F7E"/>
    <a:srgbClr val="4879D8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44" autoAdjust="0"/>
    <p:restoredTop sz="94660"/>
  </p:normalViewPr>
  <p:slideViewPr>
    <p:cSldViewPr snapToGrid="0">
      <p:cViewPr varScale="1">
        <p:scale>
          <a:sx n="37" d="100"/>
          <a:sy n="37" d="100"/>
        </p:scale>
        <p:origin x="558" y="78"/>
      </p:cViewPr>
      <p:guideLst>
        <p:guide pos="9628"/>
        <p:guide orient="horz"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3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83A8E37-C5F7-4F3F-A19F-080E60F838DA}" type="doc">
      <dgm:prSet loTypeId="urn:microsoft.com/office/officeart/2011/layout/HexagonRadial" loCatId="officeonlin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E4BEE69-F8F6-472D-9C07-7CA40922615F}">
      <dgm:prSet phldrT="[Text]"/>
      <dgm:spPr/>
      <dgm:t>
        <a:bodyPr/>
        <a:lstStyle/>
        <a:p>
          <a:r>
            <a:rPr lang="en-US" b="1" dirty="0" smtClean="0"/>
            <a:t>Transaction </a:t>
          </a:r>
        </a:p>
        <a:p>
          <a:r>
            <a:rPr lang="en-US" b="1" dirty="0" smtClean="0"/>
            <a:t>Entry &amp; Exi</a:t>
          </a:r>
          <a:r>
            <a:rPr lang="en-US" dirty="0" smtClean="0"/>
            <a:t>t</a:t>
          </a:r>
          <a:endParaRPr lang="en-US" dirty="0"/>
        </a:p>
      </dgm:t>
    </dgm:pt>
    <dgm:pt modelId="{C29B049A-615A-492B-B1AA-9F3191F3B324}" type="sibTrans" cxnId="{0D08DE1D-04AB-49BA-9A34-02DBFDDF0818}">
      <dgm:prSet/>
      <dgm:spPr/>
      <dgm:t>
        <a:bodyPr/>
        <a:lstStyle/>
        <a:p>
          <a:endParaRPr lang="en-US"/>
        </a:p>
      </dgm:t>
    </dgm:pt>
    <dgm:pt modelId="{F75C2311-8941-439E-B642-DCF56F436673}" type="parTrans" cxnId="{0D08DE1D-04AB-49BA-9A34-02DBFDDF0818}">
      <dgm:prSet/>
      <dgm:spPr/>
      <dgm:t>
        <a:bodyPr/>
        <a:lstStyle/>
        <a:p>
          <a:endParaRPr lang="en-US"/>
        </a:p>
      </dgm:t>
    </dgm:pt>
    <dgm:pt modelId="{B0D9E750-4D9F-4FBD-97B5-0CEF51353672}">
      <dgm:prSet phldrT="[Text]"/>
      <dgm:spPr/>
      <dgm:t>
        <a:bodyPr/>
        <a:lstStyle/>
        <a:p>
          <a:r>
            <a:rPr lang="en-US" b="1" dirty="0" smtClean="0"/>
            <a:t>Sales management</a:t>
          </a:r>
          <a:endParaRPr lang="en-US" b="1" dirty="0"/>
        </a:p>
      </dgm:t>
    </dgm:pt>
    <dgm:pt modelId="{37052F47-FE5B-4661-A256-443983796B0A}" type="sibTrans" cxnId="{5A514016-C108-4A8E-8FB9-C4F7E18406B6}">
      <dgm:prSet/>
      <dgm:spPr/>
      <dgm:t>
        <a:bodyPr/>
        <a:lstStyle/>
        <a:p>
          <a:endParaRPr lang="en-US"/>
        </a:p>
      </dgm:t>
    </dgm:pt>
    <dgm:pt modelId="{1830EFE1-E0D8-4309-98B1-65A0071686D0}" type="parTrans" cxnId="{5A514016-C108-4A8E-8FB9-C4F7E18406B6}">
      <dgm:prSet/>
      <dgm:spPr/>
      <dgm:t>
        <a:bodyPr/>
        <a:lstStyle/>
        <a:p>
          <a:endParaRPr lang="en-US"/>
        </a:p>
      </dgm:t>
    </dgm:pt>
    <dgm:pt modelId="{D4FE8BE0-CF04-4212-B254-CBC3B5EE56C2}">
      <dgm:prSet/>
      <dgm:spPr/>
      <dgm:t>
        <a:bodyPr/>
        <a:lstStyle/>
        <a:p>
          <a:r>
            <a:rPr lang="en-US" b="1" dirty="0" smtClean="0"/>
            <a:t>Third Party Integration</a:t>
          </a:r>
          <a:endParaRPr lang="en-US" b="1" dirty="0"/>
        </a:p>
      </dgm:t>
    </dgm:pt>
    <dgm:pt modelId="{8778B7E8-A5C7-47C7-B435-6F511ACBD019}" type="parTrans" cxnId="{0F4F0EE4-99A6-40FD-A44B-489B7FF3A074}">
      <dgm:prSet/>
      <dgm:spPr/>
      <dgm:t>
        <a:bodyPr/>
        <a:lstStyle/>
        <a:p>
          <a:endParaRPr lang="en-US"/>
        </a:p>
      </dgm:t>
    </dgm:pt>
    <dgm:pt modelId="{B6267E28-3F93-4FA6-BF08-61631BA0CAA2}" type="sibTrans" cxnId="{0F4F0EE4-99A6-40FD-A44B-489B7FF3A074}">
      <dgm:prSet/>
      <dgm:spPr/>
      <dgm:t>
        <a:bodyPr/>
        <a:lstStyle/>
        <a:p>
          <a:endParaRPr lang="en-US"/>
        </a:p>
      </dgm:t>
    </dgm:pt>
    <dgm:pt modelId="{4D476A8F-976E-45E1-B66E-753C4067A699}">
      <dgm:prSet/>
      <dgm:spPr/>
      <dgm:t>
        <a:bodyPr/>
        <a:lstStyle/>
        <a:p>
          <a:r>
            <a:rPr lang="en-US" b="1" dirty="0" smtClean="0"/>
            <a:t>Real time Update</a:t>
          </a:r>
          <a:endParaRPr lang="en-US" b="1" dirty="0"/>
        </a:p>
      </dgm:t>
    </dgm:pt>
    <dgm:pt modelId="{4D936CA8-CD5E-4BAE-960A-B4F52FAF53C9}" type="parTrans" cxnId="{F0EDBAF0-7FB3-4236-B3E5-40D871A4411E}">
      <dgm:prSet/>
      <dgm:spPr/>
      <dgm:t>
        <a:bodyPr/>
        <a:lstStyle/>
        <a:p>
          <a:endParaRPr lang="en-US"/>
        </a:p>
      </dgm:t>
    </dgm:pt>
    <dgm:pt modelId="{C4876958-B081-4C79-A3AD-876D31BEC898}" type="sibTrans" cxnId="{F0EDBAF0-7FB3-4236-B3E5-40D871A4411E}">
      <dgm:prSet/>
      <dgm:spPr/>
      <dgm:t>
        <a:bodyPr/>
        <a:lstStyle/>
        <a:p>
          <a:endParaRPr lang="en-US"/>
        </a:p>
      </dgm:t>
    </dgm:pt>
    <dgm:pt modelId="{CB63965E-5AD4-4497-93E1-93D1EC431C7F}">
      <dgm:prSet/>
      <dgm:spPr/>
      <dgm:t>
        <a:bodyPr/>
        <a:lstStyle/>
        <a:p>
          <a:r>
            <a:rPr lang="en-US" b="1" dirty="0" smtClean="0"/>
            <a:t>Live Schedule Update</a:t>
          </a:r>
          <a:endParaRPr lang="en-US" b="1" dirty="0"/>
        </a:p>
      </dgm:t>
    </dgm:pt>
    <dgm:pt modelId="{F4B354DA-75BE-44C4-AB0C-94D3D5670F9D}" type="parTrans" cxnId="{00BC2407-EEAA-45FD-8EF7-0598BAD7A6BE}">
      <dgm:prSet/>
      <dgm:spPr/>
      <dgm:t>
        <a:bodyPr/>
        <a:lstStyle/>
        <a:p>
          <a:endParaRPr lang="en-US"/>
        </a:p>
      </dgm:t>
    </dgm:pt>
    <dgm:pt modelId="{66DD1274-E547-4D85-AE33-B09BF8BCFE17}" type="sibTrans" cxnId="{00BC2407-EEAA-45FD-8EF7-0598BAD7A6BE}">
      <dgm:prSet/>
      <dgm:spPr/>
      <dgm:t>
        <a:bodyPr/>
        <a:lstStyle/>
        <a:p>
          <a:endParaRPr lang="en-US"/>
        </a:p>
      </dgm:t>
    </dgm:pt>
    <dgm:pt modelId="{6002BA9D-F275-4FA9-8BDF-789F9B0918BF}">
      <dgm:prSet phldrT="[Text]"/>
      <dgm:spPr/>
      <dgm:t>
        <a:bodyPr/>
        <a:lstStyle/>
        <a:p>
          <a:r>
            <a:rPr lang="en-US" b="1" dirty="0" smtClean="0"/>
            <a:t>Task Allocation</a:t>
          </a:r>
          <a:endParaRPr lang="en-US" b="1" dirty="0"/>
        </a:p>
      </dgm:t>
    </dgm:pt>
    <dgm:pt modelId="{BD7469FE-D406-4D8B-8E70-F99BFF3341F0}" type="sibTrans" cxnId="{80D2DA2B-048A-4F93-953D-BC8CA74B24C1}">
      <dgm:prSet/>
      <dgm:spPr/>
      <dgm:t>
        <a:bodyPr/>
        <a:lstStyle/>
        <a:p>
          <a:endParaRPr lang="en-US"/>
        </a:p>
      </dgm:t>
    </dgm:pt>
    <dgm:pt modelId="{D73C15DE-F3FD-4EEE-9B36-FA41BC57C58A}" type="parTrans" cxnId="{80D2DA2B-048A-4F93-953D-BC8CA74B24C1}">
      <dgm:prSet/>
      <dgm:spPr/>
      <dgm:t>
        <a:bodyPr/>
        <a:lstStyle/>
        <a:p>
          <a:endParaRPr lang="en-US"/>
        </a:p>
      </dgm:t>
    </dgm:pt>
    <dgm:pt modelId="{377546E9-36F7-4A44-9535-7DD494902B11}">
      <dgm:prSet phldrT="[Text]" custLinFactNeighborX="2343" custLinFactNeighborY="-899"/>
      <dgm:spPr/>
      <dgm:t>
        <a:bodyPr/>
        <a:lstStyle/>
        <a:p>
          <a:endParaRPr lang="en-US" dirty="0"/>
        </a:p>
      </dgm:t>
    </dgm:pt>
    <dgm:pt modelId="{18B1DB14-D4C2-41D2-A5C5-F31735CC880F}" type="parTrans" cxnId="{252DEC96-8CE3-4A9B-98C3-E6D131324008}">
      <dgm:prSet/>
      <dgm:spPr/>
      <dgm:t>
        <a:bodyPr/>
        <a:lstStyle/>
        <a:p>
          <a:endParaRPr lang="en-US"/>
        </a:p>
      </dgm:t>
    </dgm:pt>
    <dgm:pt modelId="{0A2146A1-E2BB-49E0-AFD1-8BC8A5785813}" type="sibTrans" cxnId="{252DEC96-8CE3-4A9B-98C3-E6D131324008}">
      <dgm:prSet/>
      <dgm:spPr/>
      <dgm:t>
        <a:bodyPr/>
        <a:lstStyle/>
        <a:p>
          <a:endParaRPr lang="en-US"/>
        </a:p>
      </dgm:t>
    </dgm:pt>
    <dgm:pt modelId="{0E82ED6B-4680-4BF1-B60D-32DED031C170}">
      <dgm:prSet phldrT="[Text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 sz="2000" dirty="0">
            <a:solidFill>
              <a:srgbClr val="C00000"/>
            </a:solidFill>
          </a:endParaRPr>
        </a:p>
      </dgm:t>
    </dgm:pt>
    <dgm:pt modelId="{FDFD0176-711A-4848-B242-A166D633F4AA}" type="sibTrans" cxnId="{181BDBFE-FB42-4FFA-B642-FDA0E9D5966A}">
      <dgm:prSet/>
      <dgm:spPr/>
      <dgm:t>
        <a:bodyPr/>
        <a:lstStyle/>
        <a:p>
          <a:endParaRPr lang="en-US"/>
        </a:p>
      </dgm:t>
    </dgm:pt>
    <dgm:pt modelId="{5F96D857-062E-44E8-9B33-D4FEB839CA0E}" type="parTrans" cxnId="{181BDBFE-FB42-4FFA-B642-FDA0E9D5966A}">
      <dgm:prSet/>
      <dgm:spPr/>
      <dgm:t>
        <a:bodyPr/>
        <a:lstStyle/>
        <a:p>
          <a:endParaRPr lang="en-US"/>
        </a:p>
      </dgm:t>
    </dgm:pt>
    <dgm:pt modelId="{EE0592C2-960D-4C44-A586-DC0F746779EB}" type="pres">
      <dgm:prSet presAssocID="{183A8E37-C5F7-4F3F-A19F-080E60F838DA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6E2C1C0B-1C2E-453B-98F1-9345740B776E}" type="pres">
      <dgm:prSet presAssocID="{0E82ED6B-4680-4BF1-B60D-32DED031C170}" presName="Parent" presStyleLbl="node0" presStyleIdx="0" presStyleCnt="1" custScaleX="2230" custScaleY="7735" custLinFactNeighborX="-452" custLinFactNeighborY="-2231">
        <dgm:presLayoutVars>
          <dgm:chMax val="6"/>
          <dgm:chPref val="6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DA0D6D5B-378F-43BE-82AF-F2AFD8E11037}" type="pres">
      <dgm:prSet presAssocID="{6002BA9D-F275-4FA9-8BDF-789F9B0918BF}" presName="Accent1" presStyleCnt="0"/>
      <dgm:spPr/>
    </dgm:pt>
    <dgm:pt modelId="{D1F4FD68-0662-45ED-915A-CE6900549596}" type="pres">
      <dgm:prSet presAssocID="{6002BA9D-F275-4FA9-8BDF-789F9B0918BF}" presName="Accent" presStyleLbl="bgShp" presStyleIdx="0" presStyleCnt="6"/>
      <dgm:spPr/>
    </dgm:pt>
    <dgm:pt modelId="{F8C9ADB4-33C1-428E-8D91-8A001EFC5989}" type="pres">
      <dgm:prSet presAssocID="{6002BA9D-F275-4FA9-8BDF-789F9B0918BF}" presName="Child1" presStyleLbl="node1" presStyleIdx="0" presStyleCnt="6" custAng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262D48-D67F-48D8-B900-AF3996E53EC1}" type="pres">
      <dgm:prSet presAssocID="{B0D9E750-4D9F-4FBD-97B5-0CEF51353672}" presName="Accent2" presStyleCnt="0"/>
      <dgm:spPr/>
    </dgm:pt>
    <dgm:pt modelId="{99973AE8-64B2-4CC3-99E9-F8C086948489}" type="pres">
      <dgm:prSet presAssocID="{B0D9E750-4D9F-4FBD-97B5-0CEF51353672}" presName="Accent" presStyleLbl="bgShp" presStyleIdx="1" presStyleCnt="6"/>
      <dgm:spPr/>
      <dgm:t>
        <a:bodyPr/>
        <a:lstStyle/>
        <a:p>
          <a:endParaRPr lang="en-US"/>
        </a:p>
      </dgm:t>
    </dgm:pt>
    <dgm:pt modelId="{2A4E2A37-9E16-421A-91EB-99F0AAEA6F91}" type="pres">
      <dgm:prSet presAssocID="{B0D9E750-4D9F-4FBD-97B5-0CEF51353672}" presName="Child2" presStyleLbl="node1" presStyleIdx="1" presStyleCnt="6" custAng="1993810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6A714A-2C2D-434D-853B-CD93C3BBC382}" type="pres">
      <dgm:prSet presAssocID="{1E4BEE69-F8F6-472D-9C07-7CA40922615F}" presName="Accent3" presStyleCnt="0"/>
      <dgm:spPr/>
    </dgm:pt>
    <dgm:pt modelId="{2AD681CC-9E91-4A2F-96F4-7F169FFC7790}" type="pres">
      <dgm:prSet presAssocID="{1E4BEE69-F8F6-472D-9C07-7CA40922615F}" presName="Accent" presStyleLbl="bgShp" presStyleIdx="2" presStyleCnt="6"/>
      <dgm:spPr/>
    </dgm:pt>
    <dgm:pt modelId="{79610FD0-1370-4B6C-9A27-C33ED063B850}" type="pres">
      <dgm:prSet presAssocID="{1E4BEE69-F8F6-472D-9C07-7CA40922615F}" presName="Child3" presStyleLbl="node1" presStyleIdx="2" presStyleCnt="6" custAng="179038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F13DCA-A07F-4C9E-B413-F532F3C7442E}" type="pres">
      <dgm:prSet presAssocID="{4D476A8F-976E-45E1-B66E-753C4067A699}" presName="Accent4" presStyleCnt="0"/>
      <dgm:spPr/>
    </dgm:pt>
    <dgm:pt modelId="{526BA120-EDCE-48F0-A383-7FC31F0A0A6D}" type="pres">
      <dgm:prSet presAssocID="{4D476A8F-976E-45E1-B66E-753C4067A699}" presName="Accent" presStyleLbl="bgShp" presStyleIdx="3" presStyleCnt="6"/>
      <dgm:spPr/>
    </dgm:pt>
    <dgm:pt modelId="{6656E332-4556-401B-809A-1AFE1361D4A7}" type="pres">
      <dgm:prSet presAssocID="{4D476A8F-976E-45E1-B66E-753C4067A699}" presName="Child4" presStyleLbl="node1" presStyleIdx="3" presStyleCnt="6" custAng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19070B-6BC7-4C1C-984B-D6CB1C9EE9B5}" type="pres">
      <dgm:prSet presAssocID="{CB63965E-5AD4-4497-93E1-93D1EC431C7F}" presName="Accent5" presStyleCnt="0"/>
      <dgm:spPr/>
    </dgm:pt>
    <dgm:pt modelId="{F32D2C15-8B23-4C7F-8604-7A8FC062081A}" type="pres">
      <dgm:prSet presAssocID="{CB63965E-5AD4-4497-93E1-93D1EC431C7F}" presName="Accent" presStyleLbl="bgShp" presStyleIdx="4" presStyleCnt="6"/>
      <dgm:spPr/>
    </dgm:pt>
    <dgm:pt modelId="{B21F6C33-EFF2-475D-BAF6-73BC0C3D1BE5}" type="pres">
      <dgm:prSet presAssocID="{CB63965E-5AD4-4497-93E1-93D1EC431C7F}" presName="Child5" presStyleLbl="node1" presStyleIdx="4" presStyleCnt="6" custAng="1961112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0388751-2A6C-4BCF-87F7-8D594C7BB8E0}" type="pres">
      <dgm:prSet presAssocID="{D4FE8BE0-CF04-4212-B254-CBC3B5EE56C2}" presName="Accent6" presStyleCnt="0"/>
      <dgm:spPr/>
    </dgm:pt>
    <dgm:pt modelId="{E07CCA3F-F519-4A5A-B862-D4F23301F2A4}" type="pres">
      <dgm:prSet presAssocID="{D4FE8BE0-CF04-4212-B254-CBC3B5EE56C2}" presName="Accent" presStyleLbl="bgShp" presStyleIdx="5" presStyleCnt="6"/>
      <dgm:spPr/>
    </dgm:pt>
    <dgm:pt modelId="{E52DAA75-2801-40A4-A9B2-270144EB2D7A}" type="pres">
      <dgm:prSet presAssocID="{D4FE8BE0-CF04-4212-B254-CBC3B5EE56C2}" presName="Child6" presStyleLbl="node1" presStyleIdx="5" presStyleCnt="6" custAng="190545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F4F0EE4-99A6-40FD-A44B-489B7FF3A074}" srcId="{0E82ED6B-4680-4BF1-B60D-32DED031C170}" destId="{D4FE8BE0-CF04-4212-B254-CBC3B5EE56C2}" srcOrd="5" destOrd="0" parTransId="{8778B7E8-A5C7-47C7-B435-6F511ACBD019}" sibTransId="{B6267E28-3F93-4FA6-BF08-61631BA0CAA2}"/>
    <dgm:cxn modelId="{F0EDBAF0-7FB3-4236-B3E5-40D871A4411E}" srcId="{0E82ED6B-4680-4BF1-B60D-32DED031C170}" destId="{4D476A8F-976E-45E1-B66E-753C4067A699}" srcOrd="3" destOrd="0" parTransId="{4D936CA8-CD5E-4BAE-960A-B4F52FAF53C9}" sibTransId="{C4876958-B081-4C79-A3AD-876D31BEC898}"/>
    <dgm:cxn modelId="{5A514016-C108-4A8E-8FB9-C4F7E18406B6}" srcId="{0E82ED6B-4680-4BF1-B60D-32DED031C170}" destId="{B0D9E750-4D9F-4FBD-97B5-0CEF51353672}" srcOrd="1" destOrd="0" parTransId="{1830EFE1-E0D8-4309-98B1-65A0071686D0}" sibTransId="{37052F47-FE5B-4661-A256-443983796B0A}"/>
    <dgm:cxn modelId="{21B9FA26-64F3-4741-BE0D-6F68C36EB4D7}" type="presOf" srcId="{D4FE8BE0-CF04-4212-B254-CBC3B5EE56C2}" destId="{E52DAA75-2801-40A4-A9B2-270144EB2D7A}" srcOrd="0" destOrd="0" presId="urn:microsoft.com/office/officeart/2011/layout/HexagonRadial"/>
    <dgm:cxn modelId="{7BF9EE32-0847-442B-9226-7FE7185E303A}" type="presOf" srcId="{6002BA9D-F275-4FA9-8BDF-789F9B0918BF}" destId="{F8C9ADB4-33C1-428E-8D91-8A001EFC5989}" srcOrd="0" destOrd="0" presId="urn:microsoft.com/office/officeart/2011/layout/HexagonRadial"/>
    <dgm:cxn modelId="{46E6EAFD-2854-425A-AEEC-D910B3BC7B91}" type="presOf" srcId="{0E82ED6B-4680-4BF1-B60D-32DED031C170}" destId="{6E2C1C0B-1C2E-453B-98F1-9345740B776E}" srcOrd="0" destOrd="0" presId="urn:microsoft.com/office/officeart/2011/layout/HexagonRadial"/>
    <dgm:cxn modelId="{80D2DA2B-048A-4F93-953D-BC8CA74B24C1}" srcId="{0E82ED6B-4680-4BF1-B60D-32DED031C170}" destId="{6002BA9D-F275-4FA9-8BDF-789F9B0918BF}" srcOrd="0" destOrd="0" parTransId="{D73C15DE-F3FD-4EEE-9B36-FA41BC57C58A}" sibTransId="{BD7469FE-D406-4D8B-8E70-F99BFF3341F0}"/>
    <dgm:cxn modelId="{A33C489F-B852-437C-8F95-58EA59C56FE6}" type="presOf" srcId="{B0D9E750-4D9F-4FBD-97B5-0CEF51353672}" destId="{2A4E2A37-9E16-421A-91EB-99F0AAEA6F91}" srcOrd="0" destOrd="0" presId="urn:microsoft.com/office/officeart/2011/layout/HexagonRadial"/>
    <dgm:cxn modelId="{0D08DE1D-04AB-49BA-9A34-02DBFDDF0818}" srcId="{0E82ED6B-4680-4BF1-B60D-32DED031C170}" destId="{1E4BEE69-F8F6-472D-9C07-7CA40922615F}" srcOrd="2" destOrd="0" parTransId="{F75C2311-8941-439E-B642-DCF56F436673}" sibTransId="{C29B049A-615A-492B-B1AA-9F3191F3B324}"/>
    <dgm:cxn modelId="{181BDBFE-FB42-4FFA-B642-FDA0E9D5966A}" srcId="{183A8E37-C5F7-4F3F-A19F-080E60F838DA}" destId="{0E82ED6B-4680-4BF1-B60D-32DED031C170}" srcOrd="0" destOrd="0" parTransId="{5F96D857-062E-44E8-9B33-D4FEB839CA0E}" sibTransId="{FDFD0176-711A-4848-B242-A166D633F4AA}"/>
    <dgm:cxn modelId="{397054A7-4BE7-4818-9579-A1CF32B17739}" type="presOf" srcId="{4D476A8F-976E-45E1-B66E-753C4067A699}" destId="{6656E332-4556-401B-809A-1AFE1361D4A7}" srcOrd="0" destOrd="0" presId="urn:microsoft.com/office/officeart/2011/layout/HexagonRadial"/>
    <dgm:cxn modelId="{252DEC96-8CE3-4A9B-98C3-E6D131324008}" srcId="{183A8E37-C5F7-4F3F-A19F-080E60F838DA}" destId="{377546E9-36F7-4A44-9535-7DD494902B11}" srcOrd="1" destOrd="0" parTransId="{18B1DB14-D4C2-41D2-A5C5-F31735CC880F}" sibTransId="{0A2146A1-E2BB-49E0-AFD1-8BC8A5785813}"/>
    <dgm:cxn modelId="{36444AAD-0A4F-4D37-9E0C-EE5EAD457C23}" type="presOf" srcId="{183A8E37-C5F7-4F3F-A19F-080E60F838DA}" destId="{EE0592C2-960D-4C44-A586-DC0F746779EB}" srcOrd="0" destOrd="0" presId="urn:microsoft.com/office/officeart/2011/layout/HexagonRadial"/>
    <dgm:cxn modelId="{56A88568-1ACB-470B-A5AB-A098951C386D}" type="presOf" srcId="{CB63965E-5AD4-4497-93E1-93D1EC431C7F}" destId="{B21F6C33-EFF2-475D-BAF6-73BC0C3D1BE5}" srcOrd="0" destOrd="0" presId="urn:microsoft.com/office/officeart/2011/layout/HexagonRadial"/>
    <dgm:cxn modelId="{C796A59E-02DA-41E9-99A5-48DC8116F528}" type="presOf" srcId="{1E4BEE69-F8F6-472D-9C07-7CA40922615F}" destId="{79610FD0-1370-4B6C-9A27-C33ED063B850}" srcOrd="0" destOrd="0" presId="urn:microsoft.com/office/officeart/2011/layout/HexagonRadial"/>
    <dgm:cxn modelId="{00BC2407-EEAA-45FD-8EF7-0598BAD7A6BE}" srcId="{0E82ED6B-4680-4BF1-B60D-32DED031C170}" destId="{CB63965E-5AD4-4497-93E1-93D1EC431C7F}" srcOrd="4" destOrd="0" parTransId="{F4B354DA-75BE-44C4-AB0C-94D3D5670F9D}" sibTransId="{66DD1274-E547-4D85-AE33-B09BF8BCFE17}"/>
    <dgm:cxn modelId="{277EA118-A58C-4690-9035-F7EE3ABE4863}" type="presParOf" srcId="{EE0592C2-960D-4C44-A586-DC0F746779EB}" destId="{6E2C1C0B-1C2E-453B-98F1-9345740B776E}" srcOrd="0" destOrd="0" presId="urn:microsoft.com/office/officeart/2011/layout/HexagonRadial"/>
    <dgm:cxn modelId="{8A5FAA6D-778D-405E-98D9-511811DED304}" type="presParOf" srcId="{EE0592C2-960D-4C44-A586-DC0F746779EB}" destId="{DA0D6D5B-378F-43BE-82AF-F2AFD8E11037}" srcOrd="1" destOrd="0" presId="urn:microsoft.com/office/officeart/2011/layout/HexagonRadial"/>
    <dgm:cxn modelId="{6AF89793-2824-4657-9C59-4AE645EBCBD8}" type="presParOf" srcId="{DA0D6D5B-378F-43BE-82AF-F2AFD8E11037}" destId="{D1F4FD68-0662-45ED-915A-CE6900549596}" srcOrd="0" destOrd="0" presId="urn:microsoft.com/office/officeart/2011/layout/HexagonRadial"/>
    <dgm:cxn modelId="{B793EECF-603C-4ED6-A717-59877BD5E9E9}" type="presParOf" srcId="{EE0592C2-960D-4C44-A586-DC0F746779EB}" destId="{F8C9ADB4-33C1-428E-8D91-8A001EFC5989}" srcOrd="2" destOrd="0" presId="urn:microsoft.com/office/officeart/2011/layout/HexagonRadial"/>
    <dgm:cxn modelId="{4AEAF7D4-E136-4237-A973-75263D22A7FA}" type="presParOf" srcId="{EE0592C2-960D-4C44-A586-DC0F746779EB}" destId="{06262D48-D67F-48D8-B900-AF3996E53EC1}" srcOrd="3" destOrd="0" presId="urn:microsoft.com/office/officeart/2011/layout/HexagonRadial"/>
    <dgm:cxn modelId="{2B9969BC-613F-4D00-88A6-4872CC723D15}" type="presParOf" srcId="{06262D48-D67F-48D8-B900-AF3996E53EC1}" destId="{99973AE8-64B2-4CC3-99E9-F8C086948489}" srcOrd="0" destOrd="0" presId="urn:microsoft.com/office/officeart/2011/layout/HexagonRadial"/>
    <dgm:cxn modelId="{DC26E03C-C672-471C-99BC-67179CAF10B9}" type="presParOf" srcId="{EE0592C2-960D-4C44-A586-DC0F746779EB}" destId="{2A4E2A37-9E16-421A-91EB-99F0AAEA6F91}" srcOrd="4" destOrd="0" presId="urn:microsoft.com/office/officeart/2011/layout/HexagonRadial"/>
    <dgm:cxn modelId="{C62342C0-2405-46D3-B917-0B4CA18315F5}" type="presParOf" srcId="{EE0592C2-960D-4C44-A586-DC0F746779EB}" destId="{156A714A-2C2D-434D-853B-CD93C3BBC382}" srcOrd="5" destOrd="0" presId="urn:microsoft.com/office/officeart/2011/layout/HexagonRadial"/>
    <dgm:cxn modelId="{9C0DC6B4-2484-4D8D-88DC-7272B066F279}" type="presParOf" srcId="{156A714A-2C2D-434D-853B-CD93C3BBC382}" destId="{2AD681CC-9E91-4A2F-96F4-7F169FFC7790}" srcOrd="0" destOrd="0" presId="urn:microsoft.com/office/officeart/2011/layout/HexagonRadial"/>
    <dgm:cxn modelId="{840B1C1C-D72A-4A44-AE4C-571294712F6B}" type="presParOf" srcId="{EE0592C2-960D-4C44-A586-DC0F746779EB}" destId="{79610FD0-1370-4B6C-9A27-C33ED063B850}" srcOrd="6" destOrd="0" presId="urn:microsoft.com/office/officeart/2011/layout/HexagonRadial"/>
    <dgm:cxn modelId="{427BEFC1-26FC-4DF2-A1B1-01AC4D2561FB}" type="presParOf" srcId="{EE0592C2-960D-4C44-A586-DC0F746779EB}" destId="{04F13DCA-A07F-4C9E-B413-F532F3C7442E}" srcOrd="7" destOrd="0" presId="urn:microsoft.com/office/officeart/2011/layout/HexagonRadial"/>
    <dgm:cxn modelId="{5A1C8914-2EBE-480F-82DB-12DF1D8DA212}" type="presParOf" srcId="{04F13DCA-A07F-4C9E-B413-F532F3C7442E}" destId="{526BA120-EDCE-48F0-A383-7FC31F0A0A6D}" srcOrd="0" destOrd="0" presId="urn:microsoft.com/office/officeart/2011/layout/HexagonRadial"/>
    <dgm:cxn modelId="{7DD20B4B-E3BD-42B7-B961-7743BA5521C5}" type="presParOf" srcId="{EE0592C2-960D-4C44-A586-DC0F746779EB}" destId="{6656E332-4556-401B-809A-1AFE1361D4A7}" srcOrd="8" destOrd="0" presId="urn:microsoft.com/office/officeart/2011/layout/HexagonRadial"/>
    <dgm:cxn modelId="{C8C2457C-C5F4-4D0B-A886-FF56C4883DB4}" type="presParOf" srcId="{EE0592C2-960D-4C44-A586-DC0F746779EB}" destId="{0B19070B-6BC7-4C1C-984B-D6CB1C9EE9B5}" srcOrd="9" destOrd="0" presId="urn:microsoft.com/office/officeart/2011/layout/HexagonRadial"/>
    <dgm:cxn modelId="{6D509AC8-2117-460E-90EF-285E1F597CBF}" type="presParOf" srcId="{0B19070B-6BC7-4C1C-984B-D6CB1C9EE9B5}" destId="{F32D2C15-8B23-4C7F-8604-7A8FC062081A}" srcOrd="0" destOrd="0" presId="urn:microsoft.com/office/officeart/2011/layout/HexagonRadial"/>
    <dgm:cxn modelId="{7F6CE6BB-E40A-46CF-A40E-132338A93C32}" type="presParOf" srcId="{EE0592C2-960D-4C44-A586-DC0F746779EB}" destId="{B21F6C33-EFF2-475D-BAF6-73BC0C3D1BE5}" srcOrd="10" destOrd="0" presId="urn:microsoft.com/office/officeart/2011/layout/HexagonRadial"/>
    <dgm:cxn modelId="{2DFAF34C-6441-40CD-9C9E-9D64F0019CB4}" type="presParOf" srcId="{EE0592C2-960D-4C44-A586-DC0F746779EB}" destId="{00388751-2A6C-4BCF-87F7-8D594C7BB8E0}" srcOrd="11" destOrd="0" presId="urn:microsoft.com/office/officeart/2011/layout/HexagonRadial"/>
    <dgm:cxn modelId="{8218CF62-489B-467C-9FE7-D2241D0AD187}" type="presParOf" srcId="{00388751-2A6C-4BCF-87F7-8D594C7BB8E0}" destId="{E07CCA3F-F519-4A5A-B862-D4F23301F2A4}" srcOrd="0" destOrd="0" presId="urn:microsoft.com/office/officeart/2011/layout/HexagonRadial"/>
    <dgm:cxn modelId="{01BFF3CD-F029-4CF3-88A3-12A23B05901F}" type="presParOf" srcId="{EE0592C2-960D-4C44-A586-DC0F746779EB}" destId="{E52DAA75-2801-40A4-A9B2-270144EB2D7A}" srcOrd="12" destOrd="0" presId="urn:microsoft.com/office/officeart/2011/layout/HexagonRadial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2C1C0B-1C2E-453B-98F1-9345740B776E}">
      <dsp:nvSpPr>
        <dsp:cNvPr id="0" name=""/>
        <dsp:cNvSpPr/>
      </dsp:nvSpPr>
      <dsp:spPr>
        <a:xfrm>
          <a:off x="6603014" y="3765789"/>
          <a:ext cx="71989" cy="216003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kern="1200" dirty="0">
            <a:solidFill>
              <a:srgbClr val="C00000"/>
            </a:solidFill>
          </a:endParaRPr>
        </a:p>
      </dsp:txBody>
      <dsp:txXfrm>
        <a:off x="6603014" y="3765789"/>
        <a:ext cx="71989" cy="216003"/>
      </dsp:txXfrm>
    </dsp:sp>
    <dsp:sp modelId="{99973AE8-64B2-4CC3-99E9-F8C086948489}">
      <dsp:nvSpPr>
        <dsp:cNvPr id="0" name=""/>
        <dsp:cNvSpPr/>
      </dsp:nvSpPr>
      <dsp:spPr>
        <a:xfrm>
          <a:off x="7060976" y="1203777"/>
          <a:ext cx="1217998" cy="104946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C9ADB4-33C1-428E-8D91-8A001EFC5989}">
      <dsp:nvSpPr>
        <dsp:cNvPr id="0" name=""/>
        <dsp:cNvSpPr/>
      </dsp:nvSpPr>
      <dsp:spPr>
        <a:xfrm>
          <a:off x="5336855" y="0"/>
          <a:ext cx="2645505" cy="2288672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/>
            <a:t>Task Allocation</a:t>
          </a:r>
          <a:endParaRPr lang="en-US" sz="2100" b="1" kern="1200" dirty="0"/>
        </a:p>
      </dsp:txBody>
      <dsp:txXfrm>
        <a:off x="5775272" y="379282"/>
        <a:ext cx="1768671" cy="1530108"/>
      </dsp:txXfrm>
    </dsp:sp>
    <dsp:sp modelId="{2AD681CC-9E91-4A2F-96F4-7F169FFC7790}">
      <dsp:nvSpPr>
        <dsp:cNvPr id="0" name=""/>
        <dsp:cNvSpPr/>
      </dsp:nvSpPr>
      <dsp:spPr>
        <a:xfrm>
          <a:off x="8482476" y="3165722"/>
          <a:ext cx="1217998" cy="104946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4E2A37-9E16-421A-91EB-99F0AAEA6F91}">
      <dsp:nvSpPr>
        <dsp:cNvPr id="0" name=""/>
        <dsp:cNvSpPr/>
      </dsp:nvSpPr>
      <dsp:spPr>
        <a:xfrm rot="19938103">
          <a:off x="7763090" y="1407687"/>
          <a:ext cx="2645505" cy="2288672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/>
            <a:t>Sales management</a:t>
          </a:r>
          <a:endParaRPr lang="en-US" sz="2100" b="1" kern="1200" dirty="0"/>
        </a:p>
      </dsp:txBody>
      <dsp:txXfrm>
        <a:off x="8201507" y="1786969"/>
        <a:ext cx="1768671" cy="1530108"/>
      </dsp:txXfrm>
    </dsp:sp>
    <dsp:sp modelId="{526BA120-EDCE-48F0-A383-7FC31F0A0A6D}">
      <dsp:nvSpPr>
        <dsp:cNvPr id="0" name=""/>
        <dsp:cNvSpPr/>
      </dsp:nvSpPr>
      <dsp:spPr>
        <a:xfrm>
          <a:off x="7495010" y="5380389"/>
          <a:ext cx="1217998" cy="104946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610FD0-1370-4B6C-9A27-C33ED063B850}">
      <dsp:nvSpPr>
        <dsp:cNvPr id="0" name=""/>
        <dsp:cNvSpPr/>
      </dsp:nvSpPr>
      <dsp:spPr>
        <a:xfrm rot="1790380">
          <a:off x="7763090" y="4175037"/>
          <a:ext cx="2645505" cy="2288672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/>
            <a:t>Transaction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/>
            <a:t>Entry &amp; Exi</a:t>
          </a:r>
          <a:r>
            <a:rPr lang="en-US" sz="2100" kern="1200" dirty="0" smtClean="0"/>
            <a:t>t</a:t>
          </a:r>
          <a:endParaRPr lang="en-US" sz="2100" kern="1200" dirty="0"/>
        </a:p>
      </dsp:txBody>
      <dsp:txXfrm>
        <a:off x="8201507" y="4554319"/>
        <a:ext cx="1768671" cy="1530108"/>
      </dsp:txXfrm>
    </dsp:sp>
    <dsp:sp modelId="{F32D2C15-8B23-4C7F-8604-7A8FC062081A}">
      <dsp:nvSpPr>
        <dsp:cNvPr id="0" name=""/>
        <dsp:cNvSpPr/>
      </dsp:nvSpPr>
      <dsp:spPr>
        <a:xfrm>
          <a:off x="5045496" y="5610279"/>
          <a:ext cx="1217998" cy="104946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56E332-4556-401B-809A-1AFE1361D4A7}">
      <dsp:nvSpPr>
        <dsp:cNvPr id="0" name=""/>
        <dsp:cNvSpPr/>
      </dsp:nvSpPr>
      <dsp:spPr>
        <a:xfrm>
          <a:off x="5336855" y="5584299"/>
          <a:ext cx="2645505" cy="2288672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/>
            <a:t>Real time Update</a:t>
          </a:r>
          <a:endParaRPr lang="en-US" sz="2100" b="1" kern="1200" dirty="0"/>
        </a:p>
      </dsp:txBody>
      <dsp:txXfrm>
        <a:off x="5775272" y="5963581"/>
        <a:ext cx="1768671" cy="1530108"/>
      </dsp:txXfrm>
    </dsp:sp>
    <dsp:sp modelId="{E07CCA3F-F519-4A5A-B862-D4F23301F2A4}">
      <dsp:nvSpPr>
        <dsp:cNvPr id="0" name=""/>
        <dsp:cNvSpPr/>
      </dsp:nvSpPr>
      <dsp:spPr>
        <a:xfrm>
          <a:off x="3600718" y="3649122"/>
          <a:ext cx="1217998" cy="104946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1F6C33-EFF2-475D-BAF6-73BC0C3D1BE5}">
      <dsp:nvSpPr>
        <dsp:cNvPr id="0" name=""/>
        <dsp:cNvSpPr/>
      </dsp:nvSpPr>
      <dsp:spPr>
        <a:xfrm rot="19611121">
          <a:off x="2899355" y="4176611"/>
          <a:ext cx="2645505" cy="2288672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/>
            <a:t>Live Schedule Update</a:t>
          </a:r>
          <a:endParaRPr lang="en-US" sz="2100" b="1" kern="1200" dirty="0"/>
        </a:p>
      </dsp:txBody>
      <dsp:txXfrm>
        <a:off x="3337772" y="4555893"/>
        <a:ext cx="1768671" cy="1530108"/>
      </dsp:txXfrm>
    </dsp:sp>
    <dsp:sp modelId="{E52DAA75-2801-40A4-A9B2-270144EB2D7A}">
      <dsp:nvSpPr>
        <dsp:cNvPr id="0" name=""/>
        <dsp:cNvSpPr/>
      </dsp:nvSpPr>
      <dsp:spPr>
        <a:xfrm rot="1905457">
          <a:off x="2899355" y="1404538"/>
          <a:ext cx="2645505" cy="2288672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b="1" kern="1200" dirty="0" smtClean="0"/>
            <a:t>Third Party Integration</a:t>
          </a:r>
          <a:endParaRPr lang="en-US" sz="2100" b="1" kern="1200" dirty="0"/>
        </a:p>
      </dsp:txBody>
      <dsp:txXfrm>
        <a:off x="3337772" y="1783820"/>
        <a:ext cx="1768671" cy="15301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Hexagon Radial"/>
  <dgm:desc val="Use to show a sequential process that relates to a central idea or theme. Limited to six Level 2 shapes. Works best with small amounts of text. Unused text does not appear, but remains available if you switch layouts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6ECEDD-3BD4-4C3E-B823-475923AE3895}" type="datetimeFigureOut">
              <a:rPr lang="en-US" smtClean="0"/>
              <a:t>2/19/2020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06452B-B6B8-4D1A-A5DB-EC63412EC8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6815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43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B48FC-AB47-4F5D-9725-BF22E783BCCD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72938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B48FC-AB47-4F5D-9725-BF22E783BCCD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27333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B48FC-AB47-4F5D-9725-BF22E783BCCD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189119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B48FC-AB47-4F5D-9725-BF22E783BCCD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15263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B48FC-AB47-4F5D-9725-BF22E783BCCD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17290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B48FC-AB47-4F5D-9725-BF22E783BCCD}" type="slidenum">
              <a:rPr lang="en-GB" smtClean="0"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784614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B48FC-AB47-4F5D-9725-BF22E783BCCD}" type="slidenum">
              <a:rPr lang="en-GB" smtClean="0"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81079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>
              <a:latin typeface="Times New Roman" panose="02020603050405020304" pitchFamily="18" charset="0"/>
            </a:endParaRPr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EA66BD9-B692-4C2D-8BD2-EA36302453E3}" type="slidenum">
              <a:rPr lang="en-US" altLang="en-US" smtClean="0">
                <a:latin typeface="Arial" panose="020B0604020202020204" pitchFamily="34" charset="0"/>
                <a:ea typeface="Arial Unicode MS" pitchFamily="34" charset="-128"/>
              </a:rPr>
              <a:pPr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en-US" altLang="en-US" smtClean="0">
              <a:latin typeface="Arial" panose="020B0604020202020204" pitchFamily="34" charset="0"/>
              <a:ea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092966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B48FC-AB47-4F5D-9725-BF22E783BCCD}" type="slidenum">
              <a:rPr lang="en-GB" smtClean="0"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999279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B48FC-AB47-4F5D-9725-BF22E783BCCD}" type="slidenum">
              <a:rPr lang="en-GB" smtClean="0"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326930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B48FC-AB47-4F5D-9725-BF22E783BCCD}" type="slidenum">
              <a:rPr lang="en-GB" smtClean="0"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92037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B48FC-AB47-4F5D-9725-BF22E783BCCD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599566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B48FC-AB47-4F5D-9725-BF22E783BCCD}" type="slidenum">
              <a:rPr lang="en-GB" smtClean="0"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22427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B48FC-AB47-4F5D-9725-BF22E783BCCD}" type="slidenum">
              <a:rPr lang="en-GB" smtClean="0"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717137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B48FC-AB47-4F5D-9725-BF22E783BCCD}" type="slidenum">
              <a:rPr lang="en-GB" smtClean="0"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081819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B48FC-AB47-4F5D-9725-BF22E783BCCD}" type="slidenum">
              <a:rPr lang="en-GB" smtClean="0"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82230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B48FC-AB47-4F5D-9725-BF22E783BCCD}" type="slidenum">
              <a:rPr lang="en-GB" smtClean="0"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41909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B48FC-AB47-4F5D-9725-BF22E783BCCD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6587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B48FC-AB47-4F5D-9725-BF22E783BCCD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61119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B48FC-AB47-4F5D-9725-BF22E783BCCD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2016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B48FC-AB47-4F5D-9725-BF22E783BCCD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67299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B48FC-AB47-4F5D-9725-BF22E783BCCD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869266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2B48FC-AB47-4F5D-9725-BF22E783BCCD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467158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ED9A8C9-680B-4834-B734-B2821FE3187D}" type="slidenum">
              <a:rPr lang="en-US" altLang="en-US" smtClean="0">
                <a:latin typeface="Arial" panose="020B0604020202020204" pitchFamily="34" charset="0"/>
                <a:ea typeface="Arial Unicode MS" pitchFamily="34" charset="-128"/>
              </a:rPr>
              <a:pPr>
                <a:spcBef>
                  <a:spcPct val="0"/>
                </a:spcBef>
                <a:buClrTx/>
                <a:buFontTx/>
                <a:buNone/>
              </a:pPr>
              <a:t>10</a:t>
            </a:fld>
            <a:endParaRPr lang="en-US" altLang="en-US" smtClean="0">
              <a:latin typeface="Arial" panose="020B0604020202020204" pitchFamily="34" charset="0"/>
              <a:ea typeface="Arial Unicode MS" pitchFamily="34" charset="-128"/>
            </a:endParaRPr>
          </a:p>
        </p:txBody>
      </p:sp>
      <p:sp>
        <p:nvSpPr>
          <p:cNvPr id="2765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2588" y="685800"/>
            <a:ext cx="6092825" cy="3429000"/>
          </a:xfrm>
          <a:solidFill>
            <a:srgbClr val="FFFFFF"/>
          </a:solidFill>
          <a:ln/>
        </p:spPr>
      </p:sp>
      <p:sp>
        <p:nvSpPr>
          <p:cNvPr id="2765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spcBef>
                <a:spcPct val="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altLang="en-US" smtClean="0">
              <a:latin typeface="Calibri" panose="020F0502020204030204" pitchFamily="34" charset="0"/>
              <a:ea typeface="Arial Unicode MS" pitchFamily="34" charset="-128"/>
            </a:endParaRPr>
          </a:p>
        </p:txBody>
      </p:sp>
      <p:sp>
        <p:nvSpPr>
          <p:cNvPr id="27653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083F7C97-E9F3-4216-AB32-B4E8090C900C}" type="slidenum">
              <a:rPr lang="en-US" altLang="en-US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10</a:t>
            </a:fld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21041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206" y="2244726"/>
            <a:ext cx="18283238" cy="4775200"/>
          </a:xfrm>
          <a:prstGeom prst="rect">
            <a:avLst/>
          </a:prstGeom>
        </p:spPr>
        <p:txBody>
          <a:bodyPr anchor="b"/>
          <a:lstStyle>
            <a:lvl1pPr algn="ctr">
              <a:defRPr sz="1199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206" y="7204076"/>
            <a:ext cx="18283238" cy="331152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799"/>
            </a:lvl1pPr>
            <a:lvl2pPr marL="914171" indent="0" algn="ctr">
              <a:buNone/>
              <a:defRPr sz="3999"/>
            </a:lvl2pPr>
            <a:lvl3pPr marL="1828343" indent="0" algn="ctr">
              <a:buNone/>
              <a:defRPr sz="3599"/>
            </a:lvl3pPr>
            <a:lvl4pPr marL="2742514" indent="0" algn="ctr">
              <a:buNone/>
              <a:defRPr sz="3199"/>
            </a:lvl4pPr>
            <a:lvl5pPr marL="3656686" indent="0" algn="ctr">
              <a:buNone/>
              <a:defRPr sz="3199"/>
            </a:lvl5pPr>
            <a:lvl6pPr marL="4570857" indent="0" algn="ctr">
              <a:buNone/>
              <a:defRPr sz="3199"/>
            </a:lvl6pPr>
            <a:lvl7pPr marL="5485028" indent="0" algn="ctr">
              <a:buNone/>
              <a:defRPr sz="3199"/>
            </a:lvl7pPr>
            <a:lvl8pPr marL="6399200" indent="0" algn="ctr">
              <a:buNone/>
              <a:defRPr sz="3199"/>
            </a:lvl8pPr>
            <a:lvl9pPr marL="7313371" indent="0" algn="ctr">
              <a:buNone/>
              <a:defRPr sz="3199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675964" y="12712701"/>
            <a:ext cx="5484971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697" y="12712701"/>
            <a:ext cx="8227457" cy="730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ADVANT Multipurpose  Presentation 2017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67D7-8C75-433C-B949-F5BA010697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576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5964" y="730251"/>
            <a:ext cx="21025723" cy="265112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675964" y="12712701"/>
            <a:ext cx="5484971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697" y="12712701"/>
            <a:ext cx="8227457" cy="730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ADVANT Multipurpose  Presentation 2017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67D7-8C75-433C-B949-F5BA010697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581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5256" y="730250"/>
            <a:ext cx="5256431" cy="11623676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5963" y="730250"/>
            <a:ext cx="15464572" cy="1162367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675964" y="12712701"/>
            <a:ext cx="5484971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697" y="12712701"/>
            <a:ext cx="8227457" cy="730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ADVANT Multipurpose  Presentation 2017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67D7-8C75-433C-B949-F5BA010697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0082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ffee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/>
          <p:cNvSpPr>
            <a:spLocks noGrp="1" noChangeAspect="1"/>
          </p:cNvSpPr>
          <p:nvPr>
            <p:ph type="pic" sz="quarter" idx="13"/>
          </p:nvPr>
        </p:nvSpPr>
        <p:spPr>
          <a:xfrm>
            <a:off x="0" y="0"/>
            <a:ext cx="24377650" cy="8267700"/>
          </a:xfrm>
          <a:solidFill>
            <a:srgbClr val="BFBFBF"/>
          </a:solidFill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sz="2800"/>
              <a:t>ADVANT Multipurpose  Presentation 2017 </a:t>
            </a:r>
            <a:endParaRPr lang="en-GB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C48FCF8-25E9-4F94-BC2B-FA1B572C1FF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0831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ADVANT </a:t>
            </a:r>
            <a:r>
              <a:rPr lang="en-GB" sz="2800" dirty="0"/>
              <a:t>Multipurpose  Presentation 2017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C48FCF8-25E9-4F94-BC2B-FA1B572C1FF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3344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77650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2" descr="logo-black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637" y="501650"/>
            <a:ext cx="3656648" cy="549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trinetra-logo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14112" y="187327"/>
            <a:ext cx="3034511" cy="854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81692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377650" cy="137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5666" y="8813801"/>
            <a:ext cx="20721003" cy="2724150"/>
          </a:xfrm>
        </p:spPr>
        <p:txBody>
          <a:bodyPr anchor="t"/>
          <a:lstStyle>
            <a:lvl1pPr algn="l">
              <a:defRPr sz="8000" b="1" cap="all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5666" y="5813427"/>
            <a:ext cx="20721003" cy="3000374"/>
          </a:xfrm>
        </p:spPr>
        <p:txBody>
          <a:bodyPr anchor="b"/>
          <a:lstStyle>
            <a:lvl1pPr marL="0" indent="0">
              <a:buNone/>
              <a:defRPr sz="4000"/>
            </a:lvl1pPr>
            <a:lvl2pPr marL="914400" indent="0">
              <a:buNone/>
              <a:defRPr sz="3600"/>
            </a:lvl2pPr>
            <a:lvl3pPr marL="1828800" indent="0">
              <a:buNone/>
              <a:defRPr sz="3200"/>
            </a:lvl3pPr>
            <a:lvl4pPr marL="2743200" indent="0">
              <a:buNone/>
              <a:defRPr sz="2800"/>
            </a:lvl4pPr>
            <a:lvl5pPr marL="3657600" indent="0">
              <a:buNone/>
              <a:defRPr sz="2800"/>
            </a:lvl5pPr>
            <a:lvl6pPr marL="4572000" indent="0">
              <a:buNone/>
              <a:defRPr sz="2800"/>
            </a:lvl6pPr>
            <a:lvl7pPr marL="5486400" indent="0">
              <a:buNone/>
              <a:defRPr sz="2800"/>
            </a:lvl7pPr>
            <a:lvl8pPr marL="6400800" indent="0">
              <a:buNone/>
              <a:defRPr sz="2800"/>
            </a:lvl8pPr>
            <a:lvl9pPr marL="7315200" indent="0">
              <a:buNone/>
              <a:defRPr sz="28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18288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18288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1828800" fontAlgn="base">
              <a:spcBef>
                <a:spcPct val="0"/>
              </a:spcBef>
              <a:spcAft>
                <a:spcPct val="0"/>
              </a:spcAft>
              <a:defRPr/>
            </a:pPr>
            <a:fld id="{BA282DFF-BC07-4E2B-8FC7-156A83CE653D}" type="slidenum">
              <a:rPr lang="en-US" altLang="en-US" smtClean="0">
                <a:ea typeface="Microsoft YaHei" panose="020B0503020204020204" pitchFamily="34" charset="-122"/>
                <a:cs typeface="Arial" panose="020B0604020202020204" pitchFamily="34" charset="0"/>
              </a:rPr>
              <a:pPr defTabSz="18288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95005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8288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8288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1828800" fontAlgn="base">
              <a:spcBef>
                <a:spcPct val="0"/>
              </a:spcBef>
              <a:spcAft>
                <a:spcPct val="0"/>
              </a:spcAft>
              <a:defRPr/>
            </a:pPr>
            <a:fld id="{B787143A-18C2-428D-B804-B1EDA16A7BC8}" type="slidenum">
              <a:rPr lang="en-US" altLang="en-US" smtClean="0">
                <a:ea typeface="Microsoft YaHei" panose="020B0503020204020204" pitchFamily="34" charset="-122"/>
                <a:cs typeface="Arial" panose="020B0604020202020204" pitchFamily="34" charset="0"/>
              </a:rPr>
              <a:pPr defTabSz="18288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0963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5964" y="730251"/>
            <a:ext cx="21025723" cy="265112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675964" y="12712701"/>
            <a:ext cx="5484971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697" y="12712701"/>
            <a:ext cx="8227457" cy="730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ADVANT Multipurpose  Presentation 2017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67D7-8C75-433C-B949-F5BA010697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983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267" y="3419477"/>
            <a:ext cx="21025723" cy="5705474"/>
          </a:xfrm>
          <a:prstGeom prst="rect">
            <a:avLst/>
          </a:prstGeom>
        </p:spPr>
        <p:txBody>
          <a:bodyPr anchor="b"/>
          <a:lstStyle>
            <a:lvl1pPr>
              <a:defRPr sz="1199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267" y="9178927"/>
            <a:ext cx="21025723" cy="30003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1pPr>
            <a:lvl2pPr marL="914171" indent="0">
              <a:buNone/>
              <a:defRPr sz="3999">
                <a:solidFill>
                  <a:schemeClr val="tx1">
                    <a:tint val="75000"/>
                  </a:schemeClr>
                </a:solidFill>
              </a:defRPr>
            </a:lvl2pPr>
            <a:lvl3pPr marL="1828343" indent="0">
              <a:buNone/>
              <a:defRPr sz="3599">
                <a:solidFill>
                  <a:schemeClr val="tx1">
                    <a:tint val="75000"/>
                  </a:schemeClr>
                </a:solidFill>
              </a:defRPr>
            </a:lvl3pPr>
            <a:lvl4pPr marL="2742514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4pPr>
            <a:lvl5pPr marL="3656686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5pPr>
            <a:lvl6pPr marL="4570857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6pPr>
            <a:lvl7pPr marL="5485028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7pPr>
            <a:lvl8pPr marL="6399200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8pPr>
            <a:lvl9pPr marL="7313371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675964" y="12712701"/>
            <a:ext cx="5484971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697" y="12712701"/>
            <a:ext cx="8227457" cy="730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ADVANT Multipurpose  Presentation 2017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67D7-8C75-433C-B949-F5BA010697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308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5964" y="730251"/>
            <a:ext cx="21025723" cy="265112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5964" y="3651250"/>
            <a:ext cx="10360501" cy="87026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1185" y="3651250"/>
            <a:ext cx="10360501" cy="87026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75964" y="12712701"/>
            <a:ext cx="5484971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697" y="12712701"/>
            <a:ext cx="8227457" cy="730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ADVANT Multipurpose  Presentation 2017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67D7-8C75-433C-B949-F5BA010697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398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39" y="730251"/>
            <a:ext cx="21025723" cy="265112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139" y="3362326"/>
            <a:ext cx="10312888" cy="164782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4799" b="1"/>
            </a:lvl1pPr>
            <a:lvl2pPr marL="914171" indent="0">
              <a:buNone/>
              <a:defRPr sz="3999" b="1"/>
            </a:lvl2pPr>
            <a:lvl3pPr marL="1828343" indent="0">
              <a:buNone/>
              <a:defRPr sz="3599" b="1"/>
            </a:lvl3pPr>
            <a:lvl4pPr marL="2742514" indent="0">
              <a:buNone/>
              <a:defRPr sz="3199" b="1"/>
            </a:lvl4pPr>
            <a:lvl5pPr marL="3656686" indent="0">
              <a:buNone/>
              <a:defRPr sz="3199" b="1"/>
            </a:lvl5pPr>
            <a:lvl6pPr marL="4570857" indent="0">
              <a:buNone/>
              <a:defRPr sz="3199" b="1"/>
            </a:lvl6pPr>
            <a:lvl7pPr marL="5485028" indent="0">
              <a:buNone/>
              <a:defRPr sz="3199" b="1"/>
            </a:lvl7pPr>
            <a:lvl8pPr marL="6399200" indent="0">
              <a:buNone/>
              <a:defRPr sz="3199" b="1"/>
            </a:lvl8pPr>
            <a:lvl9pPr marL="7313371" indent="0">
              <a:buNone/>
              <a:defRPr sz="3199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139" y="5010150"/>
            <a:ext cx="10312888" cy="73691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1186" y="3362326"/>
            <a:ext cx="10363676" cy="164782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4799" b="1"/>
            </a:lvl1pPr>
            <a:lvl2pPr marL="914171" indent="0">
              <a:buNone/>
              <a:defRPr sz="3999" b="1"/>
            </a:lvl2pPr>
            <a:lvl3pPr marL="1828343" indent="0">
              <a:buNone/>
              <a:defRPr sz="3599" b="1"/>
            </a:lvl3pPr>
            <a:lvl4pPr marL="2742514" indent="0">
              <a:buNone/>
              <a:defRPr sz="3199" b="1"/>
            </a:lvl4pPr>
            <a:lvl5pPr marL="3656686" indent="0">
              <a:buNone/>
              <a:defRPr sz="3199" b="1"/>
            </a:lvl5pPr>
            <a:lvl6pPr marL="4570857" indent="0">
              <a:buNone/>
              <a:defRPr sz="3199" b="1"/>
            </a:lvl6pPr>
            <a:lvl7pPr marL="5485028" indent="0">
              <a:buNone/>
              <a:defRPr sz="3199" b="1"/>
            </a:lvl7pPr>
            <a:lvl8pPr marL="6399200" indent="0">
              <a:buNone/>
              <a:defRPr sz="3199" b="1"/>
            </a:lvl8pPr>
            <a:lvl9pPr marL="7313371" indent="0">
              <a:buNone/>
              <a:defRPr sz="3199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1186" y="5010150"/>
            <a:ext cx="10363676" cy="73691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675964" y="12712701"/>
            <a:ext cx="5484971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697" y="12712701"/>
            <a:ext cx="8227457" cy="730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ADVANT Multipurpose  Presentation 2017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67D7-8C75-433C-B949-F5BA010697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01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5964" y="730251"/>
            <a:ext cx="21025723" cy="265112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675964" y="12712701"/>
            <a:ext cx="5484971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697" y="12712701"/>
            <a:ext cx="8227457" cy="730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ADVANT Multipurpose  Presentation 2017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67D7-8C75-433C-B949-F5BA010697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447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675964" y="12712701"/>
            <a:ext cx="5484971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697" y="12712701"/>
            <a:ext cx="8227457" cy="730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ADVANT Multipurpose  Presentation 2017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67D7-8C75-433C-B949-F5BA010697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815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40" y="914400"/>
            <a:ext cx="7862426" cy="3200400"/>
          </a:xfrm>
          <a:prstGeom prst="rect">
            <a:avLst/>
          </a:prstGeom>
        </p:spPr>
        <p:txBody>
          <a:bodyPr anchor="b"/>
          <a:lstStyle>
            <a:lvl1pPr>
              <a:defRPr sz="639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3677" y="1974851"/>
            <a:ext cx="12341185" cy="9747250"/>
          </a:xfrm>
          <a:prstGeom prst="rect">
            <a:avLst/>
          </a:prstGeom>
        </p:spPr>
        <p:txBody>
          <a:bodyPr/>
          <a:lstStyle>
            <a:lvl1pPr>
              <a:defRPr sz="6398"/>
            </a:lvl1pPr>
            <a:lvl2pPr>
              <a:defRPr sz="5599"/>
            </a:lvl2pPr>
            <a:lvl3pPr>
              <a:defRPr sz="4799"/>
            </a:lvl3pPr>
            <a:lvl4pPr>
              <a:defRPr sz="3999"/>
            </a:lvl4pPr>
            <a:lvl5pPr>
              <a:defRPr sz="3999"/>
            </a:lvl5pPr>
            <a:lvl6pPr>
              <a:defRPr sz="3999"/>
            </a:lvl6pPr>
            <a:lvl7pPr>
              <a:defRPr sz="3999"/>
            </a:lvl7pPr>
            <a:lvl8pPr>
              <a:defRPr sz="3999"/>
            </a:lvl8pPr>
            <a:lvl9pPr>
              <a:defRPr sz="3999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140" y="4114800"/>
            <a:ext cx="7862426" cy="76231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199"/>
            </a:lvl1pPr>
            <a:lvl2pPr marL="914171" indent="0">
              <a:buNone/>
              <a:defRPr sz="2799"/>
            </a:lvl2pPr>
            <a:lvl3pPr marL="1828343" indent="0">
              <a:buNone/>
              <a:defRPr sz="2399"/>
            </a:lvl3pPr>
            <a:lvl4pPr marL="2742514" indent="0">
              <a:buNone/>
              <a:defRPr sz="2000"/>
            </a:lvl4pPr>
            <a:lvl5pPr marL="3656686" indent="0">
              <a:buNone/>
              <a:defRPr sz="2000"/>
            </a:lvl5pPr>
            <a:lvl6pPr marL="4570857" indent="0">
              <a:buNone/>
              <a:defRPr sz="2000"/>
            </a:lvl6pPr>
            <a:lvl7pPr marL="5485028" indent="0">
              <a:buNone/>
              <a:defRPr sz="2000"/>
            </a:lvl7pPr>
            <a:lvl8pPr marL="6399200" indent="0">
              <a:buNone/>
              <a:defRPr sz="2000"/>
            </a:lvl8pPr>
            <a:lvl9pPr marL="7313371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75964" y="12712701"/>
            <a:ext cx="5484971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697" y="12712701"/>
            <a:ext cx="8227457" cy="730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ADVANT Multipurpose  Presentation 2017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67D7-8C75-433C-B949-F5BA010697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252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40" y="914400"/>
            <a:ext cx="7862426" cy="3200400"/>
          </a:xfrm>
          <a:prstGeom prst="rect">
            <a:avLst/>
          </a:prstGeom>
        </p:spPr>
        <p:txBody>
          <a:bodyPr anchor="b"/>
          <a:lstStyle>
            <a:lvl1pPr>
              <a:defRPr sz="639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3677" y="1974851"/>
            <a:ext cx="12341185" cy="974725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6398"/>
            </a:lvl1pPr>
            <a:lvl2pPr marL="914171" indent="0">
              <a:buNone/>
              <a:defRPr sz="5599"/>
            </a:lvl2pPr>
            <a:lvl3pPr marL="1828343" indent="0">
              <a:buNone/>
              <a:defRPr sz="4799"/>
            </a:lvl3pPr>
            <a:lvl4pPr marL="2742514" indent="0">
              <a:buNone/>
              <a:defRPr sz="3999"/>
            </a:lvl4pPr>
            <a:lvl5pPr marL="3656686" indent="0">
              <a:buNone/>
              <a:defRPr sz="3999"/>
            </a:lvl5pPr>
            <a:lvl6pPr marL="4570857" indent="0">
              <a:buNone/>
              <a:defRPr sz="3999"/>
            </a:lvl6pPr>
            <a:lvl7pPr marL="5485028" indent="0">
              <a:buNone/>
              <a:defRPr sz="3999"/>
            </a:lvl7pPr>
            <a:lvl8pPr marL="6399200" indent="0">
              <a:buNone/>
              <a:defRPr sz="3999"/>
            </a:lvl8pPr>
            <a:lvl9pPr marL="7313371" indent="0">
              <a:buNone/>
              <a:defRPr sz="3999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140" y="4114800"/>
            <a:ext cx="7862426" cy="76231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199"/>
            </a:lvl1pPr>
            <a:lvl2pPr marL="914171" indent="0">
              <a:buNone/>
              <a:defRPr sz="2799"/>
            </a:lvl2pPr>
            <a:lvl3pPr marL="1828343" indent="0">
              <a:buNone/>
              <a:defRPr sz="2399"/>
            </a:lvl3pPr>
            <a:lvl4pPr marL="2742514" indent="0">
              <a:buNone/>
              <a:defRPr sz="2000"/>
            </a:lvl4pPr>
            <a:lvl5pPr marL="3656686" indent="0">
              <a:buNone/>
              <a:defRPr sz="2000"/>
            </a:lvl5pPr>
            <a:lvl6pPr marL="4570857" indent="0">
              <a:buNone/>
              <a:defRPr sz="2000"/>
            </a:lvl6pPr>
            <a:lvl7pPr marL="5485028" indent="0">
              <a:buNone/>
              <a:defRPr sz="2000"/>
            </a:lvl7pPr>
            <a:lvl8pPr marL="6399200" indent="0">
              <a:buNone/>
              <a:defRPr sz="2000"/>
            </a:lvl8pPr>
            <a:lvl9pPr marL="7313371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75964" y="12712701"/>
            <a:ext cx="5484971" cy="730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697" y="12712701"/>
            <a:ext cx="8227457" cy="730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ADVANT Multipurpose  Presentation 2017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BF67D7-8C75-433C-B949-F5BA010697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220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-462577" y="511176"/>
            <a:ext cx="1675964" cy="730250"/>
          </a:xfrm>
          <a:prstGeom prst="roundRect">
            <a:avLst>
              <a:gd name="adj" fmla="val 10797"/>
            </a:avLst>
          </a:prstGeom>
          <a:gradFill flip="none" rotWithShape="1">
            <a:gsLst>
              <a:gs pos="0">
                <a:schemeClr val="accent4"/>
              </a:gs>
              <a:gs pos="100000">
                <a:schemeClr val="accent5"/>
              </a:gs>
            </a:gsLst>
            <a:lin ang="10800000" scaled="1"/>
            <a:tileRect/>
          </a:gradFill>
        </p:spPr>
        <p:txBody>
          <a:bodyPr vert="horz" lIns="91440" tIns="45720" rIns="91440" bIns="45720" rtlCol="0" anchor="ctr"/>
          <a:lstStyle>
            <a:lvl1pPr algn="r">
              <a:defRPr sz="3200">
                <a:solidFill>
                  <a:schemeClr val="bg1"/>
                </a:solidFill>
                <a:latin typeface="Raleway" panose="020B0503030101060003" pitchFamily="34" charset="0"/>
              </a:defRPr>
            </a:lvl1pPr>
          </a:lstStyle>
          <a:p>
            <a:fld id="{3CBF67D7-8C75-433C-B949-F5BA0106978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783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7" r:id="rId12"/>
    <p:sldLayoutId id="2147483679" r:id="rId13"/>
  </p:sldLayoutIdLst>
  <p:hf hdr="0" ftr="0" dt="0"/>
  <p:txStyles>
    <p:titleStyle>
      <a:lvl1pPr algn="l" defTabSz="1828343" rtl="0" eaLnBrk="1" latinLnBrk="0" hangingPunct="1">
        <a:lnSpc>
          <a:spcPct val="90000"/>
        </a:lnSpc>
        <a:spcBef>
          <a:spcPct val="0"/>
        </a:spcBef>
        <a:buNone/>
        <a:defRPr sz="87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086" indent="-457086" algn="l" defTabSz="1828343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599" kern="1200">
          <a:solidFill>
            <a:schemeClr val="tx1"/>
          </a:solidFill>
          <a:latin typeface="+mn-lt"/>
          <a:ea typeface="+mn-ea"/>
          <a:cs typeface="+mn-cs"/>
        </a:defRPr>
      </a:lvl1pPr>
      <a:lvl2pPr marL="13712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799" kern="1200">
          <a:solidFill>
            <a:schemeClr val="tx1"/>
          </a:solidFill>
          <a:latin typeface="+mn-lt"/>
          <a:ea typeface="+mn-ea"/>
          <a:cs typeface="+mn-cs"/>
        </a:defRPr>
      </a:lvl2pPr>
      <a:lvl3pPr marL="2285429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999" kern="1200">
          <a:solidFill>
            <a:schemeClr val="tx1"/>
          </a:solidFill>
          <a:latin typeface="+mn-lt"/>
          <a:ea typeface="+mn-ea"/>
          <a:cs typeface="+mn-cs"/>
        </a:defRPr>
      </a:lvl3pPr>
      <a:lvl4pPr marL="3199600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4113771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5027943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942114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856286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7704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1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343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514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6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570857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485028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39920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3133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5">
            <a:lum/>
          </a:blip>
          <a:srcRect/>
          <a:stretch>
            <a:fillRect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68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258168" y="2438400"/>
            <a:ext cx="23713188" cy="1051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93" name="Rectangle 69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1218883" y="13258801"/>
            <a:ext cx="5688118" cy="336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2000">
                <a:solidFill>
                  <a:srgbClr val="000000"/>
                </a:solidFill>
              </a:defRPr>
            </a:lvl1pPr>
          </a:lstStyle>
          <a:p>
            <a:pPr defTabSz="18288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94" name="Rectangle 70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8329031" y="13258801"/>
            <a:ext cx="7719589" cy="336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2000">
                <a:solidFill>
                  <a:srgbClr val="000000"/>
                </a:solidFill>
              </a:defRPr>
            </a:lvl1pPr>
          </a:lstStyle>
          <a:p>
            <a:pPr defTabSz="18288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95" name="Rectangle 71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17470649" y="13258801"/>
            <a:ext cx="5688118" cy="336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2000">
                <a:solidFill>
                  <a:srgbClr val="000000"/>
                </a:solidFill>
              </a:defRPr>
            </a:lvl1pPr>
          </a:lstStyle>
          <a:p>
            <a:pPr defTabSz="1828800" fontAlgn="base">
              <a:spcBef>
                <a:spcPct val="0"/>
              </a:spcBef>
              <a:spcAft>
                <a:spcPct val="0"/>
              </a:spcAft>
              <a:defRPr/>
            </a:pPr>
            <a:fld id="{899DAD46-89C6-407B-AD2F-54B4F562D5A7}" type="slidenum">
              <a:rPr lang="en-US" altLang="en-US" smtClean="0">
                <a:ea typeface="Microsoft YaHei" panose="020B0503020204020204" pitchFamily="34" charset="-122"/>
                <a:cs typeface="Arial" panose="020B0604020202020204" pitchFamily="34" charset="0"/>
              </a:rPr>
              <a:pPr defTabSz="18288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30" name="Rectangle 6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441" y="7315200"/>
            <a:ext cx="15896259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</a:t>
            </a:r>
          </a:p>
        </p:txBody>
      </p:sp>
      <p:sp>
        <p:nvSpPr>
          <p:cNvPr id="19" name="Rectangle 18"/>
          <p:cNvSpPr/>
          <p:nvPr/>
        </p:nvSpPr>
        <p:spPr>
          <a:xfrm>
            <a:off x="0" y="13563600"/>
            <a:ext cx="24377650" cy="15240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1828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en-US" sz="3600" b="0" i="0" u="none" strike="noStrike" kern="1200" cap="none" spc="0" normalizeH="0" baseline="0" noProof="0" smtClean="0">
              <a:ln>
                <a:noFill/>
              </a:ln>
              <a:solidFill>
                <a:srgbClr val="CAD4C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032" name="Picture 12" descr="logo-black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3656648" cy="549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2" descr="trinetra-logo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4150" y="0"/>
            <a:ext cx="3169942" cy="892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6960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600" b="1">
          <a:solidFill>
            <a:srgbClr val="23759B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600" b="1">
          <a:solidFill>
            <a:srgbClr val="23759B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600" b="1">
          <a:solidFill>
            <a:srgbClr val="23759B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600" b="1">
          <a:solidFill>
            <a:srgbClr val="23759B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600" b="1">
          <a:solidFill>
            <a:srgbClr val="23759B"/>
          </a:solidFill>
          <a:latin typeface="Arial" panose="020B0604020202020204" pitchFamily="34" charset="0"/>
        </a:defRPr>
      </a:lvl5pPr>
      <a:lvl6pPr marL="914400" algn="l" rtl="0" eaLnBrk="1" fontAlgn="base" hangingPunct="1">
        <a:spcBef>
          <a:spcPct val="0"/>
        </a:spcBef>
        <a:spcAft>
          <a:spcPct val="0"/>
        </a:spcAft>
        <a:defRPr sz="8000" b="1">
          <a:solidFill>
            <a:schemeClr val="tx2"/>
          </a:solidFill>
          <a:latin typeface="Arial" panose="020B0604020202020204" pitchFamily="34" charset="0"/>
        </a:defRPr>
      </a:lvl6pPr>
      <a:lvl7pPr marL="1828800" algn="l" rtl="0" eaLnBrk="1" fontAlgn="base" hangingPunct="1">
        <a:spcBef>
          <a:spcPct val="0"/>
        </a:spcBef>
        <a:spcAft>
          <a:spcPct val="0"/>
        </a:spcAft>
        <a:defRPr sz="8000" b="1">
          <a:solidFill>
            <a:schemeClr val="tx2"/>
          </a:solidFill>
          <a:latin typeface="Arial" panose="020B0604020202020204" pitchFamily="34" charset="0"/>
        </a:defRPr>
      </a:lvl7pPr>
      <a:lvl8pPr marL="2743200" algn="l" rtl="0" eaLnBrk="1" fontAlgn="base" hangingPunct="1">
        <a:spcBef>
          <a:spcPct val="0"/>
        </a:spcBef>
        <a:spcAft>
          <a:spcPct val="0"/>
        </a:spcAft>
        <a:defRPr sz="8000" b="1">
          <a:solidFill>
            <a:schemeClr val="tx2"/>
          </a:solidFill>
          <a:latin typeface="Arial" panose="020B0604020202020204" pitchFamily="34" charset="0"/>
        </a:defRPr>
      </a:lvl8pPr>
      <a:lvl9pPr marL="3657600" algn="l" rtl="0" eaLnBrk="1" fontAlgn="base" hangingPunct="1">
        <a:spcBef>
          <a:spcPct val="0"/>
        </a:spcBef>
        <a:spcAft>
          <a:spcPct val="0"/>
        </a:spcAft>
        <a:defRPr sz="80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685800" indent="-685800" algn="l" rtl="0" eaLnBrk="0" fontAlgn="base" hangingPunct="0">
        <a:spcBef>
          <a:spcPct val="20000"/>
        </a:spcBef>
        <a:spcAft>
          <a:spcPct val="0"/>
        </a:spcAft>
        <a:buChar char="•"/>
        <a:defRPr sz="5600">
          <a:solidFill>
            <a:schemeClr val="tx1"/>
          </a:solidFill>
          <a:latin typeface="+mn-lt"/>
          <a:ea typeface="+mn-ea"/>
          <a:cs typeface="+mn-cs"/>
        </a:defRPr>
      </a:lvl1pPr>
      <a:lvl2pPr marL="1485900" indent="-571500" algn="l" rtl="0" eaLnBrk="0" fontAlgn="base" hangingPunct="0">
        <a:spcBef>
          <a:spcPct val="20000"/>
        </a:spcBef>
        <a:spcAft>
          <a:spcPct val="0"/>
        </a:spcAft>
        <a:buChar char="–"/>
        <a:defRPr sz="4800">
          <a:solidFill>
            <a:schemeClr val="tx1"/>
          </a:solidFill>
          <a:latin typeface="+mn-lt"/>
        </a:defRPr>
      </a:lvl2pPr>
      <a:lvl3pPr marL="2286000" indent="-457200" algn="l" rtl="0" eaLnBrk="0" fontAlgn="base" hangingPunct="0">
        <a:spcBef>
          <a:spcPct val="20000"/>
        </a:spcBef>
        <a:spcAft>
          <a:spcPct val="0"/>
        </a:spcAft>
        <a:buChar char="•"/>
        <a:defRPr sz="4000">
          <a:solidFill>
            <a:schemeClr val="tx1"/>
          </a:solidFill>
          <a:latin typeface="+mn-lt"/>
        </a:defRPr>
      </a:lvl3pPr>
      <a:lvl4pPr marL="3200400" indent="-457200" algn="l" rtl="0" eaLnBrk="0" fontAlgn="base" hangingPunct="0">
        <a:spcBef>
          <a:spcPct val="20000"/>
        </a:spcBef>
        <a:spcAft>
          <a:spcPct val="0"/>
        </a:spcAft>
        <a:buChar char="–"/>
        <a:defRPr sz="4000">
          <a:solidFill>
            <a:schemeClr val="tx1"/>
          </a:solidFill>
          <a:latin typeface="+mn-lt"/>
        </a:defRPr>
      </a:lvl4pPr>
      <a:lvl5pPr marL="4114800" indent="-457200" algn="l" rtl="0" eaLnBrk="0" fontAlgn="base" hangingPunct="0">
        <a:spcBef>
          <a:spcPct val="20000"/>
        </a:spcBef>
        <a:spcAft>
          <a:spcPct val="0"/>
        </a:spcAft>
        <a:buChar char="»"/>
        <a:defRPr sz="4000">
          <a:solidFill>
            <a:schemeClr val="tx1"/>
          </a:solidFill>
          <a:latin typeface="+mn-lt"/>
        </a:defRPr>
      </a:lvl5pPr>
      <a:lvl6pPr marL="5029200" indent="-457200" algn="l" rtl="0" eaLnBrk="1" fontAlgn="base" hangingPunct="1">
        <a:spcBef>
          <a:spcPct val="20000"/>
        </a:spcBef>
        <a:spcAft>
          <a:spcPct val="0"/>
        </a:spcAft>
        <a:buChar char="»"/>
        <a:defRPr sz="4000">
          <a:solidFill>
            <a:schemeClr val="tx1"/>
          </a:solidFill>
          <a:latin typeface="+mn-lt"/>
        </a:defRPr>
      </a:lvl6pPr>
      <a:lvl7pPr marL="5943600" indent="-457200" algn="l" rtl="0" eaLnBrk="1" fontAlgn="base" hangingPunct="1">
        <a:spcBef>
          <a:spcPct val="20000"/>
        </a:spcBef>
        <a:spcAft>
          <a:spcPct val="0"/>
        </a:spcAft>
        <a:buChar char="»"/>
        <a:defRPr sz="4000">
          <a:solidFill>
            <a:schemeClr val="tx1"/>
          </a:solidFill>
          <a:latin typeface="+mn-lt"/>
        </a:defRPr>
      </a:lvl7pPr>
      <a:lvl8pPr marL="6858000" indent="-457200" algn="l" rtl="0" eaLnBrk="1" fontAlgn="base" hangingPunct="1">
        <a:spcBef>
          <a:spcPct val="20000"/>
        </a:spcBef>
        <a:spcAft>
          <a:spcPct val="0"/>
        </a:spcAft>
        <a:buChar char="»"/>
        <a:defRPr sz="4000">
          <a:solidFill>
            <a:schemeClr val="tx1"/>
          </a:solidFill>
          <a:latin typeface="+mn-lt"/>
        </a:defRPr>
      </a:lvl8pPr>
      <a:lvl9pPr marL="7772400" indent="-457200" algn="l" rtl="0" eaLnBrk="1" fontAlgn="base" hangingPunct="1">
        <a:spcBef>
          <a:spcPct val="20000"/>
        </a:spcBef>
        <a:spcAft>
          <a:spcPct val="0"/>
        </a:spcAft>
        <a:buChar char="»"/>
        <a:defRPr sz="4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Relationship Id="rId5" Type="http://schemas.openxmlformats.org/officeDocument/2006/relationships/image" Target="../media/image17.jpeg"/><Relationship Id="rId4" Type="http://schemas.openxmlformats.org/officeDocument/2006/relationships/image" Target="../media/image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9.xml"/><Relationship Id="rId5" Type="http://schemas.openxmlformats.org/officeDocument/2006/relationships/image" Target="../media/image18.jpg"/><Relationship Id="rId4" Type="http://schemas.openxmlformats.org/officeDocument/2006/relationships/image" Target="../media/image6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1.xml"/><Relationship Id="rId5" Type="http://schemas.openxmlformats.org/officeDocument/2006/relationships/image" Target="../media/image23.png"/><Relationship Id="rId4" Type="http://schemas.openxmlformats.org/officeDocument/2006/relationships/image" Target="../media/image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2.xml"/><Relationship Id="rId5" Type="http://schemas.openxmlformats.org/officeDocument/2006/relationships/image" Target="../media/image24.png"/><Relationship Id="rId4" Type="http://schemas.openxmlformats.org/officeDocument/2006/relationships/image" Target="../media/image6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jp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36.png"/><Relationship Id="rId1" Type="http://schemas.openxmlformats.org/officeDocument/2006/relationships/themeOverride" Target="../theme/themeOverride13.xml"/><Relationship Id="rId6" Type="http://schemas.openxmlformats.org/officeDocument/2006/relationships/image" Target="../media/image26.jpg"/><Relationship Id="rId11" Type="http://schemas.openxmlformats.org/officeDocument/2006/relationships/image" Target="../media/image31.png"/><Relationship Id="rId5" Type="http://schemas.openxmlformats.org/officeDocument/2006/relationships/image" Target="../media/image25.jpg"/><Relationship Id="rId15" Type="http://schemas.openxmlformats.org/officeDocument/2006/relationships/image" Target="../media/image35.png"/><Relationship Id="rId10" Type="http://schemas.openxmlformats.org/officeDocument/2006/relationships/image" Target="../media/image30.png"/><Relationship Id="rId4" Type="http://schemas.openxmlformats.org/officeDocument/2006/relationships/image" Target="../media/image6.jpg"/><Relationship Id="rId9" Type="http://schemas.openxmlformats.org/officeDocument/2006/relationships/image" Target="../media/image29.png"/><Relationship Id="rId1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6.jpg"/><Relationship Id="rId7" Type="http://schemas.openxmlformats.org/officeDocument/2006/relationships/image" Target="../media/image40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4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5.xml"/><Relationship Id="rId6" Type="http://schemas.openxmlformats.org/officeDocument/2006/relationships/hyperlink" Target="https://www.trinetraiway.com/roi-calculator" TargetMode="External"/><Relationship Id="rId5" Type="http://schemas.openxmlformats.org/officeDocument/2006/relationships/image" Target="../media/image42.jpg"/><Relationship Id="rId4" Type="http://schemas.openxmlformats.org/officeDocument/2006/relationships/image" Target="../media/image6.jp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image" Target="../media/image47.png"/><Relationship Id="rId18" Type="http://schemas.openxmlformats.org/officeDocument/2006/relationships/image" Target="../media/image52.png"/><Relationship Id="rId26" Type="http://schemas.openxmlformats.org/officeDocument/2006/relationships/image" Target="../media/image60.png"/><Relationship Id="rId3" Type="http://schemas.openxmlformats.org/officeDocument/2006/relationships/notesSlide" Target="../notesSlides/notesSlide16.xml"/><Relationship Id="rId21" Type="http://schemas.openxmlformats.org/officeDocument/2006/relationships/image" Target="../media/image55.png"/><Relationship Id="rId7" Type="http://schemas.openxmlformats.org/officeDocument/2006/relationships/diagramQuickStyle" Target="../diagrams/quickStyle1.xml"/><Relationship Id="rId12" Type="http://schemas.openxmlformats.org/officeDocument/2006/relationships/image" Target="../media/image46.png"/><Relationship Id="rId17" Type="http://schemas.openxmlformats.org/officeDocument/2006/relationships/image" Target="../media/image51.png"/><Relationship Id="rId25" Type="http://schemas.openxmlformats.org/officeDocument/2006/relationships/image" Target="../media/image59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0.png"/><Relationship Id="rId20" Type="http://schemas.openxmlformats.org/officeDocument/2006/relationships/image" Target="../media/image54.png"/><Relationship Id="rId1" Type="http://schemas.openxmlformats.org/officeDocument/2006/relationships/themeOverride" Target="../theme/themeOverride16.xml"/><Relationship Id="rId6" Type="http://schemas.openxmlformats.org/officeDocument/2006/relationships/diagramLayout" Target="../diagrams/layout1.xml"/><Relationship Id="rId11" Type="http://schemas.openxmlformats.org/officeDocument/2006/relationships/image" Target="../media/image45.png"/><Relationship Id="rId24" Type="http://schemas.openxmlformats.org/officeDocument/2006/relationships/image" Target="../media/image58.png"/><Relationship Id="rId5" Type="http://schemas.openxmlformats.org/officeDocument/2006/relationships/diagramData" Target="../diagrams/data1.xml"/><Relationship Id="rId15" Type="http://schemas.openxmlformats.org/officeDocument/2006/relationships/image" Target="../media/image49.png"/><Relationship Id="rId23" Type="http://schemas.openxmlformats.org/officeDocument/2006/relationships/image" Target="../media/image57.png"/><Relationship Id="rId28" Type="http://schemas.openxmlformats.org/officeDocument/2006/relationships/image" Target="../media/image62.jpeg"/><Relationship Id="rId10" Type="http://schemas.openxmlformats.org/officeDocument/2006/relationships/image" Target="../media/image44.png"/><Relationship Id="rId19" Type="http://schemas.openxmlformats.org/officeDocument/2006/relationships/image" Target="../media/image53.png"/><Relationship Id="rId4" Type="http://schemas.openxmlformats.org/officeDocument/2006/relationships/image" Target="../media/image6.jpg"/><Relationship Id="rId9" Type="http://schemas.microsoft.com/office/2007/relationships/diagramDrawing" Target="../diagrams/drawing1.xml"/><Relationship Id="rId14" Type="http://schemas.openxmlformats.org/officeDocument/2006/relationships/image" Target="../media/image48.png"/><Relationship Id="rId22" Type="http://schemas.openxmlformats.org/officeDocument/2006/relationships/image" Target="../media/image56.png"/><Relationship Id="rId27" Type="http://schemas.openxmlformats.org/officeDocument/2006/relationships/image" Target="../media/image6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Relationship Id="rId4" Type="http://schemas.openxmlformats.org/officeDocument/2006/relationships/image" Target="../media/image6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6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8.xml"/><Relationship Id="rId5" Type="http://schemas.openxmlformats.org/officeDocument/2006/relationships/image" Target="../media/image64.png"/><Relationship Id="rId4" Type="http://schemas.openxmlformats.org/officeDocument/2006/relationships/image" Target="../media/image6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9.xml"/><Relationship Id="rId5" Type="http://schemas.openxmlformats.org/officeDocument/2006/relationships/image" Target="../media/image41.png"/><Relationship Id="rId4" Type="http://schemas.openxmlformats.org/officeDocument/2006/relationships/image" Target="../media/image6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20.xml"/><Relationship Id="rId5" Type="http://schemas.openxmlformats.org/officeDocument/2006/relationships/image" Target="../media/image65.png"/><Relationship Id="rId4" Type="http://schemas.openxmlformats.org/officeDocument/2006/relationships/image" Target="../media/image6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21.xml"/><Relationship Id="rId5" Type="http://schemas.openxmlformats.org/officeDocument/2006/relationships/image" Target="../media/image66.png"/><Relationship Id="rId4" Type="http://schemas.openxmlformats.org/officeDocument/2006/relationships/image" Target="../media/image6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22.xml"/><Relationship Id="rId5" Type="http://schemas.openxmlformats.org/officeDocument/2006/relationships/image" Target="../media/image67.png"/><Relationship Id="rId4" Type="http://schemas.openxmlformats.org/officeDocument/2006/relationships/image" Target="../media/image6.jp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68.pn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23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openxmlformats.org/officeDocument/2006/relationships/image" Target="../media/image71.png"/><Relationship Id="rId4" Type="http://schemas.openxmlformats.org/officeDocument/2006/relationships/image" Target="../media/image6.jpg"/><Relationship Id="rId9" Type="http://schemas.openxmlformats.org/officeDocument/2006/relationships/image" Target="../media/image7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24.xml"/><Relationship Id="rId5" Type="http://schemas.openxmlformats.org/officeDocument/2006/relationships/image" Target="../media/image72.jpeg"/><Relationship Id="rId4" Type="http://schemas.openxmlformats.org/officeDocument/2006/relationships/image" Target="../media/image6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5.xml"/><Relationship Id="rId5" Type="http://schemas.openxmlformats.org/officeDocument/2006/relationships/image" Target="../media/image73.jpeg"/><Relationship Id="rId4" Type="http://schemas.openxmlformats.org/officeDocument/2006/relationships/image" Target="../media/image6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6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13.png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14.png"/><Relationship Id="rId4" Type="http://schemas.openxmlformats.org/officeDocument/2006/relationships/image" Target="../media/image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6.xml"/><Relationship Id="rId5" Type="http://schemas.openxmlformats.org/officeDocument/2006/relationships/image" Target="../media/image15.jpg"/><Relationship Id="rId4" Type="http://schemas.openxmlformats.org/officeDocument/2006/relationships/image" Target="../media/image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7.xml"/><Relationship Id="rId5" Type="http://schemas.openxmlformats.org/officeDocument/2006/relationships/image" Target="../media/image16.png"/><Relationship Id="rId4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97"/>
          <p:cNvSpPr>
            <a:spLocks noChangeArrowheads="1"/>
          </p:cNvSpPr>
          <p:nvPr/>
        </p:nvSpPr>
        <p:spPr bwMode="auto">
          <a:xfrm>
            <a:off x="13855001" y="9474012"/>
            <a:ext cx="226316" cy="194272"/>
          </a:xfrm>
          <a:custGeom>
            <a:avLst/>
            <a:gdLst>
              <a:gd name="T0" fmla="*/ 230 w 497"/>
              <a:gd name="T1" fmla="*/ 231 h 426"/>
              <a:gd name="T2" fmla="*/ 230 w 497"/>
              <a:gd name="T3" fmla="*/ 231 h 426"/>
              <a:gd name="T4" fmla="*/ 274 w 497"/>
              <a:gd name="T5" fmla="*/ 231 h 426"/>
              <a:gd name="T6" fmla="*/ 274 w 497"/>
              <a:gd name="T7" fmla="*/ 275 h 426"/>
              <a:gd name="T8" fmla="*/ 496 w 497"/>
              <a:gd name="T9" fmla="*/ 275 h 426"/>
              <a:gd name="T10" fmla="*/ 487 w 497"/>
              <a:gd name="T11" fmla="*/ 133 h 426"/>
              <a:gd name="T12" fmla="*/ 443 w 497"/>
              <a:gd name="T13" fmla="*/ 80 h 426"/>
              <a:gd name="T14" fmla="*/ 363 w 497"/>
              <a:gd name="T15" fmla="*/ 80 h 426"/>
              <a:gd name="T16" fmla="*/ 337 w 497"/>
              <a:gd name="T17" fmla="*/ 27 h 426"/>
              <a:gd name="T18" fmla="*/ 300 w 497"/>
              <a:gd name="T19" fmla="*/ 0 h 426"/>
              <a:gd name="T20" fmla="*/ 194 w 497"/>
              <a:gd name="T21" fmla="*/ 0 h 426"/>
              <a:gd name="T22" fmla="*/ 168 w 497"/>
              <a:gd name="T23" fmla="*/ 27 h 426"/>
              <a:gd name="T24" fmla="*/ 133 w 497"/>
              <a:gd name="T25" fmla="*/ 80 h 426"/>
              <a:gd name="T26" fmla="*/ 53 w 497"/>
              <a:gd name="T27" fmla="*/ 80 h 426"/>
              <a:gd name="T28" fmla="*/ 9 w 497"/>
              <a:gd name="T29" fmla="*/ 133 h 426"/>
              <a:gd name="T30" fmla="*/ 0 w 497"/>
              <a:gd name="T31" fmla="*/ 275 h 426"/>
              <a:gd name="T32" fmla="*/ 230 w 497"/>
              <a:gd name="T33" fmla="*/ 275 h 426"/>
              <a:gd name="T34" fmla="*/ 230 w 497"/>
              <a:gd name="T35" fmla="*/ 231 h 426"/>
              <a:gd name="T36" fmla="*/ 186 w 497"/>
              <a:gd name="T37" fmla="*/ 53 h 426"/>
              <a:gd name="T38" fmla="*/ 186 w 497"/>
              <a:gd name="T39" fmla="*/ 53 h 426"/>
              <a:gd name="T40" fmla="*/ 212 w 497"/>
              <a:gd name="T41" fmla="*/ 36 h 426"/>
              <a:gd name="T42" fmla="*/ 284 w 497"/>
              <a:gd name="T43" fmla="*/ 36 h 426"/>
              <a:gd name="T44" fmla="*/ 309 w 497"/>
              <a:gd name="T45" fmla="*/ 53 h 426"/>
              <a:gd name="T46" fmla="*/ 319 w 497"/>
              <a:gd name="T47" fmla="*/ 80 h 426"/>
              <a:gd name="T48" fmla="*/ 177 w 497"/>
              <a:gd name="T49" fmla="*/ 80 h 426"/>
              <a:gd name="T50" fmla="*/ 186 w 497"/>
              <a:gd name="T51" fmla="*/ 53 h 426"/>
              <a:gd name="T52" fmla="*/ 274 w 497"/>
              <a:gd name="T53" fmla="*/ 355 h 426"/>
              <a:gd name="T54" fmla="*/ 274 w 497"/>
              <a:gd name="T55" fmla="*/ 355 h 426"/>
              <a:gd name="T56" fmla="*/ 230 w 497"/>
              <a:gd name="T57" fmla="*/ 355 h 426"/>
              <a:gd name="T58" fmla="*/ 230 w 497"/>
              <a:gd name="T59" fmla="*/ 302 h 426"/>
              <a:gd name="T60" fmla="*/ 9 w 497"/>
              <a:gd name="T61" fmla="*/ 302 h 426"/>
              <a:gd name="T62" fmla="*/ 17 w 497"/>
              <a:gd name="T63" fmla="*/ 381 h 426"/>
              <a:gd name="T64" fmla="*/ 62 w 497"/>
              <a:gd name="T65" fmla="*/ 425 h 426"/>
              <a:gd name="T66" fmla="*/ 434 w 497"/>
              <a:gd name="T67" fmla="*/ 425 h 426"/>
              <a:gd name="T68" fmla="*/ 478 w 497"/>
              <a:gd name="T69" fmla="*/ 381 h 426"/>
              <a:gd name="T70" fmla="*/ 487 w 497"/>
              <a:gd name="T71" fmla="*/ 302 h 426"/>
              <a:gd name="T72" fmla="*/ 274 w 497"/>
              <a:gd name="T73" fmla="*/ 302 h 426"/>
              <a:gd name="T74" fmla="*/ 274 w 497"/>
              <a:gd name="T75" fmla="*/ 355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97" h="426">
                <a:moveTo>
                  <a:pt x="230" y="231"/>
                </a:moveTo>
                <a:lnTo>
                  <a:pt x="230" y="231"/>
                </a:lnTo>
                <a:cubicBezTo>
                  <a:pt x="274" y="231"/>
                  <a:pt x="274" y="231"/>
                  <a:pt x="274" y="231"/>
                </a:cubicBezTo>
                <a:cubicBezTo>
                  <a:pt x="274" y="275"/>
                  <a:pt x="274" y="275"/>
                  <a:pt x="274" y="275"/>
                </a:cubicBezTo>
                <a:cubicBezTo>
                  <a:pt x="496" y="275"/>
                  <a:pt x="496" y="275"/>
                  <a:pt x="496" y="275"/>
                </a:cubicBezTo>
                <a:cubicBezTo>
                  <a:pt x="496" y="275"/>
                  <a:pt x="496" y="168"/>
                  <a:pt x="487" y="133"/>
                </a:cubicBezTo>
                <a:cubicBezTo>
                  <a:pt x="487" y="97"/>
                  <a:pt x="478" y="80"/>
                  <a:pt x="443" y="80"/>
                </a:cubicBezTo>
                <a:cubicBezTo>
                  <a:pt x="363" y="80"/>
                  <a:pt x="363" y="80"/>
                  <a:pt x="363" y="80"/>
                </a:cubicBezTo>
                <a:cubicBezTo>
                  <a:pt x="345" y="53"/>
                  <a:pt x="337" y="27"/>
                  <a:pt x="337" y="27"/>
                </a:cubicBezTo>
                <a:cubicBezTo>
                  <a:pt x="328" y="9"/>
                  <a:pt x="319" y="0"/>
                  <a:pt x="300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77" y="0"/>
                  <a:pt x="168" y="9"/>
                  <a:pt x="168" y="27"/>
                </a:cubicBezTo>
                <a:cubicBezTo>
                  <a:pt x="159" y="27"/>
                  <a:pt x="150" y="53"/>
                  <a:pt x="133" y="80"/>
                </a:cubicBezTo>
                <a:cubicBezTo>
                  <a:pt x="53" y="80"/>
                  <a:pt x="53" y="80"/>
                  <a:pt x="53" y="80"/>
                </a:cubicBezTo>
                <a:cubicBezTo>
                  <a:pt x="17" y="80"/>
                  <a:pt x="9" y="97"/>
                  <a:pt x="9" y="133"/>
                </a:cubicBezTo>
                <a:cubicBezTo>
                  <a:pt x="0" y="168"/>
                  <a:pt x="0" y="275"/>
                  <a:pt x="0" y="275"/>
                </a:cubicBezTo>
                <a:cubicBezTo>
                  <a:pt x="230" y="275"/>
                  <a:pt x="230" y="275"/>
                  <a:pt x="230" y="275"/>
                </a:cubicBezTo>
                <a:lnTo>
                  <a:pt x="230" y="231"/>
                </a:lnTo>
                <a:close/>
                <a:moveTo>
                  <a:pt x="186" y="53"/>
                </a:moveTo>
                <a:lnTo>
                  <a:pt x="186" y="53"/>
                </a:lnTo>
                <a:cubicBezTo>
                  <a:pt x="194" y="44"/>
                  <a:pt x="194" y="36"/>
                  <a:pt x="212" y="36"/>
                </a:cubicBezTo>
                <a:cubicBezTo>
                  <a:pt x="284" y="36"/>
                  <a:pt x="284" y="36"/>
                  <a:pt x="284" y="36"/>
                </a:cubicBezTo>
                <a:cubicBezTo>
                  <a:pt x="300" y="36"/>
                  <a:pt x="300" y="44"/>
                  <a:pt x="309" y="53"/>
                </a:cubicBezTo>
                <a:cubicBezTo>
                  <a:pt x="309" y="53"/>
                  <a:pt x="319" y="71"/>
                  <a:pt x="319" y="80"/>
                </a:cubicBezTo>
                <a:cubicBezTo>
                  <a:pt x="177" y="80"/>
                  <a:pt x="177" y="80"/>
                  <a:pt x="177" y="80"/>
                </a:cubicBezTo>
                <a:cubicBezTo>
                  <a:pt x="186" y="71"/>
                  <a:pt x="186" y="53"/>
                  <a:pt x="186" y="53"/>
                </a:cubicBezTo>
                <a:close/>
                <a:moveTo>
                  <a:pt x="274" y="355"/>
                </a:moveTo>
                <a:lnTo>
                  <a:pt x="274" y="355"/>
                </a:lnTo>
                <a:cubicBezTo>
                  <a:pt x="230" y="355"/>
                  <a:pt x="230" y="355"/>
                  <a:pt x="230" y="355"/>
                </a:cubicBezTo>
                <a:cubicBezTo>
                  <a:pt x="230" y="302"/>
                  <a:pt x="230" y="302"/>
                  <a:pt x="230" y="302"/>
                </a:cubicBezTo>
                <a:cubicBezTo>
                  <a:pt x="9" y="302"/>
                  <a:pt x="9" y="302"/>
                  <a:pt x="9" y="302"/>
                </a:cubicBezTo>
                <a:cubicBezTo>
                  <a:pt x="9" y="302"/>
                  <a:pt x="17" y="346"/>
                  <a:pt x="17" y="381"/>
                </a:cubicBezTo>
                <a:cubicBezTo>
                  <a:pt x="17" y="399"/>
                  <a:pt x="26" y="425"/>
                  <a:pt x="62" y="425"/>
                </a:cubicBezTo>
                <a:cubicBezTo>
                  <a:pt x="434" y="425"/>
                  <a:pt x="434" y="425"/>
                  <a:pt x="434" y="425"/>
                </a:cubicBezTo>
                <a:cubicBezTo>
                  <a:pt x="469" y="425"/>
                  <a:pt x="478" y="399"/>
                  <a:pt x="478" y="381"/>
                </a:cubicBezTo>
                <a:cubicBezTo>
                  <a:pt x="478" y="346"/>
                  <a:pt x="487" y="302"/>
                  <a:pt x="487" y="302"/>
                </a:cubicBezTo>
                <a:cubicBezTo>
                  <a:pt x="274" y="302"/>
                  <a:pt x="274" y="302"/>
                  <a:pt x="274" y="302"/>
                </a:cubicBezTo>
                <a:lnTo>
                  <a:pt x="274" y="3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914400"/>
            <a:endParaRPr lang="en-US" sz="508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0" name="Freeform 110"/>
          <p:cNvSpPr>
            <a:spLocks noChangeArrowheads="1"/>
          </p:cNvSpPr>
          <p:nvPr/>
        </p:nvSpPr>
        <p:spPr bwMode="auto">
          <a:xfrm>
            <a:off x="13785727" y="6695711"/>
            <a:ext cx="210292" cy="170238"/>
          </a:xfrm>
          <a:custGeom>
            <a:avLst/>
            <a:gdLst>
              <a:gd name="T0" fmla="*/ 444 w 462"/>
              <a:gd name="T1" fmla="*/ 9 h 373"/>
              <a:gd name="T2" fmla="*/ 444 w 462"/>
              <a:gd name="T3" fmla="*/ 9 h 373"/>
              <a:gd name="T4" fmla="*/ 9 w 462"/>
              <a:gd name="T5" fmla="*/ 160 h 373"/>
              <a:gd name="T6" fmla="*/ 9 w 462"/>
              <a:gd name="T7" fmla="*/ 169 h 373"/>
              <a:gd name="T8" fmla="*/ 98 w 462"/>
              <a:gd name="T9" fmla="*/ 213 h 373"/>
              <a:gd name="T10" fmla="*/ 98 w 462"/>
              <a:gd name="T11" fmla="*/ 213 h 373"/>
              <a:gd name="T12" fmla="*/ 160 w 462"/>
              <a:gd name="T13" fmla="*/ 230 h 373"/>
              <a:gd name="T14" fmla="*/ 434 w 462"/>
              <a:gd name="T15" fmla="*/ 35 h 373"/>
              <a:gd name="T16" fmla="*/ 434 w 462"/>
              <a:gd name="T17" fmla="*/ 35 h 373"/>
              <a:gd name="T18" fmla="*/ 240 w 462"/>
              <a:gd name="T19" fmla="*/ 248 h 373"/>
              <a:gd name="T20" fmla="*/ 240 w 462"/>
              <a:gd name="T21" fmla="*/ 248 h 373"/>
              <a:gd name="T22" fmla="*/ 231 w 462"/>
              <a:gd name="T23" fmla="*/ 257 h 373"/>
              <a:gd name="T24" fmla="*/ 240 w 462"/>
              <a:gd name="T25" fmla="*/ 266 h 373"/>
              <a:gd name="T26" fmla="*/ 240 w 462"/>
              <a:gd name="T27" fmla="*/ 266 h 373"/>
              <a:gd name="T28" fmla="*/ 363 w 462"/>
              <a:gd name="T29" fmla="*/ 337 h 373"/>
              <a:gd name="T30" fmla="*/ 390 w 462"/>
              <a:gd name="T31" fmla="*/ 328 h 373"/>
              <a:gd name="T32" fmla="*/ 461 w 462"/>
              <a:gd name="T33" fmla="*/ 18 h 373"/>
              <a:gd name="T34" fmla="*/ 444 w 462"/>
              <a:gd name="T35" fmla="*/ 9 h 373"/>
              <a:gd name="T36" fmla="*/ 160 w 462"/>
              <a:gd name="T37" fmla="*/ 363 h 373"/>
              <a:gd name="T38" fmla="*/ 160 w 462"/>
              <a:gd name="T39" fmla="*/ 363 h 373"/>
              <a:gd name="T40" fmla="*/ 169 w 462"/>
              <a:gd name="T41" fmla="*/ 372 h 373"/>
              <a:gd name="T42" fmla="*/ 240 w 462"/>
              <a:gd name="T43" fmla="*/ 310 h 373"/>
              <a:gd name="T44" fmla="*/ 160 w 462"/>
              <a:gd name="T45" fmla="*/ 266 h 373"/>
              <a:gd name="T46" fmla="*/ 160 w 462"/>
              <a:gd name="T47" fmla="*/ 363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62" h="373">
                <a:moveTo>
                  <a:pt x="444" y="9"/>
                </a:moveTo>
                <a:lnTo>
                  <a:pt x="444" y="9"/>
                </a:lnTo>
                <a:cubicBezTo>
                  <a:pt x="434" y="9"/>
                  <a:pt x="18" y="160"/>
                  <a:pt x="9" y="160"/>
                </a:cubicBezTo>
                <a:cubicBezTo>
                  <a:pt x="0" y="160"/>
                  <a:pt x="0" y="169"/>
                  <a:pt x="9" y="169"/>
                </a:cubicBezTo>
                <a:cubicBezTo>
                  <a:pt x="18" y="177"/>
                  <a:pt x="98" y="213"/>
                  <a:pt x="98" y="213"/>
                </a:cubicBezTo>
                <a:lnTo>
                  <a:pt x="98" y="213"/>
                </a:lnTo>
                <a:cubicBezTo>
                  <a:pt x="160" y="230"/>
                  <a:pt x="160" y="230"/>
                  <a:pt x="160" y="230"/>
                </a:cubicBezTo>
                <a:cubicBezTo>
                  <a:pt x="160" y="230"/>
                  <a:pt x="425" y="35"/>
                  <a:pt x="434" y="35"/>
                </a:cubicBezTo>
                <a:cubicBezTo>
                  <a:pt x="434" y="26"/>
                  <a:pt x="434" y="35"/>
                  <a:pt x="434" y="35"/>
                </a:cubicBezTo>
                <a:lnTo>
                  <a:pt x="240" y="248"/>
                </a:lnTo>
                <a:lnTo>
                  <a:pt x="240" y="248"/>
                </a:lnTo>
                <a:cubicBezTo>
                  <a:pt x="231" y="257"/>
                  <a:pt x="231" y="257"/>
                  <a:pt x="231" y="257"/>
                </a:cubicBezTo>
                <a:cubicBezTo>
                  <a:pt x="240" y="266"/>
                  <a:pt x="240" y="266"/>
                  <a:pt x="240" y="266"/>
                </a:cubicBezTo>
                <a:lnTo>
                  <a:pt x="240" y="266"/>
                </a:lnTo>
                <a:cubicBezTo>
                  <a:pt x="240" y="266"/>
                  <a:pt x="363" y="328"/>
                  <a:pt x="363" y="337"/>
                </a:cubicBezTo>
                <a:cubicBezTo>
                  <a:pt x="372" y="337"/>
                  <a:pt x="381" y="337"/>
                  <a:pt x="390" y="328"/>
                </a:cubicBezTo>
                <a:cubicBezTo>
                  <a:pt x="390" y="319"/>
                  <a:pt x="461" y="26"/>
                  <a:pt x="461" y="18"/>
                </a:cubicBezTo>
                <a:cubicBezTo>
                  <a:pt x="461" y="9"/>
                  <a:pt x="453" y="0"/>
                  <a:pt x="444" y="9"/>
                </a:cubicBezTo>
                <a:close/>
                <a:moveTo>
                  <a:pt x="160" y="363"/>
                </a:moveTo>
                <a:lnTo>
                  <a:pt x="160" y="363"/>
                </a:lnTo>
                <a:cubicBezTo>
                  <a:pt x="160" y="372"/>
                  <a:pt x="160" y="372"/>
                  <a:pt x="169" y="372"/>
                </a:cubicBezTo>
                <a:cubicBezTo>
                  <a:pt x="169" y="363"/>
                  <a:pt x="240" y="310"/>
                  <a:pt x="240" y="310"/>
                </a:cubicBezTo>
                <a:cubicBezTo>
                  <a:pt x="160" y="266"/>
                  <a:pt x="160" y="266"/>
                  <a:pt x="160" y="266"/>
                </a:cubicBezTo>
                <a:lnTo>
                  <a:pt x="160" y="3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914400"/>
            <a:endParaRPr lang="en-US" sz="508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1" name="Freeform 97"/>
          <p:cNvSpPr>
            <a:spLocks noChangeArrowheads="1"/>
          </p:cNvSpPr>
          <p:nvPr/>
        </p:nvSpPr>
        <p:spPr bwMode="auto">
          <a:xfrm>
            <a:off x="13823829" y="7549346"/>
            <a:ext cx="226316" cy="194272"/>
          </a:xfrm>
          <a:custGeom>
            <a:avLst/>
            <a:gdLst>
              <a:gd name="T0" fmla="*/ 230 w 497"/>
              <a:gd name="T1" fmla="*/ 231 h 426"/>
              <a:gd name="T2" fmla="*/ 230 w 497"/>
              <a:gd name="T3" fmla="*/ 231 h 426"/>
              <a:gd name="T4" fmla="*/ 274 w 497"/>
              <a:gd name="T5" fmla="*/ 231 h 426"/>
              <a:gd name="T6" fmla="*/ 274 w 497"/>
              <a:gd name="T7" fmla="*/ 275 h 426"/>
              <a:gd name="T8" fmla="*/ 496 w 497"/>
              <a:gd name="T9" fmla="*/ 275 h 426"/>
              <a:gd name="T10" fmla="*/ 487 w 497"/>
              <a:gd name="T11" fmla="*/ 133 h 426"/>
              <a:gd name="T12" fmla="*/ 443 w 497"/>
              <a:gd name="T13" fmla="*/ 80 h 426"/>
              <a:gd name="T14" fmla="*/ 363 w 497"/>
              <a:gd name="T15" fmla="*/ 80 h 426"/>
              <a:gd name="T16" fmla="*/ 337 w 497"/>
              <a:gd name="T17" fmla="*/ 27 h 426"/>
              <a:gd name="T18" fmla="*/ 300 w 497"/>
              <a:gd name="T19" fmla="*/ 0 h 426"/>
              <a:gd name="T20" fmla="*/ 194 w 497"/>
              <a:gd name="T21" fmla="*/ 0 h 426"/>
              <a:gd name="T22" fmla="*/ 168 w 497"/>
              <a:gd name="T23" fmla="*/ 27 h 426"/>
              <a:gd name="T24" fmla="*/ 133 w 497"/>
              <a:gd name="T25" fmla="*/ 80 h 426"/>
              <a:gd name="T26" fmla="*/ 53 w 497"/>
              <a:gd name="T27" fmla="*/ 80 h 426"/>
              <a:gd name="T28" fmla="*/ 9 w 497"/>
              <a:gd name="T29" fmla="*/ 133 h 426"/>
              <a:gd name="T30" fmla="*/ 0 w 497"/>
              <a:gd name="T31" fmla="*/ 275 h 426"/>
              <a:gd name="T32" fmla="*/ 230 w 497"/>
              <a:gd name="T33" fmla="*/ 275 h 426"/>
              <a:gd name="T34" fmla="*/ 230 w 497"/>
              <a:gd name="T35" fmla="*/ 231 h 426"/>
              <a:gd name="T36" fmla="*/ 186 w 497"/>
              <a:gd name="T37" fmla="*/ 53 h 426"/>
              <a:gd name="T38" fmla="*/ 186 w 497"/>
              <a:gd name="T39" fmla="*/ 53 h 426"/>
              <a:gd name="T40" fmla="*/ 212 w 497"/>
              <a:gd name="T41" fmla="*/ 36 h 426"/>
              <a:gd name="T42" fmla="*/ 284 w 497"/>
              <a:gd name="T43" fmla="*/ 36 h 426"/>
              <a:gd name="T44" fmla="*/ 309 w 497"/>
              <a:gd name="T45" fmla="*/ 53 h 426"/>
              <a:gd name="T46" fmla="*/ 319 w 497"/>
              <a:gd name="T47" fmla="*/ 80 h 426"/>
              <a:gd name="T48" fmla="*/ 177 w 497"/>
              <a:gd name="T49" fmla="*/ 80 h 426"/>
              <a:gd name="T50" fmla="*/ 186 w 497"/>
              <a:gd name="T51" fmla="*/ 53 h 426"/>
              <a:gd name="T52" fmla="*/ 274 w 497"/>
              <a:gd name="T53" fmla="*/ 355 h 426"/>
              <a:gd name="T54" fmla="*/ 274 w 497"/>
              <a:gd name="T55" fmla="*/ 355 h 426"/>
              <a:gd name="T56" fmla="*/ 230 w 497"/>
              <a:gd name="T57" fmla="*/ 355 h 426"/>
              <a:gd name="T58" fmla="*/ 230 w 497"/>
              <a:gd name="T59" fmla="*/ 302 h 426"/>
              <a:gd name="T60" fmla="*/ 9 w 497"/>
              <a:gd name="T61" fmla="*/ 302 h 426"/>
              <a:gd name="T62" fmla="*/ 17 w 497"/>
              <a:gd name="T63" fmla="*/ 381 h 426"/>
              <a:gd name="T64" fmla="*/ 62 w 497"/>
              <a:gd name="T65" fmla="*/ 425 h 426"/>
              <a:gd name="T66" fmla="*/ 434 w 497"/>
              <a:gd name="T67" fmla="*/ 425 h 426"/>
              <a:gd name="T68" fmla="*/ 478 w 497"/>
              <a:gd name="T69" fmla="*/ 381 h 426"/>
              <a:gd name="T70" fmla="*/ 487 w 497"/>
              <a:gd name="T71" fmla="*/ 302 h 426"/>
              <a:gd name="T72" fmla="*/ 274 w 497"/>
              <a:gd name="T73" fmla="*/ 302 h 426"/>
              <a:gd name="T74" fmla="*/ 274 w 497"/>
              <a:gd name="T75" fmla="*/ 355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97" h="426">
                <a:moveTo>
                  <a:pt x="230" y="231"/>
                </a:moveTo>
                <a:lnTo>
                  <a:pt x="230" y="231"/>
                </a:lnTo>
                <a:cubicBezTo>
                  <a:pt x="274" y="231"/>
                  <a:pt x="274" y="231"/>
                  <a:pt x="274" y="231"/>
                </a:cubicBezTo>
                <a:cubicBezTo>
                  <a:pt x="274" y="275"/>
                  <a:pt x="274" y="275"/>
                  <a:pt x="274" y="275"/>
                </a:cubicBezTo>
                <a:cubicBezTo>
                  <a:pt x="496" y="275"/>
                  <a:pt x="496" y="275"/>
                  <a:pt x="496" y="275"/>
                </a:cubicBezTo>
                <a:cubicBezTo>
                  <a:pt x="496" y="275"/>
                  <a:pt x="496" y="168"/>
                  <a:pt x="487" y="133"/>
                </a:cubicBezTo>
                <a:cubicBezTo>
                  <a:pt x="487" y="97"/>
                  <a:pt x="478" y="80"/>
                  <a:pt x="443" y="80"/>
                </a:cubicBezTo>
                <a:cubicBezTo>
                  <a:pt x="363" y="80"/>
                  <a:pt x="363" y="80"/>
                  <a:pt x="363" y="80"/>
                </a:cubicBezTo>
                <a:cubicBezTo>
                  <a:pt x="345" y="53"/>
                  <a:pt x="337" y="27"/>
                  <a:pt x="337" y="27"/>
                </a:cubicBezTo>
                <a:cubicBezTo>
                  <a:pt x="328" y="9"/>
                  <a:pt x="319" y="0"/>
                  <a:pt x="300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77" y="0"/>
                  <a:pt x="168" y="9"/>
                  <a:pt x="168" y="27"/>
                </a:cubicBezTo>
                <a:cubicBezTo>
                  <a:pt x="159" y="27"/>
                  <a:pt x="150" y="53"/>
                  <a:pt x="133" y="80"/>
                </a:cubicBezTo>
                <a:cubicBezTo>
                  <a:pt x="53" y="80"/>
                  <a:pt x="53" y="80"/>
                  <a:pt x="53" y="80"/>
                </a:cubicBezTo>
                <a:cubicBezTo>
                  <a:pt x="17" y="80"/>
                  <a:pt x="9" y="97"/>
                  <a:pt x="9" y="133"/>
                </a:cubicBezTo>
                <a:cubicBezTo>
                  <a:pt x="0" y="168"/>
                  <a:pt x="0" y="275"/>
                  <a:pt x="0" y="275"/>
                </a:cubicBezTo>
                <a:cubicBezTo>
                  <a:pt x="230" y="275"/>
                  <a:pt x="230" y="275"/>
                  <a:pt x="230" y="275"/>
                </a:cubicBezTo>
                <a:lnTo>
                  <a:pt x="230" y="231"/>
                </a:lnTo>
                <a:close/>
                <a:moveTo>
                  <a:pt x="186" y="53"/>
                </a:moveTo>
                <a:lnTo>
                  <a:pt x="186" y="53"/>
                </a:lnTo>
                <a:cubicBezTo>
                  <a:pt x="194" y="44"/>
                  <a:pt x="194" y="36"/>
                  <a:pt x="212" y="36"/>
                </a:cubicBezTo>
                <a:cubicBezTo>
                  <a:pt x="284" y="36"/>
                  <a:pt x="284" y="36"/>
                  <a:pt x="284" y="36"/>
                </a:cubicBezTo>
                <a:cubicBezTo>
                  <a:pt x="300" y="36"/>
                  <a:pt x="300" y="44"/>
                  <a:pt x="309" y="53"/>
                </a:cubicBezTo>
                <a:cubicBezTo>
                  <a:pt x="309" y="53"/>
                  <a:pt x="319" y="71"/>
                  <a:pt x="319" y="80"/>
                </a:cubicBezTo>
                <a:cubicBezTo>
                  <a:pt x="177" y="80"/>
                  <a:pt x="177" y="80"/>
                  <a:pt x="177" y="80"/>
                </a:cubicBezTo>
                <a:cubicBezTo>
                  <a:pt x="186" y="71"/>
                  <a:pt x="186" y="53"/>
                  <a:pt x="186" y="53"/>
                </a:cubicBezTo>
                <a:close/>
                <a:moveTo>
                  <a:pt x="274" y="355"/>
                </a:moveTo>
                <a:lnTo>
                  <a:pt x="274" y="355"/>
                </a:lnTo>
                <a:cubicBezTo>
                  <a:pt x="230" y="355"/>
                  <a:pt x="230" y="355"/>
                  <a:pt x="230" y="355"/>
                </a:cubicBezTo>
                <a:cubicBezTo>
                  <a:pt x="230" y="302"/>
                  <a:pt x="230" y="302"/>
                  <a:pt x="230" y="302"/>
                </a:cubicBezTo>
                <a:cubicBezTo>
                  <a:pt x="9" y="302"/>
                  <a:pt x="9" y="302"/>
                  <a:pt x="9" y="302"/>
                </a:cubicBezTo>
                <a:cubicBezTo>
                  <a:pt x="9" y="302"/>
                  <a:pt x="17" y="346"/>
                  <a:pt x="17" y="381"/>
                </a:cubicBezTo>
                <a:cubicBezTo>
                  <a:pt x="17" y="399"/>
                  <a:pt x="26" y="425"/>
                  <a:pt x="62" y="425"/>
                </a:cubicBezTo>
                <a:cubicBezTo>
                  <a:pt x="434" y="425"/>
                  <a:pt x="434" y="425"/>
                  <a:pt x="434" y="425"/>
                </a:cubicBezTo>
                <a:cubicBezTo>
                  <a:pt x="469" y="425"/>
                  <a:pt x="478" y="399"/>
                  <a:pt x="478" y="381"/>
                </a:cubicBezTo>
                <a:cubicBezTo>
                  <a:pt x="478" y="346"/>
                  <a:pt x="487" y="302"/>
                  <a:pt x="487" y="302"/>
                </a:cubicBezTo>
                <a:cubicBezTo>
                  <a:pt x="274" y="302"/>
                  <a:pt x="274" y="302"/>
                  <a:pt x="274" y="302"/>
                </a:cubicBezTo>
                <a:lnTo>
                  <a:pt x="274" y="3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914400"/>
            <a:endParaRPr lang="en-US" sz="508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2" name="Freeform 22"/>
          <p:cNvSpPr>
            <a:spLocks noChangeArrowheads="1"/>
          </p:cNvSpPr>
          <p:nvPr/>
        </p:nvSpPr>
        <p:spPr bwMode="auto">
          <a:xfrm>
            <a:off x="13806049" y="8445266"/>
            <a:ext cx="210292" cy="210292"/>
          </a:xfrm>
          <a:custGeom>
            <a:avLst/>
            <a:gdLst>
              <a:gd name="T0" fmla="*/ 230 w 461"/>
              <a:gd name="T1" fmla="*/ 8 h 461"/>
              <a:gd name="T2" fmla="*/ 230 w 461"/>
              <a:gd name="T3" fmla="*/ 8 h 461"/>
              <a:gd name="T4" fmla="*/ 0 w 461"/>
              <a:gd name="T5" fmla="*/ 239 h 461"/>
              <a:gd name="T6" fmla="*/ 230 w 461"/>
              <a:gd name="T7" fmla="*/ 460 h 461"/>
              <a:gd name="T8" fmla="*/ 460 w 461"/>
              <a:gd name="T9" fmla="*/ 230 h 461"/>
              <a:gd name="T10" fmla="*/ 230 w 461"/>
              <a:gd name="T11" fmla="*/ 8 h 461"/>
              <a:gd name="T12" fmla="*/ 230 w 461"/>
              <a:gd name="T13" fmla="*/ 35 h 461"/>
              <a:gd name="T14" fmla="*/ 230 w 461"/>
              <a:gd name="T15" fmla="*/ 35 h 461"/>
              <a:gd name="T16" fmla="*/ 319 w 461"/>
              <a:gd name="T17" fmla="*/ 53 h 461"/>
              <a:gd name="T18" fmla="*/ 291 w 461"/>
              <a:gd name="T19" fmla="*/ 106 h 461"/>
              <a:gd name="T20" fmla="*/ 230 w 461"/>
              <a:gd name="T21" fmla="*/ 97 h 461"/>
              <a:gd name="T22" fmla="*/ 168 w 461"/>
              <a:gd name="T23" fmla="*/ 106 h 461"/>
              <a:gd name="T24" fmla="*/ 141 w 461"/>
              <a:gd name="T25" fmla="*/ 53 h 461"/>
              <a:gd name="T26" fmla="*/ 230 w 461"/>
              <a:gd name="T27" fmla="*/ 35 h 461"/>
              <a:gd name="T28" fmla="*/ 106 w 461"/>
              <a:gd name="T29" fmla="*/ 292 h 461"/>
              <a:gd name="T30" fmla="*/ 106 w 461"/>
              <a:gd name="T31" fmla="*/ 292 h 461"/>
              <a:gd name="T32" fmla="*/ 53 w 461"/>
              <a:gd name="T33" fmla="*/ 327 h 461"/>
              <a:gd name="T34" fmla="*/ 35 w 461"/>
              <a:gd name="T35" fmla="*/ 239 h 461"/>
              <a:gd name="T36" fmla="*/ 53 w 461"/>
              <a:gd name="T37" fmla="*/ 141 h 461"/>
              <a:gd name="T38" fmla="*/ 106 w 461"/>
              <a:gd name="T39" fmla="*/ 167 h 461"/>
              <a:gd name="T40" fmla="*/ 88 w 461"/>
              <a:gd name="T41" fmla="*/ 230 h 461"/>
              <a:gd name="T42" fmla="*/ 106 w 461"/>
              <a:gd name="T43" fmla="*/ 292 h 461"/>
              <a:gd name="T44" fmla="*/ 230 w 461"/>
              <a:gd name="T45" fmla="*/ 433 h 461"/>
              <a:gd name="T46" fmla="*/ 230 w 461"/>
              <a:gd name="T47" fmla="*/ 433 h 461"/>
              <a:gd name="T48" fmla="*/ 141 w 461"/>
              <a:gd name="T49" fmla="*/ 407 h 461"/>
              <a:gd name="T50" fmla="*/ 168 w 461"/>
              <a:gd name="T51" fmla="*/ 354 h 461"/>
              <a:gd name="T52" fmla="*/ 230 w 461"/>
              <a:gd name="T53" fmla="*/ 372 h 461"/>
              <a:gd name="T54" fmla="*/ 291 w 461"/>
              <a:gd name="T55" fmla="*/ 354 h 461"/>
              <a:gd name="T56" fmla="*/ 319 w 461"/>
              <a:gd name="T57" fmla="*/ 407 h 461"/>
              <a:gd name="T58" fmla="*/ 230 w 461"/>
              <a:gd name="T59" fmla="*/ 433 h 461"/>
              <a:gd name="T60" fmla="*/ 230 w 461"/>
              <a:gd name="T61" fmla="*/ 345 h 461"/>
              <a:gd name="T62" fmla="*/ 230 w 461"/>
              <a:gd name="T63" fmla="*/ 345 h 461"/>
              <a:gd name="T64" fmla="*/ 124 w 461"/>
              <a:gd name="T65" fmla="*/ 230 h 461"/>
              <a:gd name="T66" fmla="*/ 230 w 461"/>
              <a:gd name="T67" fmla="*/ 123 h 461"/>
              <a:gd name="T68" fmla="*/ 336 w 461"/>
              <a:gd name="T69" fmla="*/ 230 h 461"/>
              <a:gd name="T70" fmla="*/ 230 w 461"/>
              <a:gd name="T71" fmla="*/ 345 h 461"/>
              <a:gd name="T72" fmla="*/ 354 w 461"/>
              <a:gd name="T73" fmla="*/ 292 h 461"/>
              <a:gd name="T74" fmla="*/ 354 w 461"/>
              <a:gd name="T75" fmla="*/ 292 h 461"/>
              <a:gd name="T76" fmla="*/ 372 w 461"/>
              <a:gd name="T77" fmla="*/ 230 h 461"/>
              <a:gd name="T78" fmla="*/ 354 w 461"/>
              <a:gd name="T79" fmla="*/ 167 h 461"/>
              <a:gd name="T80" fmla="*/ 407 w 461"/>
              <a:gd name="T81" fmla="*/ 141 h 461"/>
              <a:gd name="T82" fmla="*/ 425 w 461"/>
              <a:gd name="T83" fmla="*/ 230 h 461"/>
              <a:gd name="T84" fmla="*/ 407 w 461"/>
              <a:gd name="T85" fmla="*/ 327 h 461"/>
              <a:gd name="T86" fmla="*/ 354 w 461"/>
              <a:gd name="T87" fmla="*/ 292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61" h="461">
                <a:moveTo>
                  <a:pt x="230" y="8"/>
                </a:moveTo>
                <a:lnTo>
                  <a:pt x="230" y="8"/>
                </a:lnTo>
                <a:cubicBezTo>
                  <a:pt x="97" y="8"/>
                  <a:pt x="0" y="106"/>
                  <a:pt x="0" y="239"/>
                </a:cubicBezTo>
                <a:cubicBezTo>
                  <a:pt x="0" y="363"/>
                  <a:pt x="106" y="460"/>
                  <a:pt x="230" y="460"/>
                </a:cubicBezTo>
                <a:cubicBezTo>
                  <a:pt x="363" y="460"/>
                  <a:pt x="460" y="354"/>
                  <a:pt x="460" y="230"/>
                </a:cubicBezTo>
                <a:cubicBezTo>
                  <a:pt x="460" y="106"/>
                  <a:pt x="354" y="0"/>
                  <a:pt x="230" y="8"/>
                </a:cubicBezTo>
                <a:close/>
                <a:moveTo>
                  <a:pt x="230" y="35"/>
                </a:moveTo>
                <a:lnTo>
                  <a:pt x="230" y="35"/>
                </a:lnTo>
                <a:cubicBezTo>
                  <a:pt x="256" y="35"/>
                  <a:pt x="291" y="44"/>
                  <a:pt x="319" y="53"/>
                </a:cubicBezTo>
                <a:cubicBezTo>
                  <a:pt x="291" y="106"/>
                  <a:pt x="291" y="106"/>
                  <a:pt x="291" y="106"/>
                </a:cubicBezTo>
                <a:cubicBezTo>
                  <a:pt x="275" y="97"/>
                  <a:pt x="247" y="97"/>
                  <a:pt x="230" y="97"/>
                </a:cubicBezTo>
                <a:cubicBezTo>
                  <a:pt x="203" y="97"/>
                  <a:pt x="185" y="97"/>
                  <a:pt x="168" y="106"/>
                </a:cubicBezTo>
                <a:cubicBezTo>
                  <a:pt x="141" y="53"/>
                  <a:pt x="141" y="53"/>
                  <a:pt x="141" y="53"/>
                </a:cubicBezTo>
                <a:cubicBezTo>
                  <a:pt x="168" y="44"/>
                  <a:pt x="194" y="35"/>
                  <a:pt x="230" y="35"/>
                </a:cubicBezTo>
                <a:close/>
                <a:moveTo>
                  <a:pt x="106" y="292"/>
                </a:moveTo>
                <a:lnTo>
                  <a:pt x="106" y="292"/>
                </a:lnTo>
                <a:cubicBezTo>
                  <a:pt x="53" y="327"/>
                  <a:pt x="53" y="327"/>
                  <a:pt x="53" y="327"/>
                </a:cubicBezTo>
                <a:cubicBezTo>
                  <a:pt x="35" y="301"/>
                  <a:pt x="35" y="265"/>
                  <a:pt x="35" y="239"/>
                </a:cubicBezTo>
                <a:cubicBezTo>
                  <a:pt x="26" y="204"/>
                  <a:pt x="35" y="167"/>
                  <a:pt x="53" y="141"/>
                </a:cubicBezTo>
                <a:cubicBezTo>
                  <a:pt x="106" y="167"/>
                  <a:pt x="106" y="167"/>
                  <a:pt x="106" y="167"/>
                </a:cubicBezTo>
                <a:cubicBezTo>
                  <a:pt x="97" y="185"/>
                  <a:pt x="88" y="212"/>
                  <a:pt x="88" y="230"/>
                </a:cubicBezTo>
                <a:cubicBezTo>
                  <a:pt x="88" y="257"/>
                  <a:pt x="97" y="274"/>
                  <a:pt x="106" y="292"/>
                </a:cubicBezTo>
                <a:close/>
                <a:moveTo>
                  <a:pt x="230" y="433"/>
                </a:moveTo>
                <a:lnTo>
                  <a:pt x="230" y="433"/>
                </a:lnTo>
                <a:cubicBezTo>
                  <a:pt x="194" y="433"/>
                  <a:pt x="168" y="425"/>
                  <a:pt x="141" y="407"/>
                </a:cubicBezTo>
                <a:cubicBezTo>
                  <a:pt x="168" y="354"/>
                  <a:pt x="168" y="354"/>
                  <a:pt x="168" y="354"/>
                </a:cubicBezTo>
                <a:cubicBezTo>
                  <a:pt x="185" y="363"/>
                  <a:pt x="203" y="372"/>
                  <a:pt x="230" y="372"/>
                </a:cubicBezTo>
                <a:cubicBezTo>
                  <a:pt x="247" y="372"/>
                  <a:pt x="275" y="363"/>
                  <a:pt x="291" y="354"/>
                </a:cubicBezTo>
                <a:cubicBezTo>
                  <a:pt x="319" y="407"/>
                  <a:pt x="319" y="407"/>
                  <a:pt x="319" y="407"/>
                </a:cubicBezTo>
                <a:cubicBezTo>
                  <a:pt x="291" y="425"/>
                  <a:pt x="266" y="433"/>
                  <a:pt x="230" y="433"/>
                </a:cubicBezTo>
                <a:close/>
                <a:moveTo>
                  <a:pt x="230" y="345"/>
                </a:moveTo>
                <a:lnTo>
                  <a:pt x="230" y="345"/>
                </a:lnTo>
                <a:cubicBezTo>
                  <a:pt x="168" y="345"/>
                  <a:pt x="124" y="292"/>
                  <a:pt x="124" y="230"/>
                </a:cubicBezTo>
                <a:cubicBezTo>
                  <a:pt x="124" y="167"/>
                  <a:pt x="168" y="123"/>
                  <a:pt x="230" y="123"/>
                </a:cubicBezTo>
                <a:cubicBezTo>
                  <a:pt x="291" y="123"/>
                  <a:pt x="336" y="167"/>
                  <a:pt x="336" y="230"/>
                </a:cubicBezTo>
                <a:cubicBezTo>
                  <a:pt x="336" y="292"/>
                  <a:pt x="291" y="345"/>
                  <a:pt x="230" y="345"/>
                </a:cubicBezTo>
                <a:close/>
                <a:moveTo>
                  <a:pt x="354" y="292"/>
                </a:moveTo>
                <a:lnTo>
                  <a:pt x="354" y="292"/>
                </a:lnTo>
                <a:cubicBezTo>
                  <a:pt x="363" y="274"/>
                  <a:pt x="372" y="257"/>
                  <a:pt x="372" y="230"/>
                </a:cubicBezTo>
                <a:cubicBezTo>
                  <a:pt x="372" y="212"/>
                  <a:pt x="363" y="185"/>
                  <a:pt x="354" y="167"/>
                </a:cubicBezTo>
                <a:cubicBezTo>
                  <a:pt x="407" y="141"/>
                  <a:pt x="407" y="141"/>
                  <a:pt x="407" y="141"/>
                </a:cubicBezTo>
                <a:cubicBezTo>
                  <a:pt x="416" y="167"/>
                  <a:pt x="425" y="195"/>
                  <a:pt x="425" y="230"/>
                </a:cubicBezTo>
                <a:cubicBezTo>
                  <a:pt x="425" y="265"/>
                  <a:pt x="416" y="292"/>
                  <a:pt x="407" y="327"/>
                </a:cubicBezTo>
                <a:lnTo>
                  <a:pt x="354" y="2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914400"/>
            <a:endParaRPr lang="en-US" sz="508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3" name="Freeform 3"/>
          <p:cNvSpPr>
            <a:spLocks noChangeArrowheads="1"/>
          </p:cNvSpPr>
          <p:nvPr/>
        </p:nvSpPr>
        <p:spPr bwMode="auto">
          <a:xfrm>
            <a:off x="13807948" y="9314273"/>
            <a:ext cx="226314" cy="182254"/>
          </a:xfrm>
          <a:custGeom>
            <a:avLst/>
            <a:gdLst>
              <a:gd name="T0" fmla="*/ 487 w 497"/>
              <a:gd name="T1" fmla="*/ 71 h 400"/>
              <a:gd name="T2" fmla="*/ 487 w 497"/>
              <a:gd name="T3" fmla="*/ 71 h 400"/>
              <a:gd name="T4" fmla="*/ 372 w 497"/>
              <a:gd name="T5" fmla="*/ 0 h 400"/>
              <a:gd name="T6" fmla="*/ 354 w 497"/>
              <a:gd name="T7" fmla="*/ 0 h 400"/>
              <a:gd name="T8" fmla="*/ 248 w 497"/>
              <a:gd name="T9" fmla="*/ 71 h 400"/>
              <a:gd name="T10" fmla="*/ 142 w 497"/>
              <a:gd name="T11" fmla="*/ 0 h 400"/>
              <a:gd name="T12" fmla="*/ 123 w 497"/>
              <a:gd name="T13" fmla="*/ 0 h 400"/>
              <a:gd name="T14" fmla="*/ 8 w 497"/>
              <a:gd name="T15" fmla="*/ 71 h 400"/>
              <a:gd name="T16" fmla="*/ 0 w 497"/>
              <a:gd name="T17" fmla="*/ 89 h 400"/>
              <a:gd name="T18" fmla="*/ 0 w 497"/>
              <a:gd name="T19" fmla="*/ 382 h 400"/>
              <a:gd name="T20" fmla="*/ 8 w 497"/>
              <a:gd name="T21" fmla="*/ 390 h 400"/>
              <a:gd name="T22" fmla="*/ 26 w 497"/>
              <a:gd name="T23" fmla="*/ 390 h 400"/>
              <a:gd name="T24" fmla="*/ 132 w 497"/>
              <a:gd name="T25" fmla="*/ 328 h 400"/>
              <a:gd name="T26" fmla="*/ 239 w 497"/>
              <a:gd name="T27" fmla="*/ 390 h 400"/>
              <a:gd name="T28" fmla="*/ 257 w 497"/>
              <a:gd name="T29" fmla="*/ 390 h 400"/>
              <a:gd name="T30" fmla="*/ 363 w 497"/>
              <a:gd name="T31" fmla="*/ 328 h 400"/>
              <a:gd name="T32" fmla="*/ 470 w 497"/>
              <a:gd name="T33" fmla="*/ 390 h 400"/>
              <a:gd name="T34" fmla="*/ 478 w 497"/>
              <a:gd name="T35" fmla="*/ 399 h 400"/>
              <a:gd name="T36" fmla="*/ 487 w 497"/>
              <a:gd name="T37" fmla="*/ 390 h 400"/>
              <a:gd name="T38" fmla="*/ 496 w 497"/>
              <a:gd name="T39" fmla="*/ 382 h 400"/>
              <a:gd name="T40" fmla="*/ 496 w 497"/>
              <a:gd name="T41" fmla="*/ 89 h 400"/>
              <a:gd name="T42" fmla="*/ 487 w 497"/>
              <a:gd name="T43" fmla="*/ 71 h 400"/>
              <a:gd name="T44" fmla="*/ 115 w 497"/>
              <a:gd name="T45" fmla="*/ 293 h 400"/>
              <a:gd name="T46" fmla="*/ 115 w 497"/>
              <a:gd name="T47" fmla="*/ 293 h 400"/>
              <a:gd name="T48" fmla="*/ 35 w 497"/>
              <a:gd name="T49" fmla="*/ 346 h 400"/>
              <a:gd name="T50" fmla="*/ 35 w 497"/>
              <a:gd name="T51" fmla="*/ 98 h 400"/>
              <a:gd name="T52" fmla="*/ 115 w 497"/>
              <a:gd name="T53" fmla="*/ 44 h 400"/>
              <a:gd name="T54" fmla="*/ 115 w 497"/>
              <a:gd name="T55" fmla="*/ 293 h 400"/>
              <a:gd name="T56" fmla="*/ 230 w 497"/>
              <a:gd name="T57" fmla="*/ 346 h 400"/>
              <a:gd name="T58" fmla="*/ 230 w 497"/>
              <a:gd name="T59" fmla="*/ 346 h 400"/>
              <a:gd name="T60" fmla="*/ 150 w 497"/>
              <a:gd name="T61" fmla="*/ 293 h 400"/>
              <a:gd name="T62" fmla="*/ 150 w 497"/>
              <a:gd name="T63" fmla="*/ 44 h 400"/>
              <a:gd name="T64" fmla="*/ 230 w 497"/>
              <a:gd name="T65" fmla="*/ 98 h 400"/>
              <a:gd name="T66" fmla="*/ 230 w 497"/>
              <a:gd name="T67" fmla="*/ 346 h 400"/>
              <a:gd name="T68" fmla="*/ 345 w 497"/>
              <a:gd name="T69" fmla="*/ 293 h 400"/>
              <a:gd name="T70" fmla="*/ 345 w 497"/>
              <a:gd name="T71" fmla="*/ 293 h 400"/>
              <a:gd name="T72" fmla="*/ 266 w 497"/>
              <a:gd name="T73" fmla="*/ 346 h 400"/>
              <a:gd name="T74" fmla="*/ 266 w 497"/>
              <a:gd name="T75" fmla="*/ 98 h 400"/>
              <a:gd name="T76" fmla="*/ 345 w 497"/>
              <a:gd name="T77" fmla="*/ 44 h 400"/>
              <a:gd name="T78" fmla="*/ 345 w 497"/>
              <a:gd name="T79" fmla="*/ 293 h 400"/>
              <a:gd name="T80" fmla="*/ 461 w 497"/>
              <a:gd name="T81" fmla="*/ 346 h 400"/>
              <a:gd name="T82" fmla="*/ 461 w 497"/>
              <a:gd name="T83" fmla="*/ 346 h 400"/>
              <a:gd name="T84" fmla="*/ 380 w 497"/>
              <a:gd name="T85" fmla="*/ 293 h 400"/>
              <a:gd name="T86" fmla="*/ 380 w 497"/>
              <a:gd name="T87" fmla="*/ 44 h 400"/>
              <a:gd name="T88" fmla="*/ 461 w 497"/>
              <a:gd name="T89" fmla="*/ 98 h 400"/>
              <a:gd name="T90" fmla="*/ 461 w 497"/>
              <a:gd name="T91" fmla="*/ 346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97" h="400">
                <a:moveTo>
                  <a:pt x="487" y="71"/>
                </a:moveTo>
                <a:lnTo>
                  <a:pt x="487" y="71"/>
                </a:lnTo>
                <a:cubicBezTo>
                  <a:pt x="372" y="0"/>
                  <a:pt x="372" y="0"/>
                  <a:pt x="372" y="0"/>
                </a:cubicBezTo>
                <a:cubicBezTo>
                  <a:pt x="363" y="0"/>
                  <a:pt x="363" y="0"/>
                  <a:pt x="354" y="0"/>
                </a:cubicBezTo>
                <a:cubicBezTo>
                  <a:pt x="248" y="71"/>
                  <a:pt x="248" y="71"/>
                  <a:pt x="248" y="71"/>
                </a:cubicBezTo>
                <a:cubicBezTo>
                  <a:pt x="142" y="0"/>
                  <a:pt x="142" y="0"/>
                  <a:pt x="142" y="0"/>
                </a:cubicBezTo>
                <a:cubicBezTo>
                  <a:pt x="132" y="0"/>
                  <a:pt x="132" y="0"/>
                  <a:pt x="123" y="0"/>
                </a:cubicBezTo>
                <a:cubicBezTo>
                  <a:pt x="8" y="71"/>
                  <a:pt x="8" y="71"/>
                  <a:pt x="8" y="71"/>
                </a:cubicBezTo>
                <a:cubicBezTo>
                  <a:pt x="0" y="80"/>
                  <a:pt x="0" y="80"/>
                  <a:pt x="0" y="89"/>
                </a:cubicBezTo>
                <a:cubicBezTo>
                  <a:pt x="0" y="382"/>
                  <a:pt x="0" y="382"/>
                  <a:pt x="0" y="382"/>
                </a:cubicBezTo>
                <a:cubicBezTo>
                  <a:pt x="0" y="382"/>
                  <a:pt x="0" y="390"/>
                  <a:pt x="8" y="390"/>
                </a:cubicBezTo>
                <a:cubicBezTo>
                  <a:pt x="8" y="399"/>
                  <a:pt x="17" y="399"/>
                  <a:pt x="26" y="390"/>
                </a:cubicBezTo>
                <a:cubicBezTo>
                  <a:pt x="132" y="328"/>
                  <a:pt x="132" y="328"/>
                  <a:pt x="132" y="328"/>
                </a:cubicBezTo>
                <a:cubicBezTo>
                  <a:pt x="239" y="390"/>
                  <a:pt x="239" y="390"/>
                  <a:pt x="239" y="390"/>
                </a:cubicBezTo>
                <a:cubicBezTo>
                  <a:pt x="248" y="399"/>
                  <a:pt x="248" y="399"/>
                  <a:pt x="257" y="390"/>
                </a:cubicBezTo>
                <a:cubicBezTo>
                  <a:pt x="363" y="328"/>
                  <a:pt x="363" y="328"/>
                  <a:pt x="363" y="328"/>
                </a:cubicBezTo>
                <a:cubicBezTo>
                  <a:pt x="470" y="390"/>
                  <a:pt x="470" y="390"/>
                  <a:pt x="470" y="390"/>
                </a:cubicBezTo>
                <a:cubicBezTo>
                  <a:pt x="470" y="399"/>
                  <a:pt x="478" y="399"/>
                  <a:pt x="478" y="399"/>
                </a:cubicBezTo>
                <a:cubicBezTo>
                  <a:pt x="478" y="399"/>
                  <a:pt x="487" y="399"/>
                  <a:pt x="487" y="390"/>
                </a:cubicBezTo>
                <a:cubicBezTo>
                  <a:pt x="496" y="390"/>
                  <a:pt x="496" y="382"/>
                  <a:pt x="496" y="382"/>
                </a:cubicBezTo>
                <a:cubicBezTo>
                  <a:pt x="496" y="89"/>
                  <a:pt x="496" y="89"/>
                  <a:pt x="496" y="89"/>
                </a:cubicBezTo>
                <a:cubicBezTo>
                  <a:pt x="496" y="80"/>
                  <a:pt x="496" y="80"/>
                  <a:pt x="487" y="71"/>
                </a:cubicBezTo>
                <a:close/>
                <a:moveTo>
                  <a:pt x="115" y="293"/>
                </a:moveTo>
                <a:lnTo>
                  <a:pt x="115" y="293"/>
                </a:lnTo>
                <a:cubicBezTo>
                  <a:pt x="35" y="346"/>
                  <a:pt x="35" y="346"/>
                  <a:pt x="35" y="346"/>
                </a:cubicBezTo>
                <a:cubicBezTo>
                  <a:pt x="35" y="98"/>
                  <a:pt x="35" y="98"/>
                  <a:pt x="35" y="98"/>
                </a:cubicBezTo>
                <a:cubicBezTo>
                  <a:pt x="115" y="44"/>
                  <a:pt x="115" y="44"/>
                  <a:pt x="115" y="44"/>
                </a:cubicBezTo>
                <a:lnTo>
                  <a:pt x="115" y="293"/>
                </a:lnTo>
                <a:close/>
                <a:moveTo>
                  <a:pt x="230" y="346"/>
                </a:moveTo>
                <a:lnTo>
                  <a:pt x="230" y="346"/>
                </a:lnTo>
                <a:cubicBezTo>
                  <a:pt x="150" y="293"/>
                  <a:pt x="150" y="293"/>
                  <a:pt x="150" y="293"/>
                </a:cubicBezTo>
                <a:cubicBezTo>
                  <a:pt x="150" y="44"/>
                  <a:pt x="150" y="44"/>
                  <a:pt x="150" y="44"/>
                </a:cubicBezTo>
                <a:cubicBezTo>
                  <a:pt x="230" y="98"/>
                  <a:pt x="230" y="98"/>
                  <a:pt x="230" y="98"/>
                </a:cubicBezTo>
                <a:lnTo>
                  <a:pt x="230" y="346"/>
                </a:lnTo>
                <a:close/>
                <a:moveTo>
                  <a:pt x="345" y="293"/>
                </a:moveTo>
                <a:lnTo>
                  <a:pt x="345" y="293"/>
                </a:lnTo>
                <a:cubicBezTo>
                  <a:pt x="266" y="346"/>
                  <a:pt x="266" y="346"/>
                  <a:pt x="266" y="346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345" y="44"/>
                  <a:pt x="345" y="44"/>
                  <a:pt x="345" y="44"/>
                </a:cubicBezTo>
                <a:lnTo>
                  <a:pt x="345" y="293"/>
                </a:lnTo>
                <a:close/>
                <a:moveTo>
                  <a:pt x="461" y="346"/>
                </a:moveTo>
                <a:lnTo>
                  <a:pt x="461" y="346"/>
                </a:lnTo>
                <a:cubicBezTo>
                  <a:pt x="380" y="293"/>
                  <a:pt x="380" y="293"/>
                  <a:pt x="380" y="293"/>
                </a:cubicBezTo>
                <a:cubicBezTo>
                  <a:pt x="380" y="44"/>
                  <a:pt x="380" y="44"/>
                  <a:pt x="380" y="44"/>
                </a:cubicBezTo>
                <a:cubicBezTo>
                  <a:pt x="461" y="98"/>
                  <a:pt x="461" y="98"/>
                  <a:pt x="461" y="98"/>
                </a:cubicBezTo>
                <a:lnTo>
                  <a:pt x="461" y="3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914400"/>
            <a:endParaRPr lang="en-US" sz="508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24377651" cy="814647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146473"/>
            <a:ext cx="24377651" cy="5569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1781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1526023" y="2876840"/>
            <a:ext cx="6686550" cy="9612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0" tIns="93600" rIns="180000" bIns="93600">
            <a:spAutoFit/>
          </a:bodyPr>
          <a:lstStyle>
            <a:lvl1pPr marL="461963" indent="-236538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8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5pPr>
            <a:lvl6pPr marL="25146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6pPr>
            <a:lvl7pPr marL="29718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7pPr>
            <a:lvl8pPr marL="34290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8pPr>
            <a:lvl9pPr marL="38862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9pPr>
          </a:lstStyle>
          <a:p>
            <a:pPr marL="803275" indent="-636588">
              <a:lnSpc>
                <a:spcPct val="150000"/>
              </a:lnSpc>
              <a:spcBef>
                <a:spcPts val="2250"/>
              </a:spcBef>
              <a:buClrTx/>
              <a:buFont typeface="Arial" panose="020B0604020202020204" pitchFamily="34" charset="0"/>
              <a:buChar char="•"/>
            </a:pPr>
            <a:r>
              <a:rPr lang="en-US" altLang="en-US" sz="3400" b="1" dirty="0">
                <a:latin typeface="Arial" panose="020B0604020202020204" pitchFamily="34" charset="0"/>
                <a:cs typeface="Arial" panose="020B0604020202020204" pitchFamily="34" charset="0"/>
              </a:rPr>
              <a:t>Sales &amp; Service</a:t>
            </a:r>
            <a:r>
              <a:rPr lang="en-US" altLang="en-US" sz="3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Industry</a:t>
            </a:r>
            <a:endParaRPr lang="en-IN" altLang="en-US" sz="3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3275" indent="-636588">
              <a:lnSpc>
                <a:spcPct val="150000"/>
              </a:lnSpc>
              <a:spcBef>
                <a:spcPts val="2250"/>
              </a:spcBef>
              <a:buClrTx/>
              <a:buFont typeface="Arial" panose="020B0604020202020204" pitchFamily="34" charset="0"/>
              <a:buChar char="•"/>
            </a:pPr>
            <a:r>
              <a:rPr lang="en-US" altLang="en-US" sz="3400" dirty="0">
                <a:latin typeface="Arial" panose="020B0604020202020204" pitchFamily="34" charset="0"/>
                <a:cs typeface="Arial" panose="020B0604020202020204" pitchFamily="34" charset="0"/>
              </a:rPr>
              <a:t>Roadside Assistance </a:t>
            </a:r>
            <a:endParaRPr lang="en-IN" altLang="en-US" sz="3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3275" indent="-636588">
              <a:lnSpc>
                <a:spcPct val="150000"/>
              </a:lnSpc>
              <a:spcBef>
                <a:spcPts val="2250"/>
              </a:spcBef>
              <a:buClrTx/>
              <a:buFont typeface="Arial" panose="020B0604020202020204" pitchFamily="34" charset="0"/>
              <a:buChar char="•"/>
            </a:pPr>
            <a:r>
              <a:rPr lang="en-US" altLang="en-US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Distributors </a:t>
            </a:r>
            <a:r>
              <a:rPr lang="en-US" altLang="en-US" sz="3400" dirty="0">
                <a:latin typeface="Arial" panose="020B0604020202020204" pitchFamily="34" charset="0"/>
                <a:cs typeface="Arial" panose="020B0604020202020204" pitchFamily="34" charset="0"/>
              </a:rPr>
              <a:t>&amp; Promoters</a:t>
            </a:r>
            <a:endParaRPr lang="en-IN" altLang="en-US" sz="3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3275" indent="-636588">
              <a:lnSpc>
                <a:spcPct val="150000"/>
              </a:lnSpc>
              <a:spcBef>
                <a:spcPts val="2250"/>
              </a:spcBef>
              <a:buClrTx/>
              <a:buFont typeface="Arial" panose="020B0604020202020204" pitchFamily="34" charset="0"/>
              <a:buChar char="•"/>
            </a:pPr>
            <a:r>
              <a:rPr lang="en-US" altLang="en-US" sz="3400" dirty="0">
                <a:latin typeface="Arial" panose="020B0604020202020204" pitchFamily="34" charset="0"/>
                <a:cs typeface="Arial" panose="020B0604020202020204" pitchFamily="34" charset="0"/>
              </a:rPr>
              <a:t>Retail &amp; FMCG</a:t>
            </a:r>
            <a:endParaRPr lang="en-IN" altLang="en-US" sz="3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3275" indent="-636588">
              <a:lnSpc>
                <a:spcPct val="150000"/>
              </a:lnSpc>
              <a:spcBef>
                <a:spcPts val="2250"/>
              </a:spcBef>
              <a:buClrTx/>
              <a:buFont typeface="Arial" panose="020B0604020202020204" pitchFamily="34" charset="0"/>
              <a:buChar char="•"/>
            </a:pPr>
            <a:r>
              <a:rPr lang="en-US" altLang="en-US" sz="3400" dirty="0">
                <a:latin typeface="Arial" panose="020B0604020202020204" pitchFamily="34" charset="0"/>
                <a:cs typeface="Arial" panose="020B0604020202020204" pitchFamily="34" charset="0"/>
              </a:rPr>
              <a:t>Manufacturing</a:t>
            </a:r>
            <a:endParaRPr lang="en-IN" altLang="en-US" sz="3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3275" indent="-636588">
              <a:lnSpc>
                <a:spcPct val="150000"/>
              </a:lnSpc>
              <a:spcBef>
                <a:spcPts val="2250"/>
              </a:spcBef>
              <a:buClrTx/>
              <a:buFont typeface="Arial" panose="020B0604020202020204" pitchFamily="34" charset="0"/>
              <a:buChar char="•"/>
            </a:pPr>
            <a:r>
              <a:rPr lang="en-US" altLang="en-US" sz="3400" dirty="0">
                <a:latin typeface="Arial" panose="020B0604020202020204" pitchFamily="34" charset="0"/>
                <a:cs typeface="Arial" panose="020B0604020202020204" pitchFamily="34" charset="0"/>
              </a:rPr>
              <a:t>Transportation &amp; Logistics </a:t>
            </a:r>
            <a:endParaRPr lang="en-IN" altLang="en-US" sz="3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3275" indent="-636588">
              <a:lnSpc>
                <a:spcPct val="150000"/>
              </a:lnSpc>
              <a:spcBef>
                <a:spcPts val="2250"/>
              </a:spcBef>
              <a:buClrTx/>
              <a:buFont typeface="Arial" panose="020B0604020202020204" pitchFamily="34" charset="0"/>
              <a:buChar char="•"/>
            </a:pPr>
            <a:r>
              <a:rPr lang="en-US" altLang="en-US" sz="3400" dirty="0">
                <a:latin typeface="Arial" panose="020B0604020202020204" pitchFamily="34" charset="0"/>
                <a:cs typeface="Arial" panose="020B0604020202020204" pitchFamily="34" charset="0"/>
              </a:rPr>
              <a:t>Insurance </a:t>
            </a:r>
            <a:endParaRPr lang="en-IN" altLang="en-US" sz="3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3275" indent="-636588">
              <a:lnSpc>
                <a:spcPct val="150000"/>
              </a:lnSpc>
              <a:spcBef>
                <a:spcPts val="2250"/>
              </a:spcBef>
              <a:buClrTx/>
              <a:buFont typeface="Arial" panose="020B0604020202020204" pitchFamily="34" charset="0"/>
              <a:buChar char="•"/>
            </a:pPr>
            <a:r>
              <a:rPr lang="en-US" altLang="en-US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Pharmaceutical </a:t>
            </a:r>
            <a:endParaRPr lang="en-IN" altLang="en-US" sz="3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3275" indent="-636588">
              <a:lnSpc>
                <a:spcPct val="150000"/>
              </a:lnSpc>
              <a:spcBef>
                <a:spcPts val="2250"/>
              </a:spcBef>
              <a:buClrTx/>
              <a:buFont typeface="Arial" panose="020B0604020202020204" pitchFamily="34" charset="0"/>
              <a:buChar char="•"/>
            </a:pPr>
            <a:r>
              <a:rPr lang="en-US" altLang="en-US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Textile Industry</a:t>
            </a:r>
            <a:endParaRPr lang="en-US" altLang="en-US" sz="3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43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9084" y="3171817"/>
            <a:ext cx="10267950" cy="9617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83570" y="1508708"/>
            <a:ext cx="18314664" cy="923312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54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Industry </a:t>
            </a:r>
            <a:r>
              <a:rPr lang="en-US" altLang="en-US" sz="5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Based Solutions</a:t>
            </a:r>
          </a:p>
        </p:txBody>
      </p:sp>
    </p:spTree>
    <p:extLst>
      <p:ext uri="{BB962C8B-B14F-4D97-AF65-F5344CB8AC3E}">
        <p14:creationId xmlns:p14="http://schemas.microsoft.com/office/powerpoint/2010/main" val="10239266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516502" y="2277828"/>
            <a:ext cx="18251050" cy="10479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095500" lvl="0" indent="-571500" algn="just" fontAlgn="base">
              <a:lnSpc>
                <a:spcPct val="250000"/>
              </a:lnSpc>
              <a:buClr>
                <a:schemeClr val="tx1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IN" sz="3600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On-field executive’s </a:t>
            </a:r>
            <a:r>
              <a:rPr lang="en-IN" sz="3600" b="1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Prime Pain points </a:t>
            </a:r>
            <a:r>
              <a:rPr lang="en-IN" sz="3600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be addressed</a:t>
            </a:r>
          </a:p>
          <a:p>
            <a:pPr marL="2095500" lvl="0" indent="-571500" algn="just" fontAlgn="base">
              <a:lnSpc>
                <a:spcPct val="250000"/>
              </a:lnSpc>
              <a:buClr>
                <a:schemeClr val="tx1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IN" sz="3600" b="1" dirty="0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Up-to-Date</a:t>
            </a:r>
            <a:r>
              <a:rPr lang="en-IN" sz="3600" dirty="0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IN" sz="3600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Technology</a:t>
            </a:r>
          </a:p>
          <a:p>
            <a:pPr marL="2095500" lvl="0" indent="-571500" algn="just" fontAlgn="base">
              <a:lnSpc>
                <a:spcPct val="250000"/>
              </a:lnSpc>
              <a:buClr>
                <a:schemeClr val="tx1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IN" sz="3600" b="1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Scalable </a:t>
            </a:r>
            <a:r>
              <a:rPr lang="en-IN" sz="3600" dirty="0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Functionality</a:t>
            </a:r>
            <a:r>
              <a:rPr lang="en-IN" sz="3600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marL="2095500" lvl="0" indent="-571500" algn="just" fontAlgn="base">
              <a:lnSpc>
                <a:spcPct val="250000"/>
              </a:lnSpc>
              <a:buClr>
                <a:schemeClr val="tx1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IN" sz="3600" b="1" dirty="0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Modular &amp; Easily </a:t>
            </a:r>
            <a:r>
              <a:rPr lang="en-IN" sz="3600" dirty="0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Customizable</a:t>
            </a:r>
          </a:p>
          <a:p>
            <a:pPr marL="2095500" lvl="0" indent="-571500" algn="just" fontAlgn="base">
              <a:lnSpc>
                <a:spcPct val="250000"/>
              </a:lnSpc>
              <a:buClr>
                <a:schemeClr val="tx1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IN" sz="3600" b="1" dirty="0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 User Architecture </a:t>
            </a:r>
            <a:r>
              <a:rPr lang="en-IN" sz="3600" dirty="0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privileges</a:t>
            </a:r>
            <a:endParaRPr lang="en-IN" sz="3600" dirty="0">
              <a:solidFill>
                <a:schemeClr val="tx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095500" lvl="0" indent="-571500" algn="just" fontAlgn="base">
              <a:lnSpc>
                <a:spcPct val="250000"/>
              </a:lnSpc>
              <a:buClr>
                <a:schemeClr val="tx1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IN" sz="3600" b="1" dirty="0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User friendly </a:t>
            </a:r>
            <a:r>
              <a:rPr lang="en-IN" sz="3600" dirty="0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Application</a:t>
            </a:r>
            <a:endParaRPr lang="en-IN" sz="3600" dirty="0">
              <a:solidFill>
                <a:schemeClr val="tx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095500" lvl="0" indent="-571500" algn="just" fontAlgn="base">
              <a:lnSpc>
                <a:spcPct val="250000"/>
              </a:lnSpc>
              <a:buClr>
                <a:schemeClr val="tx1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IN" sz="3600" b="1" dirty="0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Value</a:t>
            </a:r>
            <a:r>
              <a:rPr lang="en-IN" sz="3600" b="1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IN" sz="3600" b="1" dirty="0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Addition </a:t>
            </a:r>
            <a:r>
              <a:rPr lang="en-IN" sz="3600" dirty="0" smtClean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Features</a:t>
            </a:r>
            <a:endParaRPr lang="en-IN" sz="3600" dirty="0">
              <a:solidFill>
                <a:schemeClr val="tx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250000"/>
              </a:lnSpc>
              <a:buClr>
                <a:schemeClr val="tx1">
                  <a:lumMod val="50000"/>
                </a:schemeClr>
              </a:buClr>
              <a:buFont typeface="Arial" panose="020B0604020202020204" pitchFamily="34" charset="0"/>
              <a:buChar char="•"/>
            </a:pPr>
            <a:endParaRPr lang="en-IN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1493061"/>
            <a:ext cx="17873821" cy="923312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IN" sz="5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Points to consider </a:t>
            </a:r>
            <a:r>
              <a:rPr lang="en-IN" sz="5400" b="1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lang="en-IN" sz="5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hile </a:t>
            </a:r>
            <a:r>
              <a:rPr lang="en-IN" sz="5400" b="1" dirty="0">
                <a:latin typeface="Arial" panose="020B0604020202020204" pitchFamily="34" charset="0"/>
                <a:cs typeface="Arial" panose="020B0604020202020204" pitchFamily="34" charset="0"/>
              </a:rPr>
              <a:t>choosing Mobility </a:t>
            </a:r>
            <a:r>
              <a:rPr lang="en-IN" sz="5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solutions</a:t>
            </a:r>
            <a:endParaRPr lang="en-IN" sz="4800" b="1" dirty="0" smtClean="0">
              <a:solidFill>
                <a:schemeClr val="accent6">
                  <a:lumMod val="7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4078" y="4635210"/>
            <a:ext cx="11580941" cy="8199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057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55417" y="1687024"/>
            <a:ext cx="15657098" cy="923312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IN" sz="5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Few Actual KPIs on using Mobility Solutions</a:t>
            </a:r>
            <a:endParaRPr lang="en-IN" sz="4800" b="1" dirty="0" smtClean="0">
              <a:solidFill>
                <a:schemeClr val="accent6">
                  <a:lumMod val="7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73058" y="4074170"/>
            <a:ext cx="311348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Visibility %</a:t>
            </a:r>
            <a:endParaRPr lang="en-US" sz="4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414576" y="4074171"/>
            <a:ext cx="441800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Sales Visit Acht</a:t>
            </a:r>
            <a:endParaRPr lang="en-US" sz="4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486539" y="2834422"/>
            <a:ext cx="19159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Sales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12330545" y="2834422"/>
            <a:ext cx="1" cy="9440705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17012149" y="2834422"/>
            <a:ext cx="24929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Service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2448" y="5221585"/>
            <a:ext cx="4935103" cy="724750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9176" y="5221585"/>
            <a:ext cx="4841244" cy="7318632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963319" y="599966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 smtClean="0"/>
              <a:t>80%</a:t>
            </a:r>
            <a:endParaRPr lang="en-IN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1617754" y="10155519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3</a:t>
            </a:r>
            <a:r>
              <a:rPr lang="en-IN" b="1" dirty="0" smtClean="0"/>
              <a:t>0%</a:t>
            </a:r>
            <a:endParaRPr lang="en-IN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0094697" y="597716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 smtClean="0"/>
              <a:t>70%</a:t>
            </a:r>
            <a:endParaRPr lang="en-IN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7621235" y="796697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5</a:t>
            </a:r>
            <a:r>
              <a:rPr lang="en-IN" b="1" dirty="0" smtClean="0"/>
              <a:t>0%</a:t>
            </a:r>
            <a:endParaRPr lang="en-IN" b="1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918645" y="5221585"/>
            <a:ext cx="4802509" cy="7318632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6365818" y="603258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 smtClean="0"/>
              <a:t>70%</a:t>
            </a:r>
            <a:endParaRPr lang="en-IN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14147076" y="9717051"/>
            <a:ext cx="679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3</a:t>
            </a:r>
            <a:r>
              <a:rPr lang="en-IN" b="1" dirty="0" smtClean="0"/>
              <a:t>0%</a:t>
            </a:r>
            <a:endParaRPr lang="en-IN" b="1" dirty="0"/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181557" y="5221585"/>
            <a:ext cx="5066977" cy="7318632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13003401" y="3625149"/>
            <a:ext cx="463300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Customer </a:t>
            </a:r>
          </a:p>
          <a:p>
            <a:pPr algn="ctr"/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Satisfaction level %</a:t>
            </a:r>
            <a:endParaRPr 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2653416" y="599966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/>
              <a:t>5</a:t>
            </a:r>
            <a:r>
              <a:rPr lang="en-IN" b="1" dirty="0" smtClean="0"/>
              <a:t>0%</a:t>
            </a:r>
            <a:endParaRPr lang="en-IN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20408980" y="971705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b="1" dirty="0" smtClean="0"/>
              <a:t>20%</a:t>
            </a:r>
            <a:endParaRPr lang="en-IN" b="1" dirty="0"/>
          </a:p>
        </p:txBody>
      </p:sp>
      <p:sp>
        <p:nvSpPr>
          <p:cNvPr id="29" name="Rectangle 28"/>
          <p:cNvSpPr/>
          <p:nvPr/>
        </p:nvSpPr>
        <p:spPr>
          <a:xfrm>
            <a:off x="20325284" y="3932925"/>
            <a:ext cx="286488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Utilization%</a:t>
            </a:r>
            <a:endParaRPr lang="en-US" sz="4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5806702" y="12884726"/>
            <a:ext cx="1191491" cy="415637"/>
          </a:xfrm>
          <a:prstGeom prst="rect">
            <a:avLst/>
          </a:prstGeom>
          <a:solidFill>
            <a:srgbClr val="4CAEE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1" name="Rectangle 30"/>
          <p:cNvSpPr/>
          <p:nvPr/>
        </p:nvSpPr>
        <p:spPr>
          <a:xfrm>
            <a:off x="13890980" y="12884725"/>
            <a:ext cx="1191491" cy="415637"/>
          </a:xfrm>
          <a:prstGeom prst="rect">
            <a:avLst/>
          </a:prstGeom>
          <a:solidFill>
            <a:srgbClr val="EE9A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3" name="TextBox 32"/>
          <p:cNvSpPr txBox="1"/>
          <p:nvPr/>
        </p:nvSpPr>
        <p:spPr>
          <a:xfrm>
            <a:off x="7290713" y="12884725"/>
            <a:ext cx="3211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b="1" dirty="0" smtClean="0"/>
              <a:t>Current Level</a:t>
            </a:r>
            <a:endParaRPr lang="en-IN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15520916" y="12884725"/>
            <a:ext cx="44004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400" b="1" dirty="0" smtClean="0"/>
              <a:t>Average ROIs</a:t>
            </a:r>
            <a:endParaRPr lang="en-IN" b="1" dirty="0"/>
          </a:p>
        </p:txBody>
      </p:sp>
    </p:spTree>
    <p:extLst>
      <p:ext uri="{BB962C8B-B14F-4D97-AF65-F5344CB8AC3E}">
        <p14:creationId xmlns:p14="http://schemas.microsoft.com/office/powerpoint/2010/main" val="31345732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-1191491" y="1654989"/>
            <a:ext cx="23996072" cy="923312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IN" sz="5400" b="1" dirty="0" smtClean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Bath Fittings Sales &amp; Service Team Management – Pain Points</a:t>
            </a:r>
            <a:endParaRPr lang="id-ID" sz="4800" dirty="0">
              <a:solidFill>
                <a:schemeClr val="tx2">
                  <a:lumMod val="7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85102" y="3071520"/>
            <a:ext cx="16017443" cy="8925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3275" indent="-636588">
              <a:lnSpc>
                <a:spcPct val="150000"/>
              </a:lnSpc>
              <a:spcBef>
                <a:spcPts val="2250"/>
              </a:spcBef>
              <a:buSzPct val="100000"/>
              <a:buFont typeface="Arial" panose="020B0604020202020204" pitchFamily="34" charset="0"/>
              <a:buChar char="•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</a:pPr>
            <a:r>
              <a:rPr lang="en-IN" sz="3400" dirty="0" smtClean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Difficult to Monitor </a:t>
            </a:r>
            <a:r>
              <a:rPr lang="en-IN" sz="3400" b="1" dirty="0" smtClean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300+ sales &amp; service </a:t>
            </a:r>
            <a:r>
              <a:rPr lang="en-IN" sz="3400" dirty="0" smtClean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executive’s tasks with location </a:t>
            </a:r>
          </a:p>
          <a:p>
            <a:pPr marL="803275" indent="-636588">
              <a:lnSpc>
                <a:spcPct val="150000"/>
              </a:lnSpc>
              <a:spcBef>
                <a:spcPts val="2250"/>
              </a:spcBef>
              <a:buSzPct val="100000"/>
              <a:buFont typeface="Arial" panose="020B0604020202020204" pitchFamily="34" charset="0"/>
              <a:buChar char="•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</a:pPr>
            <a:r>
              <a:rPr lang="en-IN" sz="3400" dirty="0" smtClean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Managers </a:t>
            </a:r>
            <a:r>
              <a:rPr lang="en-IN" sz="3400" dirty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are not ensured that the </a:t>
            </a:r>
            <a:r>
              <a:rPr lang="en-IN" sz="3400" dirty="0" smtClean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customer </a:t>
            </a:r>
            <a:r>
              <a:rPr lang="en-IN" sz="3400" dirty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is attended by the sales </a:t>
            </a:r>
            <a:r>
              <a:rPr lang="en-IN" sz="3400" dirty="0" smtClean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executive</a:t>
            </a:r>
            <a:endParaRPr lang="en-IN" sz="3400" dirty="0">
              <a:solidFill>
                <a:srgbClr val="000000"/>
              </a:solidFill>
              <a:latin typeface="Arial" panose="020B0604020202020204" pitchFamily="34" charset="0"/>
              <a:ea typeface="Arial Unicode MS" pitchFamily="34" charset="-128"/>
              <a:cs typeface="Arial" panose="020B0604020202020204" pitchFamily="34" charset="0"/>
            </a:endParaRPr>
          </a:p>
          <a:p>
            <a:pPr marL="803275" indent="-636588">
              <a:lnSpc>
                <a:spcPct val="150000"/>
              </a:lnSpc>
              <a:spcBef>
                <a:spcPts val="2250"/>
              </a:spcBef>
              <a:buSzPct val="100000"/>
              <a:buFont typeface="Arial" panose="020B0604020202020204" pitchFamily="34" charset="0"/>
              <a:buChar char="•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</a:pPr>
            <a:r>
              <a:rPr lang="en-IN" sz="3400" dirty="0" smtClean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Administrator </a:t>
            </a:r>
            <a:r>
              <a:rPr lang="en-IN" sz="3400" dirty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faces difficulty in knowing of the </a:t>
            </a:r>
            <a:r>
              <a:rPr lang="en-IN" sz="3400" b="1" dirty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current status of schedules </a:t>
            </a:r>
            <a:r>
              <a:rPr lang="en-IN" sz="3400" dirty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committed by on-field executives</a:t>
            </a:r>
          </a:p>
          <a:p>
            <a:pPr marL="803275" indent="-636588">
              <a:lnSpc>
                <a:spcPct val="150000"/>
              </a:lnSpc>
              <a:spcBef>
                <a:spcPts val="2250"/>
              </a:spcBef>
              <a:buSzPct val="100000"/>
              <a:buFont typeface="Arial" panose="020B0604020202020204" pitchFamily="34" charset="0"/>
              <a:buChar char="•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</a:pPr>
            <a:r>
              <a:rPr lang="en-IN" sz="3400" dirty="0" smtClean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Delay </a:t>
            </a:r>
            <a:r>
              <a:rPr lang="en-IN" sz="3400" dirty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in </a:t>
            </a:r>
            <a:r>
              <a:rPr lang="en-IN" sz="3400" b="1" dirty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TA bills closure </a:t>
            </a:r>
            <a:r>
              <a:rPr lang="en-IN" sz="3400" dirty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to the </a:t>
            </a:r>
            <a:r>
              <a:rPr lang="en-IN" sz="3400" dirty="0" smtClean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executive </a:t>
            </a:r>
          </a:p>
          <a:p>
            <a:pPr marL="803275" indent="-636588">
              <a:lnSpc>
                <a:spcPct val="150000"/>
              </a:lnSpc>
              <a:spcBef>
                <a:spcPts val="2250"/>
              </a:spcBef>
              <a:buSzPct val="100000"/>
              <a:buFont typeface="Arial" panose="020B0604020202020204" pitchFamily="34" charset="0"/>
              <a:buChar char="•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</a:pPr>
            <a:r>
              <a:rPr lang="en-IN" sz="3400" b="1" dirty="0" smtClean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Expense Reimbursement bills </a:t>
            </a:r>
            <a:r>
              <a:rPr lang="en-IN" sz="3400" dirty="0" smtClean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are not accurate</a:t>
            </a:r>
            <a:endParaRPr lang="en-IN" sz="3400" dirty="0">
              <a:solidFill>
                <a:srgbClr val="000000"/>
              </a:solidFill>
              <a:latin typeface="Arial" panose="020B0604020202020204" pitchFamily="34" charset="0"/>
              <a:ea typeface="Arial Unicode MS" pitchFamily="34" charset="-128"/>
              <a:cs typeface="Arial" panose="020B0604020202020204" pitchFamily="34" charset="0"/>
            </a:endParaRPr>
          </a:p>
          <a:p>
            <a:pPr marL="803275" indent="-636588">
              <a:lnSpc>
                <a:spcPct val="150000"/>
              </a:lnSpc>
              <a:spcBef>
                <a:spcPts val="2250"/>
              </a:spcBef>
              <a:buSzPct val="100000"/>
              <a:buFont typeface="Arial" panose="020B0604020202020204" pitchFamily="34" charset="0"/>
              <a:buChar char="•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</a:pPr>
            <a:r>
              <a:rPr lang="en-IN" sz="3400" dirty="0" smtClean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Sales </a:t>
            </a:r>
            <a:r>
              <a:rPr lang="en-IN" sz="3400" dirty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manager cannot able to know the  </a:t>
            </a:r>
            <a:r>
              <a:rPr lang="en-IN" sz="3400" b="1" dirty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executive's </a:t>
            </a:r>
            <a:r>
              <a:rPr lang="en-IN" sz="3400" b="1" dirty="0" smtClean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location</a:t>
            </a:r>
          </a:p>
          <a:p>
            <a:pPr marL="803275" indent="-636588">
              <a:lnSpc>
                <a:spcPct val="150000"/>
              </a:lnSpc>
              <a:spcBef>
                <a:spcPts val="2250"/>
              </a:spcBef>
              <a:buSzPct val="100000"/>
              <a:buFont typeface="Arial" panose="020B0604020202020204" pitchFamily="34" charset="0"/>
              <a:buChar char="•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</a:pPr>
            <a:r>
              <a:rPr lang="en-IN" sz="3400" b="1" dirty="0" smtClean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Repeated Service request </a:t>
            </a:r>
            <a:r>
              <a:rPr lang="en-IN" sz="3400" dirty="0" smtClean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are raised from the high value clients</a:t>
            </a:r>
            <a:endParaRPr lang="en-IN" sz="3400" dirty="0">
              <a:solidFill>
                <a:srgbClr val="000000"/>
              </a:solidFill>
              <a:latin typeface="Arial" panose="020B0604020202020204" pitchFamily="34" charset="0"/>
              <a:ea typeface="Arial Unicode MS" pitchFamily="34" charset="-128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55550" y="5946758"/>
            <a:ext cx="7363431" cy="6946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1159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-1191491" y="1654989"/>
            <a:ext cx="23996072" cy="923312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IN" sz="5400" b="1" dirty="0" smtClean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Bath Fittings Sales &amp; Service Team Management – Solution</a:t>
            </a:r>
            <a:endParaRPr lang="id-ID" sz="4800" dirty="0">
              <a:solidFill>
                <a:schemeClr val="tx2">
                  <a:lumMod val="7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85103" y="3071520"/>
            <a:ext cx="14607672" cy="102002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3275" indent="-636588">
              <a:lnSpc>
                <a:spcPct val="150000"/>
              </a:lnSpc>
              <a:spcBef>
                <a:spcPts val="2250"/>
              </a:spcBef>
              <a:buSzPct val="100000"/>
              <a:buFont typeface="Arial" panose="020B0604020202020204" pitchFamily="34" charset="0"/>
              <a:buChar char="•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</a:pPr>
            <a:r>
              <a:rPr lang="en-IN" sz="3400" dirty="0" smtClean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Trinetra iWay is capable of handling </a:t>
            </a:r>
            <a:r>
              <a:rPr lang="en-IN" sz="3400" b="1" dirty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huge </a:t>
            </a:r>
            <a:r>
              <a:rPr lang="en-IN" sz="3400" b="1" dirty="0" smtClean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number real time data </a:t>
            </a:r>
            <a:r>
              <a:rPr lang="en-IN" sz="3400" dirty="0" smtClean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of on-field executives</a:t>
            </a:r>
          </a:p>
          <a:p>
            <a:pPr marL="803275" indent="-636588">
              <a:lnSpc>
                <a:spcPct val="150000"/>
              </a:lnSpc>
              <a:spcBef>
                <a:spcPts val="2250"/>
              </a:spcBef>
              <a:buSzPct val="100000"/>
              <a:buFont typeface="Arial" panose="020B0604020202020204" pitchFamily="34" charset="0"/>
              <a:buChar char="•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</a:pPr>
            <a:r>
              <a:rPr lang="en-IN" sz="3400" b="1" dirty="0" smtClean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Effective schedule notification </a:t>
            </a:r>
            <a:r>
              <a:rPr lang="en-IN" sz="3400" dirty="0" smtClean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makes the </a:t>
            </a:r>
            <a:r>
              <a:rPr lang="en-IN" sz="3400" dirty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executives </a:t>
            </a:r>
            <a:r>
              <a:rPr lang="en-IN" sz="3400" dirty="0" smtClean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to be </a:t>
            </a:r>
            <a:r>
              <a:rPr lang="en-IN" sz="3400" dirty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aware </a:t>
            </a:r>
            <a:r>
              <a:rPr lang="en-IN" sz="3400" dirty="0" smtClean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on high priority tasks and avoid deviations in on-time completion</a:t>
            </a:r>
          </a:p>
          <a:p>
            <a:pPr marL="803275" indent="-636588">
              <a:lnSpc>
                <a:spcPct val="150000"/>
              </a:lnSpc>
              <a:spcBef>
                <a:spcPts val="2250"/>
              </a:spcBef>
              <a:buSzPct val="100000"/>
              <a:buFont typeface="Arial" panose="020B0604020202020204" pitchFamily="34" charset="0"/>
              <a:buChar char="•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</a:pPr>
            <a:r>
              <a:rPr lang="en-IN" sz="3400" b="1" dirty="0" smtClean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Efficient Expense Management </a:t>
            </a:r>
            <a:r>
              <a:rPr lang="en-IN" sz="3400" dirty="0" smtClean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automates the complete process of reimbursements with accurate data</a:t>
            </a:r>
          </a:p>
          <a:p>
            <a:pPr marL="803275" indent="-636588">
              <a:lnSpc>
                <a:spcPct val="150000"/>
              </a:lnSpc>
              <a:spcBef>
                <a:spcPts val="2250"/>
              </a:spcBef>
              <a:buSzPct val="100000"/>
              <a:buFont typeface="Arial" panose="020B0604020202020204" pitchFamily="34" charset="0"/>
              <a:buChar char="•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</a:pPr>
            <a:r>
              <a:rPr lang="en-IN" sz="3400" b="1" dirty="0" smtClean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Photograph </a:t>
            </a:r>
            <a:r>
              <a:rPr lang="en-IN" sz="3400" dirty="0" smtClean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upload with </a:t>
            </a:r>
            <a:r>
              <a:rPr lang="en-IN" sz="3400" b="1" dirty="0" smtClean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instant customer feedback </a:t>
            </a:r>
            <a:r>
              <a:rPr lang="en-IN" sz="3400" dirty="0" smtClean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helps to validate the quality of service and sales call</a:t>
            </a:r>
          </a:p>
          <a:p>
            <a:pPr marL="803275" indent="-636588">
              <a:lnSpc>
                <a:spcPct val="150000"/>
              </a:lnSpc>
              <a:spcBef>
                <a:spcPts val="2250"/>
              </a:spcBef>
              <a:buSzPct val="100000"/>
              <a:buFont typeface="Arial" panose="020B0604020202020204" pitchFamily="34" charset="0"/>
              <a:buChar char="•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</a:pPr>
            <a:r>
              <a:rPr lang="en-IN" sz="3400" b="1" dirty="0" smtClean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Monitor &amp; History </a:t>
            </a:r>
            <a:r>
              <a:rPr lang="en-IN" sz="3400" dirty="0" smtClean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modules of Trinetra iWay helps to take the real time location update of executives.</a:t>
            </a:r>
          </a:p>
          <a:p>
            <a:pPr marL="803275" indent="-636588">
              <a:lnSpc>
                <a:spcPct val="150000"/>
              </a:lnSpc>
              <a:spcBef>
                <a:spcPts val="2250"/>
              </a:spcBef>
              <a:buSzPct val="100000"/>
              <a:buFont typeface="Courier New" panose="02070309020205020404" pitchFamily="49" charset="0"/>
              <a:buChar char="o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</a:pPr>
            <a:endParaRPr lang="en-IN" sz="3400" dirty="0">
              <a:solidFill>
                <a:srgbClr val="000000"/>
              </a:solidFill>
              <a:latin typeface="Arial" panose="020B0604020202020204" pitchFamily="34" charset="0"/>
              <a:ea typeface="Arial Unicode MS" pitchFamily="34" charset="-128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92775" y="4564070"/>
            <a:ext cx="8570333" cy="5603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4822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-1191491" y="1654989"/>
            <a:ext cx="23996072" cy="923312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IN" sz="5400" b="1" dirty="0" smtClean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Bath Fittings Sales &amp; Service Team Management – Work Flow</a:t>
            </a:r>
            <a:endParaRPr lang="id-ID" sz="4800" dirty="0">
              <a:solidFill>
                <a:schemeClr val="tx2">
                  <a:lumMod val="7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56263"/>
            <a:ext cx="6272258" cy="4845627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6256165" y="2858338"/>
            <a:ext cx="8870662" cy="4488873"/>
            <a:chOff x="9217025" y="8327953"/>
            <a:chExt cx="11430000" cy="609600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EEEEEE"/>
                </a:clrFrom>
                <a:clrTo>
                  <a:srgbClr val="EEEEE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17025" y="8327953"/>
              <a:ext cx="11430000" cy="6096000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127767" y="8562108"/>
              <a:ext cx="7384377" cy="4045528"/>
            </a:xfrm>
            <a:prstGeom prst="rect">
              <a:avLst/>
            </a:prstGeom>
          </p:spPr>
        </p:pic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8" cstate="hqprint">
            <a:clrChange>
              <a:clrFrom>
                <a:srgbClr val="040404">
                  <a:alpha val="5882"/>
                </a:srgbClr>
              </a:clrFrom>
              <a:clrTo>
                <a:srgbClr val="04040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4898" y="4649206"/>
            <a:ext cx="878201" cy="878201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>
          <a:xfrm flipV="1">
            <a:off x="11855245" y="4900875"/>
            <a:ext cx="1459483" cy="699824"/>
          </a:xfrm>
          <a:prstGeom prst="straightConnector1">
            <a:avLst/>
          </a:prstGeom>
          <a:ln w="76200"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3314728" y="4682836"/>
            <a:ext cx="25218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2000" b="1" dirty="0" smtClean="0">
                <a:solidFill>
                  <a:schemeClr val="accent3"/>
                </a:solidFill>
              </a:rPr>
              <a:t>Executive Location</a:t>
            </a:r>
            <a:endParaRPr lang="en-IN" sz="2000" b="1" dirty="0">
              <a:solidFill>
                <a:schemeClr val="accent3"/>
              </a:solidFill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 flipH="1">
            <a:off x="5359669" y="4682836"/>
            <a:ext cx="4468765" cy="149200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3574473" y="7921352"/>
            <a:ext cx="3103418" cy="1607111"/>
          </a:xfrm>
          <a:prstGeom prst="straightConnector1">
            <a:avLst/>
          </a:prstGeom>
          <a:ln w="762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/>
          <p:cNvGrpSpPr/>
          <p:nvPr/>
        </p:nvGrpSpPr>
        <p:grpSpPr>
          <a:xfrm>
            <a:off x="6299605" y="7999338"/>
            <a:ext cx="8783782" cy="4884137"/>
            <a:chOff x="5985164" y="8419929"/>
            <a:chExt cx="8783782" cy="4884137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85164" y="8419929"/>
              <a:ext cx="8783782" cy="4884137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715705" y="8612201"/>
              <a:ext cx="5578642" cy="3191872"/>
            </a:xfrm>
            <a:prstGeom prst="rect">
              <a:avLst/>
            </a:prstGeom>
          </p:spPr>
        </p:pic>
      </p:grpSp>
      <p:sp>
        <p:nvSpPr>
          <p:cNvPr id="34" name="TextBox 33"/>
          <p:cNvSpPr txBox="1"/>
          <p:nvPr/>
        </p:nvSpPr>
        <p:spPr>
          <a:xfrm>
            <a:off x="7873411" y="13002958"/>
            <a:ext cx="39100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2400" b="1" dirty="0" smtClean="0">
                <a:solidFill>
                  <a:srgbClr val="0070C0"/>
                </a:solidFill>
              </a:rPr>
              <a:t>Scheduling to Executives</a:t>
            </a:r>
            <a:endParaRPr lang="en-IN" sz="2400" b="1" dirty="0">
              <a:solidFill>
                <a:srgbClr val="0070C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897183" y="7418190"/>
            <a:ext cx="58625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2400" b="1" dirty="0" smtClean="0">
                <a:solidFill>
                  <a:srgbClr val="0070C0"/>
                </a:solidFill>
              </a:rPr>
              <a:t>Nearby Executive to customer location</a:t>
            </a:r>
            <a:endParaRPr lang="en-IN" sz="2400" b="1" dirty="0">
              <a:solidFill>
                <a:srgbClr val="0070C0"/>
              </a:solidFill>
            </a:endParaRPr>
          </a:p>
        </p:txBody>
      </p:sp>
      <p:grpSp>
        <p:nvGrpSpPr>
          <p:cNvPr id="38" name="Group 2"/>
          <p:cNvGrpSpPr>
            <a:grpSpLocks/>
          </p:cNvGrpSpPr>
          <p:nvPr/>
        </p:nvGrpSpPr>
        <p:grpSpPr bwMode="auto">
          <a:xfrm>
            <a:off x="17808519" y="2940842"/>
            <a:ext cx="2827337" cy="5319713"/>
            <a:chOff x="5545138" y="931863"/>
            <a:chExt cx="2951162" cy="5554662"/>
          </a:xfrm>
        </p:grpSpPr>
        <p:pic>
          <p:nvPicPr>
            <p:cNvPr id="39" name="Picture 1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45138" y="931863"/>
              <a:ext cx="2951162" cy="555466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1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2120" y="1284943"/>
              <a:ext cx="2736303" cy="46849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42" name="Straight Arrow Connector 41"/>
          <p:cNvCxnSpPr/>
          <p:nvPr/>
        </p:nvCxnSpPr>
        <p:spPr>
          <a:xfrm flipV="1">
            <a:off x="13314728" y="6705600"/>
            <a:ext cx="4493791" cy="2822863"/>
          </a:xfrm>
          <a:prstGeom prst="straightConnector1">
            <a:avLst/>
          </a:prstGeom>
          <a:ln w="762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16632042" y="8392263"/>
            <a:ext cx="51794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2400" b="1" dirty="0">
                <a:solidFill>
                  <a:srgbClr val="0070C0"/>
                </a:solidFill>
              </a:rPr>
              <a:t>Schedule in Executive mobile App</a:t>
            </a:r>
          </a:p>
        </p:txBody>
      </p:sp>
      <p:grpSp>
        <p:nvGrpSpPr>
          <p:cNvPr id="48" name="Group 47"/>
          <p:cNvGrpSpPr/>
          <p:nvPr/>
        </p:nvGrpSpPr>
        <p:grpSpPr>
          <a:xfrm>
            <a:off x="10300413" y="4513374"/>
            <a:ext cx="2977831" cy="5451421"/>
            <a:chOff x="17808519" y="8853928"/>
            <a:chExt cx="2977831" cy="5451421"/>
          </a:xfrm>
        </p:grpSpPr>
        <p:pic>
          <p:nvPicPr>
            <p:cNvPr id="45" name="Picture 1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08519" y="8853928"/>
              <a:ext cx="2977831" cy="545142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7911012" y="9227127"/>
              <a:ext cx="2724845" cy="4544291"/>
            </a:xfrm>
            <a:prstGeom prst="rect">
              <a:avLst/>
            </a:prstGeom>
          </p:spPr>
        </p:pic>
      </p:grpSp>
      <p:sp>
        <p:nvSpPr>
          <p:cNvPr id="49" name="TextBox 48"/>
          <p:cNvSpPr txBox="1"/>
          <p:nvPr/>
        </p:nvSpPr>
        <p:spPr>
          <a:xfrm>
            <a:off x="10161969" y="10107161"/>
            <a:ext cx="32993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2400" b="1" dirty="0">
                <a:solidFill>
                  <a:srgbClr val="0070C0"/>
                </a:solidFill>
              </a:rPr>
              <a:t>Customer Feedbacks</a:t>
            </a:r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1720" y="3749362"/>
            <a:ext cx="5795965" cy="5834864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2612" y="4742885"/>
            <a:ext cx="4876800" cy="4876800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3018937" y="9703709"/>
            <a:ext cx="59666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2400" b="1" dirty="0">
                <a:solidFill>
                  <a:srgbClr val="0070C0"/>
                </a:solidFill>
              </a:rPr>
              <a:t>Improvement in Executive Performance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6818203" y="9946978"/>
            <a:ext cx="17940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2400" b="1" dirty="0" smtClean="0">
                <a:solidFill>
                  <a:srgbClr val="0070C0"/>
                </a:solidFill>
              </a:rPr>
              <a:t>Customers</a:t>
            </a:r>
            <a:endParaRPr lang="en-IN" sz="2400" b="1" dirty="0">
              <a:solidFill>
                <a:srgbClr val="0070C0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311519" y="8260555"/>
            <a:ext cx="28230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2400" b="1" dirty="0" smtClean="0">
                <a:solidFill>
                  <a:srgbClr val="0070C0"/>
                </a:solidFill>
              </a:rPr>
              <a:t>Managers / Admin</a:t>
            </a:r>
            <a:endParaRPr lang="en-IN" sz="2400" b="1" dirty="0">
              <a:solidFill>
                <a:srgbClr val="0070C0"/>
              </a:solidFill>
            </a:endParaRPr>
          </a:p>
        </p:txBody>
      </p:sp>
      <p:grpSp>
        <p:nvGrpSpPr>
          <p:cNvPr id="57" name="Group 56"/>
          <p:cNvGrpSpPr/>
          <p:nvPr/>
        </p:nvGrpSpPr>
        <p:grpSpPr>
          <a:xfrm>
            <a:off x="10338532" y="4576867"/>
            <a:ext cx="2827337" cy="5319713"/>
            <a:chOff x="17377711" y="8033766"/>
            <a:chExt cx="2827337" cy="5319713"/>
          </a:xfrm>
        </p:grpSpPr>
        <p:pic>
          <p:nvPicPr>
            <p:cNvPr id="56" name="Picture 1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377711" y="8033766"/>
              <a:ext cx="2827337" cy="531971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17495081" y="8385606"/>
              <a:ext cx="2607762" cy="4433738"/>
            </a:xfrm>
            <a:prstGeom prst="rect">
              <a:avLst/>
            </a:prstGeom>
          </p:spPr>
        </p:pic>
      </p:grpSp>
      <p:cxnSp>
        <p:nvCxnSpPr>
          <p:cNvPr id="59" name="Straight Arrow Connector 58"/>
          <p:cNvCxnSpPr/>
          <p:nvPr/>
        </p:nvCxnSpPr>
        <p:spPr>
          <a:xfrm flipH="1">
            <a:off x="6676535" y="6705600"/>
            <a:ext cx="3504154" cy="0"/>
          </a:xfrm>
          <a:prstGeom prst="straightConnector1">
            <a:avLst/>
          </a:prstGeom>
          <a:ln w="762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10043347" y="10376385"/>
            <a:ext cx="34179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2400" b="1" dirty="0">
                <a:solidFill>
                  <a:srgbClr val="0070C0"/>
                </a:solidFill>
              </a:rPr>
              <a:t>Expense Management</a:t>
            </a:r>
          </a:p>
        </p:txBody>
      </p:sp>
      <p:pic>
        <p:nvPicPr>
          <p:cNvPr id="61" name="Picture 6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095" y="4287324"/>
            <a:ext cx="5295996" cy="5295996"/>
          </a:xfrm>
          <a:prstGeom prst="rect">
            <a:avLst/>
          </a:prstGeom>
        </p:spPr>
      </p:pic>
      <p:sp>
        <p:nvSpPr>
          <p:cNvPr id="62" name="TextBox 61"/>
          <p:cNvSpPr txBox="1"/>
          <p:nvPr/>
        </p:nvSpPr>
        <p:spPr>
          <a:xfrm>
            <a:off x="1229303" y="9705372"/>
            <a:ext cx="45448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2400" b="1" dirty="0">
                <a:solidFill>
                  <a:srgbClr val="0070C0"/>
                </a:solidFill>
              </a:rPr>
              <a:t>Cost Savings by Management</a:t>
            </a:r>
          </a:p>
        </p:txBody>
      </p:sp>
      <p:cxnSp>
        <p:nvCxnSpPr>
          <p:cNvPr id="63" name="Straight Arrow Connector 62"/>
          <p:cNvCxnSpPr/>
          <p:nvPr/>
        </p:nvCxnSpPr>
        <p:spPr>
          <a:xfrm flipH="1">
            <a:off x="13278244" y="6644640"/>
            <a:ext cx="3504154" cy="0"/>
          </a:xfrm>
          <a:prstGeom prst="straightConnector1">
            <a:avLst/>
          </a:prstGeom>
          <a:ln w="762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16818203" y="9970693"/>
            <a:ext cx="29209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2400" b="1" dirty="0" smtClean="0">
                <a:solidFill>
                  <a:srgbClr val="0070C0"/>
                </a:solidFill>
              </a:rPr>
              <a:t>Efficient Executive</a:t>
            </a:r>
            <a:endParaRPr lang="en-IN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3488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25606E-6 4.62963E-6 L 0.13135 0.04004 C 0.15883 0.04895 0.19993 0.05405 0.2431 0.05405 C 0.29214 0.05405 0.33127 0.04895 0.35876 0.04004 L 0.49017 4.62963E-6 " pathEditMode="relative" rAng="0" ptsTypes="AAAAA">
                                      <p:cBhvr>
                                        <p:cTn id="118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505" y="2697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34" grpId="0"/>
      <p:bldP spid="34" grpId="1"/>
      <p:bldP spid="35" grpId="0"/>
      <p:bldP spid="35" grpId="1"/>
      <p:bldP spid="43" grpId="0"/>
      <p:bldP spid="43" grpId="1"/>
      <p:bldP spid="49" grpId="0"/>
      <p:bldP spid="49" grpId="1"/>
      <p:bldP spid="52" grpId="0"/>
      <p:bldP spid="52" grpId="1"/>
      <p:bldP spid="53" grpId="0"/>
      <p:bldP spid="53" grpId="1"/>
      <p:bldP spid="54" grpId="0"/>
      <p:bldP spid="54" grpId="1"/>
      <p:bldP spid="60" grpId="0"/>
      <p:bldP spid="62" grpId="0"/>
      <p:bldP spid="6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>
            <a:grpSpLocks noChangeAspect="1"/>
          </p:cNvGrpSpPr>
          <p:nvPr/>
        </p:nvGrpSpPr>
        <p:grpSpPr bwMode="auto">
          <a:xfrm>
            <a:off x="13845009" y="1889448"/>
            <a:ext cx="9258300" cy="10449769"/>
            <a:chOff x="5784" y="2180"/>
            <a:chExt cx="3792" cy="4280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5784" y="2180"/>
              <a:ext cx="3792" cy="4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5786" y="5130"/>
              <a:ext cx="3790" cy="1330"/>
            </a:xfrm>
            <a:custGeom>
              <a:avLst/>
              <a:gdLst>
                <a:gd name="T0" fmla="*/ 777 w 1601"/>
                <a:gd name="T1" fmla="*/ 351 h 562"/>
                <a:gd name="T2" fmla="*/ 795 w 1601"/>
                <a:gd name="T3" fmla="*/ 347 h 562"/>
                <a:gd name="T4" fmla="*/ 776 w 1601"/>
                <a:gd name="T5" fmla="*/ 351 h 562"/>
                <a:gd name="T6" fmla="*/ 743 w 1601"/>
                <a:gd name="T7" fmla="*/ 337 h 562"/>
                <a:gd name="T8" fmla="*/ 693 w 1601"/>
                <a:gd name="T9" fmla="*/ 298 h 562"/>
                <a:gd name="T10" fmla="*/ 660 w 1601"/>
                <a:gd name="T11" fmla="*/ 285 h 562"/>
                <a:gd name="T12" fmla="*/ 781 w 1601"/>
                <a:gd name="T13" fmla="*/ 206 h 562"/>
                <a:gd name="T14" fmla="*/ 781 w 1601"/>
                <a:gd name="T15" fmla="*/ 206 h 562"/>
                <a:gd name="T16" fmla="*/ 1138 w 1601"/>
                <a:gd name="T17" fmla="*/ 44 h 562"/>
                <a:gd name="T18" fmla="*/ 1138 w 1601"/>
                <a:gd name="T19" fmla="*/ 44 h 562"/>
                <a:gd name="T20" fmla="*/ 724 w 1601"/>
                <a:gd name="T21" fmla="*/ 17 h 562"/>
                <a:gd name="T22" fmla="*/ 705 w 1601"/>
                <a:gd name="T23" fmla="*/ 92 h 562"/>
                <a:gd name="T24" fmla="*/ 676 w 1601"/>
                <a:gd name="T25" fmla="*/ 231 h 562"/>
                <a:gd name="T26" fmla="*/ 716 w 1601"/>
                <a:gd name="T27" fmla="*/ 150 h 562"/>
                <a:gd name="T28" fmla="*/ 498 w 1601"/>
                <a:gd name="T29" fmla="*/ 429 h 562"/>
                <a:gd name="T30" fmla="*/ 612 w 1601"/>
                <a:gd name="T31" fmla="*/ 363 h 562"/>
                <a:gd name="T32" fmla="*/ 1288 w 1601"/>
                <a:gd name="T33" fmla="*/ 422 h 562"/>
                <a:gd name="T34" fmla="*/ 1288 w 1601"/>
                <a:gd name="T35" fmla="*/ 330 h 562"/>
                <a:gd name="T36" fmla="*/ 1288 w 1601"/>
                <a:gd name="T37" fmla="*/ 422 h 562"/>
                <a:gd name="T38" fmla="*/ 876 w 1601"/>
                <a:gd name="T39" fmla="*/ 36 h 562"/>
                <a:gd name="T40" fmla="*/ 792 w 1601"/>
                <a:gd name="T41" fmla="*/ 126 h 562"/>
                <a:gd name="T42" fmla="*/ 914 w 1601"/>
                <a:gd name="T43" fmla="*/ 113 h 562"/>
                <a:gd name="T44" fmla="*/ 1049 w 1601"/>
                <a:gd name="T45" fmla="*/ 213 h 562"/>
                <a:gd name="T46" fmla="*/ 818 w 1601"/>
                <a:gd name="T47" fmla="*/ 269 h 562"/>
                <a:gd name="T48" fmla="*/ 778 w 1601"/>
                <a:gd name="T49" fmla="*/ 191 h 562"/>
                <a:gd name="T50" fmla="*/ 778 w 1601"/>
                <a:gd name="T51" fmla="*/ 185 h 562"/>
                <a:gd name="T52" fmla="*/ 800 w 1601"/>
                <a:gd name="T53" fmla="*/ 345 h 562"/>
                <a:gd name="T54" fmla="*/ 837 w 1601"/>
                <a:gd name="T55" fmla="*/ 354 h 562"/>
                <a:gd name="T56" fmla="*/ 761 w 1601"/>
                <a:gd name="T57" fmla="*/ 383 h 562"/>
                <a:gd name="T58" fmla="*/ 710 w 1601"/>
                <a:gd name="T59" fmla="*/ 401 h 562"/>
                <a:gd name="T60" fmla="*/ 691 w 1601"/>
                <a:gd name="T61" fmla="*/ 334 h 562"/>
                <a:gd name="T62" fmla="*/ 633 w 1601"/>
                <a:gd name="T63" fmla="*/ 305 h 562"/>
                <a:gd name="T64" fmla="*/ 622 w 1601"/>
                <a:gd name="T65" fmla="*/ 346 h 562"/>
                <a:gd name="T66" fmla="*/ 623 w 1601"/>
                <a:gd name="T67" fmla="*/ 243 h 562"/>
                <a:gd name="T68" fmla="*/ 449 w 1601"/>
                <a:gd name="T69" fmla="*/ 202 h 562"/>
                <a:gd name="T70" fmla="*/ 413 w 1601"/>
                <a:gd name="T71" fmla="*/ 90 h 562"/>
                <a:gd name="T72" fmla="*/ 415 w 1601"/>
                <a:gd name="T73" fmla="*/ 34 h 562"/>
                <a:gd name="T74" fmla="*/ 800 w 1601"/>
                <a:gd name="T75" fmla="*/ 562 h 562"/>
                <a:gd name="T76" fmla="*/ 1437 w 1601"/>
                <a:gd name="T77" fmla="*/ 121 h 562"/>
                <a:gd name="T78" fmla="*/ 1260 w 1601"/>
                <a:gd name="T79" fmla="*/ 206 h 562"/>
                <a:gd name="T80" fmla="*/ 1162 w 1601"/>
                <a:gd name="T81" fmla="*/ 249 h 562"/>
                <a:gd name="T82" fmla="*/ 1138 w 1601"/>
                <a:gd name="T83" fmla="*/ 44 h 562"/>
                <a:gd name="T84" fmla="*/ 886 w 1601"/>
                <a:gd name="T85" fmla="*/ 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01" h="562">
                  <a:moveTo>
                    <a:pt x="777" y="351"/>
                  </a:moveTo>
                  <a:cubicBezTo>
                    <a:pt x="777" y="351"/>
                    <a:pt x="777" y="351"/>
                    <a:pt x="777" y="351"/>
                  </a:cubicBezTo>
                  <a:cubicBezTo>
                    <a:pt x="777" y="351"/>
                    <a:pt x="777" y="351"/>
                    <a:pt x="777" y="351"/>
                  </a:cubicBezTo>
                  <a:cubicBezTo>
                    <a:pt x="777" y="351"/>
                    <a:pt x="777" y="351"/>
                    <a:pt x="777" y="351"/>
                  </a:cubicBezTo>
                  <a:moveTo>
                    <a:pt x="795" y="347"/>
                  </a:moveTo>
                  <a:cubicBezTo>
                    <a:pt x="795" y="347"/>
                    <a:pt x="795" y="347"/>
                    <a:pt x="795" y="347"/>
                  </a:cubicBezTo>
                  <a:cubicBezTo>
                    <a:pt x="795" y="347"/>
                    <a:pt x="795" y="347"/>
                    <a:pt x="795" y="347"/>
                  </a:cubicBezTo>
                  <a:moveTo>
                    <a:pt x="743" y="337"/>
                  </a:moveTo>
                  <a:cubicBezTo>
                    <a:pt x="752" y="346"/>
                    <a:pt x="764" y="351"/>
                    <a:pt x="776" y="351"/>
                  </a:cubicBezTo>
                  <a:cubicBezTo>
                    <a:pt x="764" y="351"/>
                    <a:pt x="752" y="346"/>
                    <a:pt x="743" y="337"/>
                  </a:cubicBezTo>
                  <a:moveTo>
                    <a:pt x="742" y="337"/>
                  </a:moveTo>
                  <a:cubicBezTo>
                    <a:pt x="743" y="337"/>
                    <a:pt x="743" y="337"/>
                    <a:pt x="743" y="337"/>
                  </a:cubicBezTo>
                  <a:cubicBezTo>
                    <a:pt x="743" y="337"/>
                    <a:pt x="743" y="337"/>
                    <a:pt x="742" y="337"/>
                  </a:cubicBezTo>
                  <a:moveTo>
                    <a:pt x="694" y="298"/>
                  </a:moveTo>
                  <a:cubicBezTo>
                    <a:pt x="694" y="298"/>
                    <a:pt x="694" y="298"/>
                    <a:pt x="693" y="298"/>
                  </a:cubicBezTo>
                  <a:cubicBezTo>
                    <a:pt x="693" y="298"/>
                    <a:pt x="693" y="298"/>
                    <a:pt x="693" y="298"/>
                  </a:cubicBezTo>
                  <a:cubicBezTo>
                    <a:pt x="694" y="298"/>
                    <a:pt x="694" y="298"/>
                    <a:pt x="694" y="298"/>
                  </a:cubicBezTo>
                  <a:moveTo>
                    <a:pt x="660" y="285"/>
                  </a:moveTo>
                  <a:cubicBezTo>
                    <a:pt x="669" y="293"/>
                    <a:pt x="681" y="298"/>
                    <a:pt x="693" y="298"/>
                  </a:cubicBezTo>
                  <a:cubicBezTo>
                    <a:pt x="681" y="298"/>
                    <a:pt x="669" y="293"/>
                    <a:pt x="660" y="285"/>
                  </a:cubicBezTo>
                  <a:moveTo>
                    <a:pt x="781" y="206"/>
                  </a:moveTo>
                  <a:cubicBezTo>
                    <a:pt x="786" y="221"/>
                    <a:pt x="798" y="235"/>
                    <a:pt x="818" y="246"/>
                  </a:cubicBezTo>
                  <a:cubicBezTo>
                    <a:pt x="798" y="235"/>
                    <a:pt x="786" y="221"/>
                    <a:pt x="781" y="206"/>
                  </a:cubicBezTo>
                  <a:moveTo>
                    <a:pt x="781" y="206"/>
                  </a:moveTo>
                  <a:cubicBezTo>
                    <a:pt x="781" y="206"/>
                    <a:pt x="781" y="206"/>
                    <a:pt x="781" y="206"/>
                  </a:cubicBezTo>
                  <a:cubicBezTo>
                    <a:pt x="781" y="206"/>
                    <a:pt x="781" y="206"/>
                    <a:pt x="781" y="206"/>
                  </a:cubicBezTo>
                  <a:moveTo>
                    <a:pt x="1138" y="44"/>
                  </a:moveTo>
                  <a:cubicBezTo>
                    <a:pt x="1138" y="53"/>
                    <a:pt x="1140" y="62"/>
                    <a:pt x="1145" y="70"/>
                  </a:cubicBezTo>
                  <a:cubicBezTo>
                    <a:pt x="1145" y="70"/>
                    <a:pt x="1145" y="70"/>
                    <a:pt x="1145" y="70"/>
                  </a:cubicBezTo>
                  <a:cubicBezTo>
                    <a:pt x="1140" y="62"/>
                    <a:pt x="1138" y="53"/>
                    <a:pt x="1138" y="44"/>
                  </a:cubicBezTo>
                  <a:cubicBezTo>
                    <a:pt x="1138" y="44"/>
                    <a:pt x="1138" y="44"/>
                    <a:pt x="1138" y="44"/>
                  </a:cubicBezTo>
                  <a:moveTo>
                    <a:pt x="746" y="3"/>
                  </a:moveTo>
                  <a:cubicBezTo>
                    <a:pt x="724" y="17"/>
                    <a:pt x="724" y="17"/>
                    <a:pt x="724" y="17"/>
                  </a:cubicBezTo>
                  <a:cubicBezTo>
                    <a:pt x="722" y="23"/>
                    <a:pt x="720" y="26"/>
                    <a:pt x="720" y="26"/>
                  </a:cubicBezTo>
                  <a:cubicBezTo>
                    <a:pt x="720" y="26"/>
                    <a:pt x="720" y="26"/>
                    <a:pt x="720" y="26"/>
                  </a:cubicBezTo>
                  <a:cubicBezTo>
                    <a:pt x="715" y="48"/>
                    <a:pt x="710" y="71"/>
                    <a:pt x="705" y="92"/>
                  </a:cubicBezTo>
                  <a:cubicBezTo>
                    <a:pt x="705" y="141"/>
                    <a:pt x="705" y="141"/>
                    <a:pt x="705" y="141"/>
                  </a:cubicBezTo>
                  <a:cubicBezTo>
                    <a:pt x="705" y="156"/>
                    <a:pt x="698" y="172"/>
                    <a:pt x="683" y="185"/>
                  </a:cubicBezTo>
                  <a:cubicBezTo>
                    <a:pt x="679" y="207"/>
                    <a:pt x="676" y="223"/>
                    <a:pt x="676" y="231"/>
                  </a:cubicBezTo>
                  <a:cubicBezTo>
                    <a:pt x="676" y="232"/>
                    <a:pt x="676" y="233"/>
                    <a:pt x="676" y="234"/>
                  </a:cubicBezTo>
                  <a:cubicBezTo>
                    <a:pt x="678" y="254"/>
                    <a:pt x="697" y="275"/>
                    <a:pt x="708" y="285"/>
                  </a:cubicBezTo>
                  <a:cubicBezTo>
                    <a:pt x="715" y="253"/>
                    <a:pt x="715" y="223"/>
                    <a:pt x="716" y="150"/>
                  </a:cubicBezTo>
                  <a:cubicBezTo>
                    <a:pt x="718" y="66"/>
                    <a:pt x="746" y="3"/>
                    <a:pt x="746" y="3"/>
                  </a:cubicBezTo>
                  <a:moveTo>
                    <a:pt x="555" y="442"/>
                  </a:moveTo>
                  <a:cubicBezTo>
                    <a:pt x="535" y="442"/>
                    <a:pt x="514" y="438"/>
                    <a:pt x="498" y="429"/>
                  </a:cubicBezTo>
                  <a:cubicBezTo>
                    <a:pt x="467" y="410"/>
                    <a:pt x="467" y="381"/>
                    <a:pt x="498" y="363"/>
                  </a:cubicBezTo>
                  <a:cubicBezTo>
                    <a:pt x="514" y="354"/>
                    <a:pt x="535" y="349"/>
                    <a:pt x="555" y="349"/>
                  </a:cubicBezTo>
                  <a:cubicBezTo>
                    <a:pt x="576" y="349"/>
                    <a:pt x="596" y="354"/>
                    <a:pt x="612" y="363"/>
                  </a:cubicBezTo>
                  <a:cubicBezTo>
                    <a:pt x="643" y="381"/>
                    <a:pt x="643" y="410"/>
                    <a:pt x="612" y="429"/>
                  </a:cubicBezTo>
                  <a:cubicBezTo>
                    <a:pt x="596" y="438"/>
                    <a:pt x="576" y="442"/>
                    <a:pt x="555" y="442"/>
                  </a:cubicBezTo>
                  <a:moveTo>
                    <a:pt x="1288" y="422"/>
                  </a:moveTo>
                  <a:cubicBezTo>
                    <a:pt x="1267" y="422"/>
                    <a:pt x="1246" y="418"/>
                    <a:pt x="1231" y="409"/>
                  </a:cubicBezTo>
                  <a:cubicBezTo>
                    <a:pt x="1199" y="391"/>
                    <a:pt x="1199" y="361"/>
                    <a:pt x="1231" y="343"/>
                  </a:cubicBezTo>
                  <a:cubicBezTo>
                    <a:pt x="1246" y="334"/>
                    <a:pt x="1267" y="330"/>
                    <a:pt x="1288" y="330"/>
                  </a:cubicBezTo>
                  <a:cubicBezTo>
                    <a:pt x="1308" y="330"/>
                    <a:pt x="1329" y="334"/>
                    <a:pt x="1344" y="343"/>
                  </a:cubicBezTo>
                  <a:cubicBezTo>
                    <a:pt x="1376" y="361"/>
                    <a:pt x="1376" y="391"/>
                    <a:pt x="1344" y="409"/>
                  </a:cubicBezTo>
                  <a:cubicBezTo>
                    <a:pt x="1329" y="418"/>
                    <a:pt x="1308" y="422"/>
                    <a:pt x="1288" y="422"/>
                  </a:cubicBezTo>
                  <a:moveTo>
                    <a:pt x="886" y="0"/>
                  </a:moveTo>
                  <a:cubicBezTo>
                    <a:pt x="885" y="33"/>
                    <a:pt x="885" y="33"/>
                    <a:pt x="885" y="33"/>
                  </a:cubicBezTo>
                  <a:cubicBezTo>
                    <a:pt x="885" y="33"/>
                    <a:pt x="882" y="34"/>
                    <a:pt x="876" y="36"/>
                  </a:cubicBezTo>
                  <a:cubicBezTo>
                    <a:pt x="876" y="47"/>
                    <a:pt x="874" y="60"/>
                    <a:pt x="869" y="65"/>
                  </a:cubicBezTo>
                  <a:cubicBezTo>
                    <a:pt x="858" y="78"/>
                    <a:pt x="848" y="71"/>
                    <a:pt x="823" y="105"/>
                  </a:cubicBezTo>
                  <a:cubicBezTo>
                    <a:pt x="814" y="117"/>
                    <a:pt x="803" y="124"/>
                    <a:pt x="792" y="126"/>
                  </a:cubicBezTo>
                  <a:cubicBezTo>
                    <a:pt x="788" y="143"/>
                    <a:pt x="784" y="160"/>
                    <a:pt x="781" y="175"/>
                  </a:cubicBezTo>
                  <a:cubicBezTo>
                    <a:pt x="786" y="161"/>
                    <a:pt x="798" y="147"/>
                    <a:pt x="818" y="135"/>
                  </a:cubicBezTo>
                  <a:cubicBezTo>
                    <a:pt x="844" y="120"/>
                    <a:pt x="879" y="113"/>
                    <a:pt x="914" y="113"/>
                  </a:cubicBezTo>
                  <a:cubicBezTo>
                    <a:pt x="948" y="113"/>
                    <a:pt x="983" y="120"/>
                    <a:pt x="1009" y="135"/>
                  </a:cubicBezTo>
                  <a:cubicBezTo>
                    <a:pt x="1036" y="151"/>
                    <a:pt x="1049" y="171"/>
                    <a:pt x="1049" y="191"/>
                  </a:cubicBezTo>
                  <a:cubicBezTo>
                    <a:pt x="1049" y="213"/>
                    <a:pt x="1049" y="213"/>
                    <a:pt x="1049" y="213"/>
                  </a:cubicBezTo>
                  <a:cubicBezTo>
                    <a:pt x="1049" y="233"/>
                    <a:pt x="1036" y="253"/>
                    <a:pt x="1009" y="269"/>
                  </a:cubicBezTo>
                  <a:cubicBezTo>
                    <a:pt x="983" y="284"/>
                    <a:pt x="948" y="292"/>
                    <a:pt x="914" y="292"/>
                  </a:cubicBezTo>
                  <a:cubicBezTo>
                    <a:pt x="879" y="292"/>
                    <a:pt x="844" y="284"/>
                    <a:pt x="818" y="269"/>
                  </a:cubicBezTo>
                  <a:cubicBezTo>
                    <a:pt x="791" y="253"/>
                    <a:pt x="778" y="233"/>
                    <a:pt x="778" y="213"/>
                  </a:cubicBezTo>
                  <a:cubicBezTo>
                    <a:pt x="778" y="191"/>
                    <a:pt x="778" y="191"/>
                    <a:pt x="778" y="191"/>
                  </a:cubicBezTo>
                  <a:cubicBezTo>
                    <a:pt x="778" y="191"/>
                    <a:pt x="778" y="191"/>
                    <a:pt x="778" y="191"/>
                  </a:cubicBezTo>
                  <a:cubicBezTo>
                    <a:pt x="778" y="191"/>
                    <a:pt x="778" y="191"/>
                    <a:pt x="778" y="191"/>
                  </a:cubicBezTo>
                  <a:cubicBezTo>
                    <a:pt x="778" y="191"/>
                    <a:pt x="778" y="191"/>
                    <a:pt x="778" y="191"/>
                  </a:cubicBezTo>
                  <a:cubicBezTo>
                    <a:pt x="778" y="189"/>
                    <a:pt x="778" y="187"/>
                    <a:pt x="778" y="185"/>
                  </a:cubicBezTo>
                  <a:cubicBezTo>
                    <a:pt x="768" y="232"/>
                    <a:pt x="759" y="270"/>
                    <a:pt x="759" y="284"/>
                  </a:cubicBezTo>
                  <a:cubicBezTo>
                    <a:pt x="759" y="285"/>
                    <a:pt x="759" y="286"/>
                    <a:pt x="759" y="286"/>
                  </a:cubicBezTo>
                  <a:cubicBezTo>
                    <a:pt x="762" y="316"/>
                    <a:pt x="800" y="345"/>
                    <a:pt x="800" y="345"/>
                  </a:cubicBezTo>
                  <a:cubicBezTo>
                    <a:pt x="800" y="345"/>
                    <a:pt x="800" y="345"/>
                    <a:pt x="800" y="345"/>
                  </a:cubicBezTo>
                  <a:cubicBezTo>
                    <a:pt x="835" y="348"/>
                    <a:pt x="835" y="348"/>
                    <a:pt x="835" y="348"/>
                  </a:cubicBezTo>
                  <a:cubicBezTo>
                    <a:pt x="839" y="349"/>
                    <a:pt x="840" y="353"/>
                    <a:pt x="837" y="354"/>
                  </a:cubicBezTo>
                  <a:cubicBezTo>
                    <a:pt x="787" y="383"/>
                    <a:pt x="787" y="383"/>
                    <a:pt x="787" y="383"/>
                  </a:cubicBezTo>
                  <a:cubicBezTo>
                    <a:pt x="783" y="386"/>
                    <a:pt x="778" y="387"/>
                    <a:pt x="774" y="387"/>
                  </a:cubicBezTo>
                  <a:cubicBezTo>
                    <a:pt x="769" y="387"/>
                    <a:pt x="765" y="386"/>
                    <a:pt x="761" y="383"/>
                  </a:cubicBezTo>
                  <a:cubicBezTo>
                    <a:pt x="716" y="358"/>
                    <a:pt x="716" y="358"/>
                    <a:pt x="716" y="358"/>
                  </a:cubicBezTo>
                  <a:cubicBezTo>
                    <a:pt x="716" y="399"/>
                    <a:pt x="716" y="399"/>
                    <a:pt x="716" y="399"/>
                  </a:cubicBezTo>
                  <a:cubicBezTo>
                    <a:pt x="714" y="400"/>
                    <a:pt x="712" y="401"/>
                    <a:pt x="710" y="401"/>
                  </a:cubicBezTo>
                  <a:cubicBezTo>
                    <a:pt x="707" y="401"/>
                    <a:pt x="705" y="399"/>
                    <a:pt x="705" y="399"/>
                  </a:cubicBezTo>
                  <a:cubicBezTo>
                    <a:pt x="705" y="399"/>
                    <a:pt x="708" y="382"/>
                    <a:pt x="695" y="345"/>
                  </a:cubicBezTo>
                  <a:cubicBezTo>
                    <a:pt x="693" y="341"/>
                    <a:pt x="692" y="338"/>
                    <a:pt x="691" y="334"/>
                  </a:cubicBezTo>
                  <a:cubicBezTo>
                    <a:pt x="691" y="334"/>
                    <a:pt x="691" y="334"/>
                    <a:pt x="691" y="334"/>
                  </a:cubicBezTo>
                  <a:cubicBezTo>
                    <a:pt x="686" y="334"/>
                    <a:pt x="682" y="333"/>
                    <a:pt x="678" y="331"/>
                  </a:cubicBezTo>
                  <a:cubicBezTo>
                    <a:pt x="633" y="305"/>
                    <a:pt x="633" y="305"/>
                    <a:pt x="633" y="305"/>
                  </a:cubicBezTo>
                  <a:cubicBezTo>
                    <a:pt x="633" y="346"/>
                    <a:pt x="633" y="346"/>
                    <a:pt x="633" y="346"/>
                  </a:cubicBezTo>
                  <a:cubicBezTo>
                    <a:pt x="631" y="348"/>
                    <a:pt x="629" y="348"/>
                    <a:pt x="627" y="348"/>
                  </a:cubicBezTo>
                  <a:cubicBezTo>
                    <a:pt x="624" y="348"/>
                    <a:pt x="622" y="346"/>
                    <a:pt x="622" y="346"/>
                  </a:cubicBezTo>
                  <a:cubicBezTo>
                    <a:pt x="622" y="346"/>
                    <a:pt x="625" y="329"/>
                    <a:pt x="611" y="292"/>
                  </a:cubicBezTo>
                  <a:cubicBezTo>
                    <a:pt x="598" y="256"/>
                    <a:pt x="623" y="243"/>
                    <a:pt x="623" y="243"/>
                  </a:cubicBezTo>
                  <a:cubicBezTo>
                    <a:pt x="623" y="243"/>
                    <a:pt x="623" y="243"/>
                    <a:pt x="623" y="243"/>
                  </a:cubicBezTo>
                  <a:cubicBezTo>
                    <a:pt x="625" y="234"/>
                    <a:pt x="627" y="225"/>
                    <a:pt x="628" y="216"/>
                  </a:cubicBezTo>
                  <a:cubicBezTo>
                    <a:pt x="605" y="223"/>
                    <a:pt x="580" y="227"/>
                    <a:pt x="555" y="227"/>
                  </a:cubicBezTo>
                  <a:cubicBezTo>
                    <a:pt x="517" y="227"/>
                    <a:pt x="479" y="219"/>
                    <a:pt x="449" y="202"/>
                  </a:cubicBezTo>
                  <a:cubicBezTo>
                    <a:pt x="420" y="185"/>
                    <a:pt x="406" y="163"/>
                    <a:pt x="406" y="141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72"/>
                    <a:pt x="408" y="81"/>
                    <a:pt x="413" y="90"/>
                  </a:cubicBezTo>
                  <a:cubicBezTo>
                    <a:pt x="413" y="90"/>
                    <a:pt x="413" y="90"/>
                    <a:pt x="413" y="90"/>
                  </a:cubicBezTo>
                  <a:cubicBezTo>
                    <a:pt x="413" y="90"/>
                    <a:pt x="413" y="90"/>
                    <a:pt x="413" y="90"/>
                  </a:cubicBezTo>
                  <a:cubicBezTo>
                    <a:pt x="403" y="71"/>
                    <a:pt x="403" y="52"/>
                    <a:pt x="415" y="34"/>
                  </a:cubicBezTo>
                  <a:cubicBezTo>
                    <a:pt x="415" y="33"/>
                    <a:pt x="414" y="33"/>
                    <a:pt x="414" y="33"/>
                  </a:cubicBezTo>
                  <a:cubicBezTo>
                    <a:pt x="167" y="81"/>
                    <a:pt x="0" y="173"/>
                    <a:pt x="0" y="280"/>
                  </a:cubicBezTo>
                  <a:cubicBezTo>
                    <a:pt x="0" y="436"/>
                    <a:pt x="358" y="562"/>
                    <a:pt x="800" y="562"/>
                  </a:cubicBezTo>
                  <a:cubicBezTo>
                    <a:pt x="1243" y="562"/>
                    <a:pt x="1601" y="436"/>
                    <a:pt x="1601" y="280"/>
                  </a:cubicBezTo>
                  <a:cubicBezTo>
                    <a:pt x="1601" y="216"/>
                    <a:pt x="1540" y="156"/>
                    <a:pt x="1437" y="109"/>
                  </a:cubicBezTo>
                  <a:cubicBezTo>
                    <a:pt x="1437" y="121"/>
                    <a:pt x="1437" y="121"/>
                    <a:pt x="1437" y="121"/>
                  </a:cubicBezTo>
                  <a:cubicBezTo>
                    <a:pt x="1437" y="143"/>
                    <a:pt x="1422" y="165"/>
                    <a:pt x="1393" y="182"/>
                  </a:cubicBezTo>
                  <a:cubicBezTo>
                    <a:pt x="1364" y="199"/>
                    <a:pt x="1326" y="207"/>
                    <a:pt x="1288" y="207"/>
                  </a:cubicBezTo>
                  <a:cubicBezTo>
                    <a:pt x="1278" y="207"/>
                    <a:pt x="1269" y="207"/>
                    <a:pt x="1260" y="206"/>
                  </a:cubicBezTo>
                  <a:cubicBezTo>
                    <a:pt x="1260" y="249"/>
                    <a:pt x="1260" y="249"/>
                    <a:pt x="1260" y="249"/>
                  </a:cubicBezTo>
                  <a:cubicBezTo>
                    <a:pt x="1260" y="249"/>
                    <a:pt x="1238" y="263"/>
                    <a:pt x="1209" y="263"/>
                  </a:cubicBezTo>
                  <a:cubicBezTo>
                    <a:pt x="1195" y="263"/>
                    <a:pt x="1178" y="260"/>
                    <a:pt x="1162" y="249"/>
                  </a:cubicBezTo>
                  <a:cubicBezTo>
                    <a:pt x="1162" y="168"/>
                    <a:pt x="1162" y="168"/>
                    <a:pt x="1162" y="168"/>
                  </a:cubicBezTo>
                  <a:cubicBezTo>
                    <a:pt x="1146" y="154"/>
                    <a:pt x="1138" y="137"/>
                    <a:pt x="1138" y="121"/>
                  </a:cubicBezTo>
                  <a:cubicBezTo>
                    <a:pt x="1138" y="44"/>
                    <a:pt x="1138" y="44"/>
                    <a:pt x="1138" y="44"/>
                  </a:cubicBezTo>
                  <a:cubicBezTo>
                    <a:pt x="1130" y="39"/>
                    <a:pt x="1122" y="33"/>
                    <a:pt x="1113" y="26"/>
                  </a:cubicBezTo>
                  <a:cubicBezTo>
                    <a:pt x="1113" y="26"/>
                    <a:pt x="1112" y="24"/>
                    <a:pt x="1111" y="20"/>
                  </a:cubicBezTo>
                  <a:cubicBezTo>
                    <a:pt x="1040" y="10"/>
                    <a:pt x="965" y="3"/>
                    <a:pt x="886" y="0"/>
                  </a:cubicBezTo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7566" y="5133"/>
              <a:ext cx="299" cy="314"/>
            </a:xfrm>
            <a:custGeom>
              <a:avLst/>
              <a:gdLst>
                <a:gd name="T0" fmla="*/ 117 w 126"/>
                <a:gd name="T1" fmla="*/ 64 h 133"/>
                <a:gd name="T2" fmla="*/ 122 w 126"/>
                <a:gd name="T3" fmla="*/ 18 h 133"/>
                <a:gd name="T4" fmla="*/ 107 w 126"/>
                <a:gd name="T5" fmla="*/ 3 h 133"/>
                <a:gd name="T6" fmla="*/ 47 w 126"/>
                <a:gd name="T7" fmla="*/ 35 h 133"/>
                <a:gd name="T8" fmla="*/ 9 w 126"/>
                <a:gd name="T9" fmla="*/ 111 h 133"/>
                <a:gd name="T10" fmla="*/ 71 w 126"/>
                <a:gd name="T11" fmla="*/ 104 h 133"/>
                <a:gd name="T12" fmla="*/ 117 w 126"/>
                <a:gd name="T13" fmla="*/ 6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133">
                  <a:moveTo>
                    <a:pt x="117" y="64"/>
                  </a:moveTo>
                  <a:cubicBezTo>
                    <a:pt x="125" y="55"/>
                    <a:pt x="126" y="29"/>
                    <a:pt x="122" y="18"/>
                  </a:cubicBezTo>
                  <a:cubicBezTo>
                    <a:pt x="120" y="11"/>
                    <a:pt x="116" y="5"/>
                    <a:pt x="107" y="3"/>
                  </a:cubicBezTo>
                  <a:cubicBezTo>
                    <a:pt x="86" y="0"/>
                    <a:pt x="65" y="6"/>
                    <a:pt x="47" y="35"/>
                  </a:cubicBezTo>
                  <a:cubicBezTo>
                    <a:pt x="28" y="63"/>
                    <a:pt x="0" y="90"/>
                    <a:pt x="9" y="111"/>
                  </a:cubicBezTo>
                  <a:cubicBezTo>
                    <a:pt x="17" y="133"/>
                    <a:pt x="51" y="132"/>
                    <a:pt x="71" y="104"/>
                  </a:cubicBezTo>
                  <a:cubicBezTo>
                    <a:pt x="96" y="70"/>
                    <a:pt x="106" y="77"/>
                    <a:pt x="117" y="64"/>
                  </a:cubicBezTo>
                </a:path>
              </a:pathLst>
            </a:custGeom>
            <a:solidFill>
              <a:srgbClr val="1210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7671" y="4915"/>
              <a:ext cx="215" cy="336"/>
            </a:xfrm>
            <a:custGeom>
              <a:avLst/>
              <a:gdLst>
                <a:gd name="T0" fmla="*/ 89 w 91"/>
                <a:gd name="T1" fmla="*/ 124 h 142"/>
                <a:gd name="T2" fmla="*/ 0 w 91"/>
                <a:gd name="T3" fmla="*/ 124 h 142"/>
                <a:gd name="T4" fmla="*/ 0 w 91"/>
                <a:gd name="T5" fmla="*/ 0 h 142"/>
                <a:gd name="T6" fmla="*/ 91 w 91"/>
                <a:gd name="T7" fmla="*/ 0 h 142"/>
                <a:gd name="T8" fmla="*/ 89 w 91"/>
                <a:gd name="T9" fmla="*/ 12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142">
                  <a:moveTo>
                    <a:pt x="89" y="124"/>
                  </a:moveTo>
                  <a:cubicBezTo>
                    <a:pt x="89" y="124"/>
                    <a:pt x="42" y="142"/>
                    <a:pt x="0" y="1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9" y="124"/>
                    <a:pt x="89" y="124"/>
                    <a:pt x="89" y="124"/>
                  </a:cubicBezTo>
                </a:path>
              </a:pathLst>
            </a:custGeom>
            <a:solidFill>
              <a:srgbClr val="293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8033" y="5133"/>
              <a:ext cx="298" cy="314"/>
            </a:xfrm>
            <a:custGeom>
              <a:avLst/>
              <a:gdLst>
                <a:gd name="T0" fmla="*/ 9 w 126"/>
                <a:gd name="T1" fmla="*/ 64 h 133"/>
                <a:gd name="T2" fmla="*/ 4 w 126"/>
                <a:gd name="T3" fmla="*/ 18 h 133"/>
                <a:gd name="T4" fmla="*/ 19 w 126"/>
                <a:gd name="T5" fmla="*/ 3 h 133"/>
                <a:gd name="T6" fmla="*/ 80 w 126"/>
                <a:gd name="T7" fmla="*/ 35 h 133"/>
                <a:gd name="T8" fmla="*/ 118 w 126"/>
                <a:gd name="T9" fmla="*/ 111 h 133"/>
                <a:gd name="T10" fmla="*/ 56 w 126"/>
                <a:gd name="T11" fmla="*/ 104 h 133"/>
                <a:gd name="T12" fmla="*/ 9 w 126"/>
                <a:gd name="T13" fmla="*/ 6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133">
                  <a:moveTo>
                    <a:pt x="9" y="64"/>
                  </a:moveTo>
                  <a:cubicBezTo>
                    <a:pt x="2" y="55"/>
                    <a:pt x="0" y="29"/>
                    <a:pt x="4" y="18"/>
                  </a:cubicBezTo>
                  <a:cubicBezTo>
                    <a:pt x="6" y="11"/>
                    <a:pt x="11" y="5"/>
                    <a:pt x="19" y="3"/>
                  </a:cubicBezTo>
                  <a:cubicBezTo>
                    <a:pt x="41" y="0"/>
                    <a:pt x="62" y="6"/>
                    <a:pt x="80" y="35"/>
                  </a:cubicBezTo>
                  <a:cubicBezTo>
                    <a:pt x="98" y="63"/>
                    <a:pt x="126" y="90"/>
                    <a:pt x="118" y="111"/>
                  </a:cubicBezTo>
                  <a:cubicBezTo>
                    <a:pt x="110" y="133"/>
                    <a:pt x="76" y="132"/>
                    <a:pt x="56" y="104"/>
                  </a:cubicBezTo>
                  <a:cubicBezTo>
                    <a:pt x="31" y="70"/>
                    <a:pt x="20" y="77"/>
                    <a:pt x="9" y="64"/>
                  </a:cubicBezTo>
                  <a:close/>
                </a:path>
              </a:pathLst>
            </a:custGeom>
            <a:solidFill>
              <a:srgbClr val="1210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8007" y="4915"/>
              <a:ext cx="217" cy="336"/>
            </a:xfrm>
            <a:custGeom>
              <a:avLst/>
              <a:gdLst>
                <a:gd name="T0" fmla="*/ 2 w 92"/>
                <a:gd name="T1" fmla="*/ 124 h 142"/>
                <a:gd name="T2" fmla="*/ 92 w 92"/>
                <a:gd name="T3" fmla="*/ 124 h 142"/>
                <a:gd name="T4" fmla="*/ 92 w 92"/>
                <a:gd name="T5" fmla="*/ 0 h 142"/>
                <a:gd name="T6" fmla="*/ 0 w 92"/>
                <a:gd name="T7" fmla="*/ 0 h 142"/>
                <a:gd name="T8" fmla="*/ 2 w 92"/>
                <a:gd name="T9" fmla="*/ 12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42">
                  <a:moveTo>
                    <a:pt x="2" y="124"/>
                  </a:moveTo>
                  <a:cubicBezTo>
                    <a:pt x="2" y="124"/>
                    <a:pt x="49" y="142"/>
                    <a:pt x="92" y="124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" y="124"/>
                  </a:lnTo>
                  <a:close/>
                </a:path>
              </a:pathLst>
            </a:custGeom>
            <a:solidFill>
              <a:srgbClr val="2932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8156" y="3086"/>
              <a:ext cx="771" cy="693"/>
            </a:xfrm>
            <a:custGeom>
              <a:avLst/>
              <a:gdLst>
                <a:gd name="T0" fmla="*/ 258 w 326"/>
                <a:gd name="T1" fmla="*/ 26 h 293"/>
                <a:gd name="T2" fmla="*/ 223 w 326"/>
                <a:gd name="T3" fmla="*/ 82 h 293"/>
                <a:gd name="T4" fmla="*/ 211 w 326"/>
                <a:gd name="T5" fmla="*/ 56 h 293"/>
                <a:gd name="T6" fmla="*/ 199 w 326"/>
                <a:gd name="T7" fmla="*/ 128 h 293"/>
                <a:gd name="T8" fmla="*/ 113 w 326"/>
                <a:gd name="T9" fmla="*/ 210 h 293"/>
                <a:gd name="T10" fmla="*/ 80 w 326"/>
                <a:gd name="T11" fmla="*/ 201 h 293"/>
                <a:gd name="T12" fmla="*/ 65 w 326"/>
                <a:gd name="T13" fmla="*/ 145 h 293"/>
                <a:gd name="T14" fmla="*/ 65 w 326"/>
                <a:gd name="T15" fmla="*/ 145 h 293"/>
                <a:gd name="T16" fmla="*/ 0 w 326"/>
                <a:gd name="T17" fmla="*/ 168 h 293"/>
                <a:gd name="T18" fmla="*/ 35 w 326"/>
                <a:gd name="T19" fmla="*/ 246 h 293"/>
                <a:gd name="T20" fmla="*/ 133 w 326"/>
                <a:gd name="T21" fmla="*/ 263 h 293"/>
                <a:gd name="T22" fmla="*/ 229 w 326"/>
                <a:gd name="T23" fmla="*/ 164 h 293"/>
                <a:gd name="T24" fmla="*/ 258 w 326"/>
                <a:gd name="T25" fmla="*/ 26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6" h="293">
                  <a:moveTo>
                    <a:pt x="258" y="26"/>
                  </a:moveTo>
                  <a:cubicBezTo>
                    <a:pt x="238" y="52"/>
                    <a:pt x="223" y="82"/>
                    <a:pt x="223" y="82"/>
                  </a:cubicBezTo>
                  <a:cubicBezTo>
                    <a:pt x="229" y="64"/>
                    <a:pt x="223" y="17"/>
                    <a:pt x="211" y="56"/>
                  </a:cubicBezTo>
                  <a:cubicBezTo>
                    <a:pt x="199" y="95"/>
                    <a:pt x="199" y="128"/>
                    <a:pt x="199" y="128"/>
                  </a:cubicBezTo>
                  <a:cubicBezTo>
                    <a:pt x="113" y="210"/>
                    <a:pt x="113" y="210"/>
                    <a:pt x="113" y="210"/>
                  </a:cubicBezTo>
                  <a:cubicBezTo>
                    <a:pt x="102" y="220"/>
                    <a:pt x="84" y="215"/>
                    <a:pt x="80" y="201"/>
                  </a:cubicBezTo>
                  <a:cubicBezTo>
                    <a:pt x="65" y="145"/>
                    <a:pt x="65" y="145"/>
                    <a:pt x="65" y="145"/>
                  </a:cubicBezTo>
                  <a:cubicBezTo>
                    <a:pt x="65" y="145"/>
                    <a:pt x="65" y="145"/>
                    <a:pt x="65" y="145"/>
                  </a:cubicBezTo>
                  <a:cubicBezTo>
                    <a:pt x="56" y="155"/>
                    <a:pt x="36" y="170"/>
                    <a:pt x="0" y="168"/>
                  </a:cubicBezTo>
                  <a:cubicBezTo>
                    <a:pt x="35" y="246"/>
                    <a:pt x="35" y="246"/>
                    <a:pt x="35" y="246"/>
                  </a:cubicBezTo>
                  <a:cubicBezTo>
                    <a:pt x="53" y="284"/>
                    <a:pt x="103" y="293"/>
                    <a:pt x="133" y="263"/>
                  </a:cubicBezTo>
                  <a:cubicBezTo>
                    <a:pt x="229" y="164"/>
                    <a:pt x="229" y="164"/>
                    <a:pt x="229" y="164"/>
                  </a:cubicBezTo>
                  <a:cubicBezTo>
                    <a:pt x="326" y="80"/>
                    <a:pt x="278" y="0"/>
                    <a:pt x="258" y="26"/>
                  </a:cubicBezTo>
                  <a:close/>
                </a:path>
              </a:pathLst>
            </a:custGeom>
            <a:solidFill>
              <a:srgbClr val="FDD4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6882" y="3086"/>
              <a:ext cx="772" cy="693"/>
            </a:xfrm>
            <a:custGeom>
              <a:avLst/>
              <a:gdLst>
                <a:gd name="T0" fmla="*/ 69 w 326"/>
                <a:gd name="T1" fmla="*/ 26 h 293"/>
                <a:gd name="T2" fmla="*/ 104 w 326"/>
                <a:gd name="T3" fmla="*/ 82 h 293"/>
                <a:gd name="T4" fmla="*/ 115 w 326"/>
                <a:gd name="T5" fmla="*/ 56 h 293"/>
                <a:gd name="T6" fmla="*/ 127 w 326"/>
                <a:gd name="T7" fmla="*/ 128 h 293"/>
                <a:gd name="T8" fmla="*/ 214 w 326"/>
                <a:gd name="T9" fmla="*/ 211 h 293"/>
                <a:gd name="T10" fmla="*/ 246 w 326"/>
                <a:gd name="T11" fmla="*/ 202 h 293"/>
                <a:gd name="T12" fmla="*/ 261 w 326"/>
                <a:gd name="T13" fmla="*/ 145 h 293"/>
                <a:gd name="T14" fmla="*/ 261 w 326"/>
                <a:gd name="T15" fmla="*/ 145 h 293"/>
                <a:gd name="T16" fmla="*/ 326 w 326"/>
                <a:gd name="T17" fmla="*/ 168 h 293"/>
                <a:gd name="T18" fmla="*/ 291 w 326"/>
                <a:gd name="T19" fmla="*/ 246 h 293"/>
                <a:gd name="T20" fmla="*/ 194 w 326"/>
                <a:gd name="T21" fmla="*/ 263 h 293"/>
                <a:gd name="T22" fmla="*/ 97 w 326"/>
                <a:gd name="T23" fmla="*/ 164 h 293"/>
                <a:gd name="T24" fmla="*/ 69 w 326"/>
                <a:gd name="T25" fmla="*/ 26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6" h="293">
                  <a:moveTo>
                    <a:pt x="69" y="26"/>
                  </a:moveTo>
                  <a:cubicBezTo>
                    <a:pt x="89" y="52"/>
                    <a:pt x="104" y="82"/>
                    <a:pt x="104" y="82"/>
                  </a:cubicBezTo>
                  <a:cubicBezTo>
                    <a:pt x="97" y="64"/>
                    <a:pt x="103" y="17"/>
                    <a:pt x="115" y="56"/>
                  </a:cubicBezTo>
                  <a:cubicBezTo>
                    <a:pt x="128" y="95"/>
                    <a:pt x="127" y="128"/>
                    <a:pt x="127" y="128"/>
                  </a:cubicBezTo>
                  <a:cubicBezTo>
                    <a:pt x="214" y="211"/>
                    <a:pt x="214" y="211"/>
                    <a:pt x="214" y="211"/>
                  </a:cubicBezTo>
                  <a:cubicBezTo>
                    <a:pt x="225" y="221"/>
                    <a:pt x="242" y="216"/>
                    <a:pt x="246" y="202"/>
                  </a:cubicBezTo>
                  <a:cubicBezTo>
                    <a:pt x="261" y="145"/>
                    <a:pt x="261" y="145"/>
                    <a:pt x="261" y="145"/>
                  </a:cubicBezTo>
                  <a:cubicBezTo>
                    <a:pt x="261" y="145"/>
                    <a:pt x="261" y="145"/>
                    <a:pt x="261" y="145"/>
                  </a:cubicBezTo>
                  <a:cubicBezTo>
                    <a:pt x="270" y="155"/>
                    <a:pt x="291" y="170"/>
                    <a:pt x="326" y="168"/>
                  </a:cubicBezTo>
                  <a:cubicBezTo>
                    <a:pt x="291" y="246"/>
                    <a:pt x="291" y="246"/>
                    <a:pt x="291" y="246"/>
                  </a:cubicBezTo>
                  <a:cubicBezTo>
                    <a:pt x="274" y="284"/>
                    <a:pt x="223" y="293"/>
                    <a:pt x="194" y="263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0" y="80"/>
                    <a:pt x="49" y="0"/>
                    <a:pt x="69" y="26"/>
                  </a:cubicBezTo>
                </a:path>
              </a:pathLst>
            </a:custGeom>
            <a:solidFill>
              <a:srgbClr val="FDD4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6882" y="3086"/>
              <a:ext cx="772" cy="693"/>
            </a:xfrm>
            <a:custGeom>
              <a:avLst/>
              <a:gdLst>
                <a:gd name="T0" fmla="*/ 69 w 326"/>
                <a:gd name="T1" fmla="*/ 26 h 293"/>
                <a:gd name="T2" fmla="*/ 104 w 326"/>
                <a:gd name="T3" fmla="*/ 82 h 293"/>
                <a:gd name="T4" fmla="*/ 115 w 326"/>
                <a:gd name="T5" fmla="*/ 56 h 293"/>
                <a:gd name="T6" fmla="*/ 127 w 326"/>
                <a:gd name="T7" fmla="*/ 128 h 293"/>
                <a:gd name="T8" fmla="*/ 214 w 326"/>
                <a:gd name="T9" fmla="*/ 211 h 293"/>
                <a:gd name="T10" fmla="*/ 246 w 326"/>
                <a:gd name="T11" fmla="*/ 202 h 293"/>
                <a:gd name="T12" fmla="*/ 261 w 326"/>
                <a:gd name="T13" fmla="*/ 145 h 293"/>
                <a:gd name="T14" fmla="*/ 261 w 326"/>
                <a:gd name="T15" fmla="*/ 145 h 293"/>
                <a:gd name="T16" fmla="*/ 326 w 326"/>
                <a:gd name="T17" fmla="*/ 168 h 293"/>
                <a:gd name="T18" fmla="*/ 291 w 326"/>
                <a:gd name="T19" fmla="*/ 246 h 293"/>
                <a:gd name="T20" fmla="*/ 194 w 326"/>
                <a:gd name="T21" fmla="*/ 263 h 293"/>
                <a:gd name="T22" fmla="*/ 97 w 326"/>
                <a:gd name="T23" fmla="*/ 164 h 293"/>
                <a:gd name="T24" fmla="*/ 69 w 326"/>
                <a:gd name="T25" fmla="*/ 26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6" h="293">
                  <a:moveTo>
                    <a:pt x="69" y="26"/>
                  </a:moveTo>
                  <a:cubicBezTo>
                    <a:pt x="89" y="52"/>
                    <a:pt x="104" y="82"/>
                    <a:pt x="104" y="82"/>
                  </a:cubicBezTo>
                  <a:cubicBezTo>
                    <a:pt x="97" y="64"/>
                    <a:pt x="103" y="17"/>
                    <a:pt x="115" y="56"/>
                  </a:cubicBezTo>
                  <a:cubicBezTo>
                    <a:pt x="128" y="95"/>
                    <a:pt x="127" y="128"/>
                    <a:pt x="127" y="128"/>
                  </a:cubicBezTo>
                  <a:cubicBezTo>
                    <a:pt x="214" y="211"/>
                    <a:pt x="214" y="211"/>
                    <a:pt x="214" y="211"/>
                  </a:cubicBezTo>
                  <a:cubicBezTo>
                    <a:pt x="225" y="221"/>
                    <a:pt x="242" y="216"/>
                    <a:pt x="246" y="202"/>
                  </a:cubicBezTo>
                  <a:cubicBezTo>
                    <a:pt x="261" y="145"/>
                    <a:pt x="261" y="145"/>
                    <a:pt x="261" y="145"/>
                  </a:cubicBezTo>
                  <a:cubicBezTo>
                    <a:pt x="261" y="145"/>
                    <a:pt x="261" y="145"/>
                    <a:pt x="261" y="145"/>
                  </a:cubicBezTo>
                  <a:cubicBezTo>
                    <a:pt x="270" y="155"/>
                    <a:pt x="291" y="170"/>
                    <a:pt x="326" y="168"/>
                  </a:cubicBezTo>
                  <a:cubicBezTo>
                    <a:pt x="291" y="246"/>
                    <a:pt x="291" y="246"/>
                    <a:pt x="291" y="246"/>
                  </a:cubicBezTo>
                  <a:cubicBezTo>
                    <a:pt x="274" y="284"/>
                    <a:pt x="223" y="293"/>
                    <a:pt x="194" y="263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0" y="80"/>
                    <a:pt x="49" y="0"/>
                    <a:pt x="69" y="26"/>
                  </a:cubicBezTo>
                </a:path>
              </a:pathLst>
            </a:custGeom>
            <a:solidFill>
              <a:srgbClr val="FDD4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6982" y="3283"/>
              <a:ext cx="672" cy="496"/>
            </a:xfrm>
            <a:custGeom>
              <a:avLst/>
              <a:gdLst>
                <a:gd name="T0" fmla="*/ 272 w 284"/>
                <a:gd name="T1" fmla="*/ 85 h 210"/>
                <a:gd name="T2" fmla="*/ 244 w 284"/>
                <a:gd name="T3" fmla="*/ 148 h 210"/>
                <a:gd name="T4" fmla="*/ 147 w 284"/>
                <a:gd name="T5" fmla="*/ 165 h 210"/>
                <a:gd name="T6" fmla="*/ 50 w 284"/>
                <a:gd name="T7" fmla="*/ 66 h 210"/>
                <a:gd name="T8" fmla="*/ 0 w 284"/>
                <a:gd name="T9" fmla="*/ 0 h 210"/>
                <a:gd name="T10" fmla="*/ 55 w 284"/>
                <a:gd name="T11" fmla="*/ 81 h 210"/>
                <a:gd name="T12" fmla="*/ 152 w 284"/>
                <a:gd name="T13" fmla="*/ 180 h 210"/>
                <a:gd name="T14" fmla="*/ 249 w 284"/>
                <a:gd name="T15" fmla="*/ 163 h 210"/>
                <a:gd name="T16" fmla="*/ 284 w 284"/>
                <a:gd name="T17" fmla="*/ 85 h 210"/>
                <a:gd name="T18" fmla="*/ 272 w 284"/>
                <a:gd name="T19" fmla="*/ 8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4" h="210">
                  <a:moveTo>
                    <a:pt x="272" y="85"/>
                  </a:moveTo>
                  <a:cubicBezTo>
                    <a:pt x="244" y="148"/>
                    <a:pt x="244" y="148"/>
                    <a:pt x="244" y="148"/>
                  </a:cubicBezTo>
                  <a:cubicBezTo>
                    <a:pt x="227" y="186"/>
                    <a:pt x="176" y="195"/>
                    <a:pt x="147" y="165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24" y="43"/>
                    <a:pt x="8" y="20"/>
                    <a:pt x="0" y="0"/>
                  </a:cubicBezTo>
                  <a:cubicBezTo>
                    <a:pt x="6" y="23"/>
                    <a:pt x="22" y="52"/>
                    <a:pt x="55" y="81"/>
                  </a:cubicBezTo>
                  <a:cubicBezTo>
                    <a:pt x="152" y="180"/>
                    <a:pt x="152" y="180"/>
                    <a:pt x="152" y="180"/>
                  </a:cubicBezTo>
                  <a:cubicBezTo>
                    <a:pt x="181" y="210"/>
                    <a:pt x="232" y="201"/>
                    <a:pt x="249" y="163"/>
                  </a:cubicBezTo>
                  <a:cubicBezTo>
                    <a:pt x="284" y="85"/>
                    <a:pt x="284" y="85"/>
                    <a:pt x="284" y="85"/>
                  </a:cubicBezTo>
                  <a:cubicBezTo>
                    <a:pt x="280" y="85"/>
                    <a:pt x="276" y="85"/>
                    <a:pt x="272" y="85"/>
                  </a:cubicBezTo>
                </a:path>
              </a:pathLst>
            </a:custGeom>
            <a:solidFill>
              <a:srgbClr val="FBC4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6896" y="3107"/>
              <a:ext cx="559" cy="646"/>
            </a:xfrm>
            <a:custGeom>
              <a:avLst/>
              <a:gdLst>
                <a:gd name="T0" fmla="*/ 199 w 236"/>
                <a:gd name="T1" fmla="*/ 254 h 273"/>
                <a:gd name="T2" fmla="*/ 102 w 236"/>
                <a:gd name="T3" fmla="*/ 155 h 273"/>
                <a:gd name="T4" fmla="*/ 59 w 236"/>
                <a:gd name="T5" fmla="*/ 14 h 273"/>
                <a:gd name="T6" fmla="*/ 91 w 236"/>
                <a:gd name="T7" fmla="*/ 155 h 273"/>
                <a:gd name="T8" fmla="*/ 188 w 236"/>
                <a:gd name="T9" fmla="*/ 254 h 273"/>
                <a:gd name="T10" fmla="*/ 236 w 236"/>
                <a:gd name="T11" fmla="*/ 272 h 273"/>
                <a:gd name="T12" fmla="*/ 199 w 236"/>
                <a:gd name="T13" fmla="*/ 254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6" h="273">
                  <a:moveTo>
                    <a:pt x="199" y="254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25" y="88"/>
                    <a:pt x="40" y="25"/>
                    <a:pt x="59" y="14"/>
                  </a:cubicBezTo>
                  <a:cubicBezTo>
                    <a:pt x="37" y="0"/>
                    <a:pt x="0" y="75"/>
                    <a:pt x="91" y="155"/>
                  </a:cubicBezTo>
                  <a:cubicBezTo>
                    <a:pt x="188" y="254"/>
                    <a:pt x="188" y="254"/>
                    <a:pt x="188" y="254"/>
                  </a:cubicBezTo>
                  <a:cubicBezTo>
                    <a:pt x="201" y="268"/>
                    <a:pt x="219" y="273"/>
                    <a:pt x="236" y="272"/>
                  </a:cubicBezTo>
                  <a:cubicBezTo>
                    <a:pt x="222" y="270"/>
                    <a:pt x="209" y="265"/>
                    <a:pt x="199" y="254"/>
                  </a:cubicBezTo>
                  <a:close/>
                </a:path>
              </a:pathLst>
            </a:custGeom>
            <a:solidFill>
              <a:srgbClr val="FBC4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7486" y="3081"/>
              <a:ext cx="838" cy="696"/>
            </a:xfrm>
            <a:custGeom>
              <a:avLst/>
              <a:gdLst>
                <a:gd name="T0" fmla="*/ 71 w 354"/>
                <a:gd name="T1" fmla="*/ 170 h 294"/>
                <a:gd name="T2" fmla="*/ 59 w 354"/>
                <a:gd name="T3" fmla="*/ 266 h 294"/>
                <a:gd name="T4" fmla="*/ 62 w 354"/>
                <a:gd name="T5" fmla="*/ 294 h 294"/>
                <a:gd name="T6" fmla="*/ 294 w 354"/>
                <a:gd name="T7" fmla="*/ 288 h 294"/>
                <a:gd name="T8" fmla="*/ 295 w 354"/>
                <a:gd name="T9" fmla="*/ 266 h 294"/>
                <a:gd name="T10" fmla="*/ 283 w 354"/>
                <a:gd name="T11" fmla="*/ 170 h 294"/>
                <a:gd name="T12" fmla="*/ 354 w 354"/>
                <a:gd name="T13" fmla="*/ 138 h 294"/>
                <a:gd name="T14" fmla="*/ 339 w 354"/>
                <a:gd name="T15" fmla="*/ 76 h 294"/>
                <a:gd name="T16" fmla="*/ 213 w 354"/>
                <a:gd name="T17" fmla="*/ 6 h 294"/>
                <a:gd name="T18" fmla="*/ 213 w 354"/>
                <a:gd name="T19" fmla="*/ 19 h 294"/>
                <a:gd name="T20" fmla="*/ 179 w 354"/>
                <a:gd name="T21" fmla="*/ 42 h 294"/>
                <a:gd name="T22" fmla="*/ 144 w 354"/>
                <a:gd name="T23" fmla="*/ 19 h 294"/>
                <a:gd name="T24" fmla="*/ 144 w 354"/>
                <a:gd name="T25" fmla="*/ 8 h 294"/>
                <a:gd name="T26" fmla="*/ 16 w 354"/>
                <a:gd name="T27" fmla="*/ 76 h 294"/>
                <a:gd name="T28" fmla="*/ 0 w 354"/>
                <a:gd name="T29" fmla="*/ 138 h 294"/>
                <a:gd name="T30" fmla="*/ 71 w 354"/>
                <a:gd name="T31" fmla="*/ 17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4" h="294">
                  <a:moveTo>
                    <a:pt x="71" y="170"/>
                  </a:moveTo>
                  <a:cubicBezTo>
                    <a:pt x="71" y="170"/>
                    <a:pt x="63" y="248"/>
                    <a:pt x="59" y="266"/>
                  </a:cubicBezTo>
                  <a:cubicBezTo>
                    <a:pt x="57" y="275"/>
                    <a:pt x="59" y="286"/>
                    <a:pt x="62" y="294"/>
                  </a:cubicBezTo>
                  <a:cubicBezTo>
                    <a:pt x="137" y="279"/>
                    <a:pt x="218" y="277"/>
                    <a:pt x="294" y="288"/>
                  </a:cubicBezTo>
                  <a:cubicBezTo>
                    <a:pt x="296" y="281"/>
                    <a:pt x="297" y="273"/>
                    <a:pt x="295" y="266"/>
                  </a:cubicBezTo>
                  <a:cubicBezTo>
                    <a:pt x="291" y="248"/>
                    <a:pt x="283" y="170"/>
                    <a:pt x="283" y="170"/>
                  </a:cubicBezTo>
                  <a:cubicBezTo>
                    <a:pt x="335" y="173"/>
                    <a:pt x="354" y="138"/>
                    <a:pt x="354" y="138"/>
                  </a:cubicBezTo>
                  <a:cubicBezTo>
                    <a:pt x="339" y="76"/>
                    <a:pt x="339" y="76"/>
                    <a:pt x="339" y="76"/>
                  </a:cubicBezTo>
                  <a:cubicBezTo>
                    <a:pt x="318" y="13"/>
                    <a:pt x="240" y="6"/>
                    <a:pt x="213" y="6"/>
                  </a:cubicBezTo>
                  <a:cubicBezTo>
                    <a:pt x="213" y="19"/>
                    <a:pt x="213" y="19"/>
                    <a:pt x="213" y="19"/>
                  </a:cubicBezTo>
                  <a:cubicBezTo>
                    <a:pt x="213" y="32"/>
                    <a:pt x="198" y="42"/>
                    <a:pt x="179" y="42"/>
                  </a:cubicBezTo>
                  <a:cubicBezTo>
                    <a:pt x="159" y="42"/>
                    <a:pt x="144" y="32"/>
                    <a:pt x="144" y="19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6" y="7"/>
                    <a:pt x="41" y="0"/>
                    <a:pt x="16" y="76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8"/>
                    <a:pt x="19" y="173"/>
                    <a:pt x="71" y="170"/>
                  </a:cubicBezTo>
                </a:path>
              </a:pathLst>
            </a:custGeom>
            <a:solidFill>
              <a:srgbClr val="7A2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7824" y="3006"/>
              <a:ext cx="168" cy="175"/>
            </a:xfrm>
            <a:custGeom>
              <a:avLst/>
              <a:gdLst>
                <a:gd name="T0" fmla="*/ 53 w 71"/>
                <a:gd name="T1" fmla="*/ 17 h 74"/>
                <a:gd name="T2" fmla="*/ 0 w 71"/>
                <a:gd name="T3" fmla="*/ 35 h 74"/>
                <a:gd name="T4" fmla="*/ 0 w 71"/>
                <a:gd name="T5" fmla="*/ 52 h 74"/>
                <a:gd name="T6" fmla="*/ 36 w 71"/>
                <a:gd name="T7" fmla="*/ 74 h 74"/>
                <a:gd name="T8" fmla="*/ 71 w 71"/>
                <a:gd name="T9" fmla="*/ 52 h 74"/>
                <a:gd name="T10" fmla="*/ 71 w 71"/>
                <a:gd name="T11" fmla="*/ 0 h 74"/>
                <a:gd name="T12" fmla="*/ 53 w 71"/>
                <a:gd name="T13" fmla="*/ 1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74">
                  <a:moveTo>
                    <a:pt x="53" y="17"/>
                  </a:moveTo>
                  <a:cubicBezTo>
                    <a:pt x="33" y="30"/>
                    <a:pt x="12" y="33"/>
                    <a:pt x="0" y="35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64"/>
                    <a:pt x="16" y="74"/>
                    <a:pt x="36" y="74"/>
                  </a:cubicBezTo>
                  <a:cubicBezTo>
                    <a:pt x="55" y="74"/>
                    <a:pt x="71" y="64"/>
                    <a:pt x="71" y="5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66" y="5"/>
                    <a:pt x="60" y="13"/>
                    <a:pt x="53" y="17"/>
                  </a:cubicBezTo>
                </a:path>
              </a:pathLst>
            </a:custGeom>
            <a:solidFill>
              <a:srgbClr val="FDD4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7824" y="3006"/>
              <a:ext cx="168" cy="139"/>
            </a:xfrm>
            <a:custGeom>
              <a:avLst/>
              <a:gdLst>
                <a:gd name="T0" fmla="*/ 53 w 71"/>
                <a:gd name="T1" fmla="*/ 39 h 59"/>
                <a:gd name="T2" fmla="*/ 71 w 71"/>
                <a:gd name="T3" fmla="*/ 24 h 59"/>
                <a:gd name="T4" fmla="*/ 71 w 71"/>
                <a:gd name="T5" fmla="*/ 0 h 59"/>
                <a:gd name="T6" fmla="*/ 53 w 71"/>
                <a:gd name="T7" fmla="*/ 17 h 59"/>
                <a:gd name="T8" fmla="*/ 0 w 71"/>
                <a:gd name="T9" fmla="*/ 35 h 59"/>
                <a:gd name="T10" fmla="*/ 0 w 71"/>
                <a:gd name="T11" fmla="*/ 52 h 59"/>
                <a:gd name="T12" fmla="*/ 2 w 71"/>
                <a:gd name="T13" fmla="*/ 59 h 59"/>
                <a:gd name="T14" fmla="*/ 53 w 71"/>
                <a:gd name="T15" fmla="*/ 3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59">
                  <a:moveTo>
                    <a:pt x="53" y="39"/>
                  </a:moveTo>
                  <a:cubicBezTo>
                    <a:pt x="60" y="34"/>
                    <a:pt x="66" y="29"/>
                    <a:pt x="71" y="24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66" y="5"/>
                    <a:pt x="60" y="13"/>
                    <a:pt x="53" y="17"/>
                  </a:cubicBezTo>
                  <a:cubicBezTo>
                    <a:pt x="33" y="30"/>
                    <a:pt x="12" y="33"/>
                    <a:pt x="0" y="35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1" y="56"/>
                    <a:pt x="2" y="59"/>
                  </a:cubicBezTo>
                  <a:cubicBezTo>
                    <a:pt x="14" y="56"/>
                    <a:pt x="34" y="51"/>
                    <a:pt x="53" y="39"/>
                  </a:cubicBezTo>
                </a:path>
              </a:pathLst>
            </a:custGeom>
            <a:solidFill>
              <a:srgbClr val="FBC4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7576" y="2504"/>
              <a:ext cx="487" cy="599"/>
            </a:xfrm>
            <a:custGeom>
              <a:avLst/>
              <a:gdLst>
                <a:gd name="T0" fmla="*/ 3 w 206"/>
                <a:gd name="T1" fmla="*/ 111 h 253"/>
                <a:gd name="T2" fmla="*/ 75 w 206"/>
                <a:gd name="T3" fmla="*/ 11 h 253"/>
                <a:gd name="T4" fmla="*/ 186 w 206"/>
                <a:gd name="T5" fmla="*/ 81 h 253"/>
                <a:gd name="T6" fmla="*/ 186 w 206"/>
                <a:gd name="T7" fmla="*/ 82 h 253"/>
                <a:gd name="T8" fmla="*/ 186 w 206"/>
                <a:gd name="T9" fmla="*/ 82 h 253"/>
                <a:gd name="T10" fmla="*/ 198 w 206"/>
                <a:gd name="T11" fmla="*/ 133 h 253"/>
                <a:gd name="T12" fmla="*/ 158 w 206"/>
                <a:gd name="T13" fmla="*/ 231 h 253"/>
                <a:gd name="T14" fmla="*/ 106 w 206"/>
                <a:gd name="T15" fmla="*/ 251 h 253"/>
                <a:gd name="T16" fmla="*/ 88 w 206"/>
                <a:gd name="T17" fmla="*/ 249 h 253"/>
                <a:gd name="T18" fmla="*/ 3 w 206"/>
                <a:gd name="T19" fmla="*/ 111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53">
                  <a:moveTo>
                    <a:pt x="3" y="111"/>
                  </a:moveTo>
                  <a:cubicBezTo>
                    <a:pt x="0" y="65"/>
                    <a:pt x="28" y="21"/>
                    <a:pt x="75" y="11"/>
                  </a:cubicBezTo>
                  <a:cubicBezTo>
                    <a:pt x="125" y="0"/>
                    <a:pt x="175" y="31"/>
                    <a:pt x="186" y="81"/>
                  </a:cubicBezTo>
                  <a:cubicBezTo>
                    <a:pt x="186" y="81"/>
                    <a:pt x="186" y="82"/>
                    <a:pt x="186" y="82"/>
                  </a:cubicBezTo>
                  <a:cubicBezTo>
                    <a:pt x="186" y="82"/>
                    <a:pt x="186" y="82"/>
                    <a:pt x="186" y="82"/>
                  </a:cubicBezTo>
                  <a:cubicBezTo>
                    <a:pt x="198" y="133"/>
                    <a:pt x="198" y="133"/>
                    <a:pt x="198" y="133"/>
                  </a:cubicBezTo>
                  <a:cubicBezTo>
                    <a:pt x="206" y="170"/>
                    <a:pt x="191" y="210"/>
                    <a:pt x="158" y="231"/>
                  </a:cubicBezTo>
                  <a:cubicBezTo>
                    <a:pt x="138" y="244"/>
                    <a:pt x="117" y="249"/>
                    <a:pt x="106" y="251"/>
                  </a:cubicBezTo>
                  <a:cubicBezTo>
                    <a:pt x="100" y="253"/>
                    <a:pt x="93" y="252"/>
                    <a:pt x="88" y="249"/>
                  </a:cubicBezTo>
                  <a:cubicBezTo>
                    <a:pt x="40" y="226"/>
                    <a:pt x="8" y="182"/>
                    <a:pt x="3" y="111"/>
                  </a:cubicBezTo>
                </a:path>
              </a:pathLst>
            </a:custGeom>
            <a:solidFill>
              <a:srgbClr val="FDD4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pic>
          <p:nvPicPr>
            <p:cNvPr id="19" name="Picture 1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73" y="2760"/>
              <a:ext cx="12" cy="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2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73" y="2582"/>
              <a:ext cx="344" cy="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7550" y="2450"/>
              <a:ext cx="558" cy="525"/>
            </a:xfrm>
            <a:custGeom>
              <a:avLst/>
              <a:gdLst>
                <a:gd name="T0" fmla="*/ 234 w 236"/>
                <a:gd name="T1" fmla="*/ 110 h 222"/>
                <a:gd name="T2" fmla="*/ 99 w 236"/>
                <a:gd name="T3" fmla="*/ 11 h 222"/>
                <a:gd name="T4" fmla="*/ 0 w 236"/>
                <a:gd name="T5" fmla="*/ 126 h 222"/>
                <a:gd name="T6" fmla="*/ 14 w 236"/>
                <a:gd name="T7" fmla="*/ 145 h 222"/>
                <a:gd name="T8" fmla="*/ 50 w 236"/>
                <a:gd name="T9" fmla="*/ 129 h 222"/>
                <a:gd name="T10" fmla="*/ 50 w 236"/>
                <a:gd name="T11" fmla="*/ 148 h 222"/>
                <a:gd name="T12" fmla="*/ 105 w 236"/>
                <a:gd name="T13" fmla="*/ 110 h 222"/>
                <a:gd name="T14" fmla="*/ 108 w 236"/>
                <a:gd name="T15" fmla="*/ 138 h 222"/>
                <a:gd name="T16" fmla="*/ 154 w 236"/>
                <a:gd name="T17" fmla="*/ 81 h 222"/>
                <a:gd name="T18" fmla="*/ 187 w 236"/>
                <a:gd name="T19" fmla="*/ 113 h 222"/>
                <a:gd name="T20" fmla="*/ 187 w 236"/>
                <a:gd name="T21" fmla="*/ 113 h 222"/>
                <a:gd name="T22" fmla="*/ 197 w 236"/>
                <a:gd name="T23" fmla="*/ 104 h 222"/>
                <a:gd name="T24" fmla="*/ 197 w 236"/>
                <a:gd name="T25" fmla="*/ 105 h 222"/>
                <a:gd name="T26" fmla="*/ 197 w 236"/>
                <a:gd name="T27" fmla="*/ 105 h 222"/>
                <a:gd name="T28" fmla="*/ 209 w 236"/>
                <a:gd name="T29" fmla="*/ 156 h 222"/>
                <a:gd name="T30" fmla="*/ 209 w 236"/>
                <a:gd name="T31" fmla="*/ 158 h 222"/>
                <a:gd name="T32" fmla="*/ 199 w 236"/>
                <a:gd name="T33" fmla="*/ 222 h 222"/>
                <a:gd name="T34" fmla="*/ 199 w 236"/>
                <a:gd name="T35" fmla="*/ 222 h 222"/>
                <a:gd name="T36" fmla="*/ 227 w 236"/>
                <a:gd name="T37" fmla="*/ 193 h 222"/>
                <a:gd name="T38" fmla="*/ 235 w 236"/>
                <a:gd name="T39" fmla="*/ 147 h 222"/>
                <a:gd name="T40" fmla="*/ 234 w 236"/>
                <a:gd name="T41" fmla="*/ 11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6" h="222">
                  <a:moveTo>
                    <a:pt x="234" y="110"/>
                  </a:moveTo>
                  <a:cubicBezTo>
                    <a:pt x="225" y="44"/>
                    <a:pt x="177" y="0"/>
                    <a:pt x="99" y="11"/>
                  </a:cubicBezTo>
                  <a:cubicBezTo>
                    <a:pt x="13" y="24"/>
                    <a:pt x="1" y="98"/>
                    <a:pt x="0" y="126"/>
                  </a:cubicBezTo>
                  <a:cubicBezTo>
                    <a:pt x="0" y="134"/>
                    <a:pt x="4" y="145"/>
                    <a:pt x="14" y="145"/>
                  </a:cubicBezTo>
                  <a:cubicBezTo>
                    <a:pt x="32" y="145"/>
                    <a:pt x="50" y="129"/>
                    <a:pt x="50" y="129"/>
                  </a:cubicBezTo>
                  <a:cubicBezTo>
                    <a:pt x="50" y="129"/>
                    <a:pt x="34" y="148"/>
                    <a:pt x="50" y="148"/>
                  </a:cubicBezTo>
                  <a:cubicBezTo>
                    <a:pt x="74" y="148"/>
                    <a:pt x="105" y="110"/>
                    <a:pt x="105" y="110"/>
                  </a:cubicBezTo>
                  <a:cubicBezTo>
                    <a:pt x="105" y="110"/>
                    <a:pt x="78" y="143"/>
                    <a:pt x="108" y="138"/>
                  </a:cubicBezTo>
                  <a:cubicBezTo>
                    <a:pt x="138" y="133"/>
                    <a:pt x="154" y="81"/>
                    <a:pt x="154" y="81"/>
                  </a:cubicBezTo>
                  <a:cubicBezTo>
                    <a:pt x="165" y="103"/>
                    <a:pt x="187" y="113"/>
                    <a:pt x="187" y="113"/>
                  </a:cubicBezTo>
                  <a:cubicBezTo>
                    <a:pt x="187" y="113"/>
                    <a:pt x="187" y="113"/>
                    <a:pt x="187" y="113"/>
                  </a:cubicBezTo>
                  <a:cubicBezTo>
                    <a:pt x="190" y="109"/>
                    <a:pt x="193" y="106"/>
                    <a:pt x="197" y="104"/>
                  </a:cubicBezTo>
                  <a:cubicBezTo>
                    <a:pt x="197" y="104"/>
                    <a:pt x="197" y="105"/>
                    <a:pt x="197" y="105"/>
                  </a:cubicBezTo>
                  <a:cubicBezTo>
                    <a:pt x="197" y="105"/>
                    <a:pt x="197" y="105"/>
                    <a:pt x="197" y="105"/>
                  </a:cubicBezTo>
                  <a:cubicBezTo>
                    <a:pt x="209" y="156"/>
                    <a:pt x="209" y="156"/>
                    <a:pt x="209" y="156"/>
                  </a:cubicBezTo>
                  <a:cubicBezTo>
                    <a:pt x="209" y="157"/>
                    <a:pt x="209" y="158"/>
                    <a:pt x="209" y="158"/>
                  </a:cubicBezTo>
                  <a:cubicBezTo>
                    <a:pt x="213" y="180"/>
                    <a:pt x="210" y="203"/>
                    <a:pt x="199" y="222"/>
                  </a:cubicBezTo>
                  <a:cubicBezTo>
                    <a:pt x="199" y="222"/>
                    <a:pt x="199" y="222"/>
                    <a:pt x="199" y="222"/>
                  </a:cubicBezTo>
                  <a:cubicBezTo>
                    <a:pt x="199" y="222"/>
                    <a:pt x="218" y="216"/>
                    <a:pt x="227" y="193"/>
                  </a:cubicBezTo>
                  <a:cubicBezTo>
                    <a:pt x="232" y="178"/>
                    <a:pt x="234" y="162"/>
                    <a:pt x="235" y="147"/>
                  </a:cubicBezTo>
                  <a:cubicBezTo>
                    <a:pt x="236" y="134"/>
                    <a:pt x="235" y="122"/>
                    <a:pt x="234" y="110"/>
                  </a:cubicBezTo>
                  <a:close/>
                </a:path>
              </a:pathLst>
            </a:custGeom>
            <a:solidFill>
              <a:srgbClr val="5D4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7974" y="2679"/>
              <a:ext cx="153" cy="154"/>
            </a:xfrm>
            <a:custGeom>
              <a:avLst/>
              <a:gdLst>
                <a:gd name="T0" fmla="*/ 4 w 65"/>
                <a:gd name="T1" fmla="*/ 39 h 65"/>
                <a:gd name="T2" fmla="*/ 39 w 65"/>
                <a:gd name="T3" fmla="*/ 61 h 65"/>
                <a:gd name="T4" fmla="*/ 61 w 65"/>
                <a:gd name="T5" fmla="*/ 26 h 65"/>
                <a:gd name="T6" fmla="*/ 26 w 65"/>
                <a:gd name="T7" fmla="*/ 4 h 65"/>
                <a:gd name="T8" fmla="*/ 4 w 65"/>
                <a:gd name="T9" fmla="*/ 3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65">
                  <a:moveTo>
                    <a:pt x="4" y="39"/>
                  </a:moveTo>
                  <a:cubicBezTo>
                    <a:pt x="8" y="55"/>
                    <a:pt x="23" y="65"/>
                    <a:pt x="39" y="61"/>
                  </a:cubicBezTo>
                  <a:cubicBezTo>
                    <a:pt x="55" y="57"/>
                    <a:pt x="65" y="42"/>
                    <a:pt x="61" y="26"/>
                  </a:cubicBezTo>
                  <a:cubicBezTo>
                    <a:pt x="58" y="10"/>
                    <a:pt x="42" y="0"/>
                    <a:pt x="26" y="4"/>
                  </a:cubicBezTo>
                  <a:cubicBezTo>
                    <a:pt x="10" y="7"/>
                    <a:pt x="0" y="23"/>
                    <a:pt x="4" y="39"/>
                  </a:cubicBezTo>
                  <a:close/>
                </a:path>
              </a:pathLst>
            </a:custGeom>
            <a:solidFill>
              <a:srgbClr val="FDD4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7779" y="3098"/>
              <a:ext cx="45" cy="2"/>
            </a:xfrm>
            <a:custGeom>
              <a:avLst/>
              <a:gdLst>
                <a:gd name="T0" fmla="*/ 0 w 19"/>
                <a:gd name="T1" fmla="*/ 1 h 1"/>
                <a:gd name="T2" fmla="*/ 0 w 19"/>
                <a:gd name="T3" fmla="*/ 1 h 1"/>
                <a:gd name="T4" fmla="*/ 0 w 19"/>
                <a:gd name="T5" fmla="*/ 1 h 1"/>
                <a:gd name="T6" fmla="*/ 0 w 19"/>
                <a:gd name="T7" fmla="*/ 1 h 1"/>
                <a:gd name="T8" fmla="*/ 0 w 19"/>
                <a:gd name="T9" fmla="*/ 1 h 1"/>
                <a:gd name="T10" fmla="*/ 0 w 19"/>
                <a:gd name="T11" fmla="*/ 1 h 1"/>
                <a:gd name="T12" fmla="*/ 0 w 19"/>
                <a:gd name="T13" fmla="*/ 1 h 1"/>
                <a:gd name="T14" fmla="*/ 0 w 19"/>
                <a:gd name="T15" fmla="*/ 1 h 1"/>
                <a:gd name="T16" fmla="*/ 0 w 19"/>
                <a:gd name="T17" fmla="*/ 1 h 1"/>
                <a:gd name="T18" fmla="*/ 1 w 19"/>
                <a:gd name="T19" fmla="*/ 1 h 1"/>
                <a:gd name="T20" fmla="*/ 0 w 19"/>
                <a:gd name="T21" fmla="*/ 1 h 1"/>
                <a:gd name="T22" fmla="*/ 1 w 19"/>
                <a:gd name="T23" fmla="*/ 1 h 1"/>
                <a:gd name="T24" fmla="*/ 19 w 19"/>
                <a:gd name="T25" fmla="*/ 1 h 1"/>
                <a:gd name="T26" fmla="*/ 19 w 19"/>
                <a:gd name="T27" fmla="*/ 1 h 1"/>
                <a:gd name="T28" fmla="*/ 19 w 19"/>
                <a:gd name="T29" fmla="*/ 1 h 1"/>
                <a:gd name="T30" fmla="*/ 19 w 19"/>
                <a:gd name="T31" fmla="*/ 1 h 1"/>
                <a:gd name="T32" fmla="*/ 19 w 19"/>
                <a:gd name="T33" fmla="*/ 1 h 1"/>
                <a:gd name="T34" fmla="*/ 9 w 19"/>
                <a:gd name="T35" fmla="*/ 0 h 1"/>
                <a:gd name="T36" fmla="*/ 1 w 19"/>
                <a:gd name="T37" fmla="*/ 1 h 1"/>
                <a:gd name="T38" fmla="*/ 9 w 19"/>
                <a:gd name="T39" fmla="*/ 0 h 1"/>
                <a:gd name="T40" fmla="*/ 9 w 19"/>
                <a:gd name="T4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moveTo>
                    <a:pt x="19" y="1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moveTo>
                    <a:pt x="9" y="0"/>
                  </a:moveTo>
                  <a:cubicBezTo>
                    <a:pt x="6" y="0"/>
                    <a:pt x="4" y="1"/>
                    <a:pt x="1" y="1"/>
                  </a:cubicBezTo>
                  <a:cubicBezTo>
                    <a:pt x="4" y="1"/>
                    <a:pt x="6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7699" y="3098"/>
              <a:ext cx="130" cy="50"/>
            </a:xfrm>
            <a:custGeom>
              <a:avLst/>
              <a:gdLst>
                <a:gd name="T0" fmla="*/ 43 w 55"/>
                <a:gd name="T1" fmla="*/ 0 h 21"/>
                <a:gd name="T2" fmla="*/ 35 w 55"/>
                <a:gd name="T3" fmla="*/ 1 h 21"/>
                <a:gd name="T4" fmla="*/ 35 w 55"/>
                <a:gd name="T5" fmla="*/ 1 h 21"/>
                <a:gd name="T6" fmla="*/ 34 w 55"/>
                <a:gd name="T7" fmla="*/ 1 h 21"/>
                <a:gd name="T8" fmla="*/ 34 w 55"/>
                <a:gd name="T9" fmla="*/ 1 h 21"/>
                <a:gd name="T10" fmla="*/ 34 w 55"/>
                <a:gd name="T11" fmla="*/ 1 h 21"/>
                <a:gd name="T12" fmla="*/ 34 w 55"/>
                <a:gd name="T13" fmla="*/ 1 h 21"/>
                <a:gd name="T14" fmla="*/ 34 w 55"/>
                <a:gd name="T15" fmla="*/ 1 h 21"/>
                <a:gd name="T16" fmla="*/ 34 w 55"/>
                <a:gd name="T17" fmla="*/ 1 h 21"/>
                <a:gd name="T18" fmla="*/ 34 w 55"/>
                <a:gd name="T19" fmla="*/ 1 h 21"/>
                <a:gd name="T20" fmla="*/ 0 w 55"/>
                <a:gd name="T21" fmla="*/ 6 h 21"/>
                <a:gd name="T22" fmla="*/ 40 w 55"/>
                <a:gd name="T23" fmla="*/ 21 h 21"/>
                <a:gd name="T24" fmla="*/ 55 w 55"/>
                <a:gd name="T25" fmla="*/ 20 h 21"/>
                <a:gd name="T26" fmla="*/ 53 w 55"/>
                <a:gd name="T27" fmla="*/ 13 h 21"/>
                <a:gd name="T28" fmla="*/ 53 w 55"/>
                <a:gd name="T29" fmla="*/ 13 h 21"/>
                <a:gd name="T30" fmla="*/ 53 w 55"/>
                <a:gd name="T31" fmla="*/ 13 h 21"/>
                <a:gd name="T32" fmla="*/ 53 w 55"/>
                <a:gd name="T33" fmla="*/ 13 h 21"/>
                <a:gd name="T34" fmla="*/ 53 w 55"/>
                <a:gd name="T35" fmla="*/ 13 h 21"/>
                <a:gd name="T36" fmla="*/ 53 w 55"/>
                <a:gd name="T37" fmla="*/ 13 h 21"/>
                <a:gd name="T38" fmla="*/ 53 w 55"/>
                <a:gd name="T39" fmla="*/ 13 h 21"/>
                <a:gd name="T40" fmla="*/ 53 w 55"/>
                <a:gd name="T41" fmla="*/ 1 h 21"/>
                <a:gd name="T42" fmla="*/ 53 w 55"/>
                <a:gd name="T43" fmla="*/ 1 h 21"/>
                <a:gd name="T44" fmla="*/ 48 w 55"/>
                <a:gd name="T45" fmla="*/ 1 h 21"/>
                <a:gd name="T46" fmla="*/ 43 w 55"/>
                <a:gd name="T4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5" h="21">
                  <a:moveTo>
                    <a:pt x="43" y="0"/>
                  </a:moveTo>
                  <a:cubicBezTo>
                    <a:pt x="40" y="0"/>
                    <a:pt x="38" y="1"/>
                    <a:pt x="35" y="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24" y="1"/>
                    <a:pt x="13" y="3"/>
                    <a:pt x="0" y="6"/>
                  </a:cubicBezTo>
                  <a:cubicBezTo>
                    <a:pt x="7" y="18"/>
                    <a:pt x="26" y="21"/>
                    <a:pt x="40" y="21"/>
                  </a:cubicBezTo>
                  <a:cubicBezTo>
                    <a:pt x="48" y="21"/>
                    <a:pt x="55" y="20"/>
                    <a:pt x="55" y="20"/>
                  </a:cubicBezTo>
                  <a:cubicBezTo>
                    <a:pt x="54" y="18"/>
                    <a:pt x="53" y="15"/>
                    <a:pt x="53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1" y="1"/>
                    <a:pt x="50" y="1"/>
                    <a:pt x="48" y="1"/>
                  </a:cubicBezTo>
                  <a:cubicBezTo>
                    <a:pt x="46" y="1"/>
                    <a:pt x="45" y="1"/>
                    <a:pt x="43" y="0"/>
                  </a:cubicBezTo>
                </a:path>
              </a:pathLst>
            </a:custGeom>
            <a:solidFill>
              <a:srgbClr val="6E24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5" name="Freeform 25"/>
            <p:cNvSpPr>
              <a:spLocks noEditPoints="1"/>
            </p:cNvSpPr>
            <p:nvPr/>
          </p:nvSpPr>
          <p:spPr bwMode="auto">
            <a:xfrm>
              <a:off x="7824" y="3129"/>
              <a:ext cx="5" cy="16"/>
            </a:xfrm>
            <a:custGeom>
              <a:avLst/>
              <a:gdLst>
                <a:gd name="T0" fmla="*/ 0 w 2"/>
                <a:gd name="T1" fmla="*/ 0 h 7"/>
                <a:gd name="T2" fmla="*/ 2 w 2"/>
                <a:gd name="T3" fmla="*/ 7 h 7"/>
                <a:gd name="T4" fmla="*/ 2 w 2"/>
                <a:gd name="T5" fmla="*/ 7 h 7"/>
                <a:gd name="T6" fmla="*/ 0 w 2"/>
                <a:gd name="T7" fmla="*/ 0 h 7"/>
                <a:gd name="T8" fmla="*/ 0 w 2"/>
                <a:gd name="T9" fmla="*/ 0 h 7"/>
                <a:gd name="T10" fmla="*/ 0 w 2"/>
                <a:gd name="T11" fmla="*/ 0 h 7"/>
                <a:gd name="T12" fmla="*/ 0 w 2"/>
                <a:gd name="T13" fmla="*/ 0 h 7"/>
                <a:gd name="T14" fmla="*/ 0 w 2"/>
                <a:gd name="T15" fmla="*/ 0 h 7"/>
                <a:gd name="T16" fmla="*/ 0 w 2"/>
                <a:gd name="T17" fmla="*/ 0 h 7"/>
                <a:gd name="T18" fmla="*/ 0 w 2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7">
                  <a:moveTo>
                    <a:pt x="0" y="0"/>
                  </a:moveTo>
                  <a:cubicBezTo>
                    <a:pt x="0" y="2"/>
                    <a:pt x="1" y="5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5"/>
                    <a:pt x="0" y="2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3BE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7824" y="3100"/>
              <a:ext cx="5" cy="45"/>
            </a:xfrm>
            <a:custGeom>
              <a:avLst/>
              <a:gdLst>
                <a:gd name="T0" fmla="*/ 0 w 2"/>
                <a:gd name="T1" fmla="*/ 0 h 19"/>
                <a:gd name="T2" fmla="*/ 0 w 2"/>
                <a:gd name="T3" fmla="*/ 12 h 19"/>
                <a:gd name="T4" fmla="*/ 0 w 2"/>
                <a:gd name="T5" fmla="*/ 12 h 19"/>
                <a:gd name="T6" fmla="*/ 0 w 2"/>
                <a:gd name="T7" fmla="*/ 12 h 19"/>
                <a:gd name="T8" fmla="*/ 0 w 2"/>
                <a:gd name="T9" fmla="*/ 12 h 19"/>
                <a:gd name="T10" fmla="*/ 0 w 2"/>
                <a:gd name="T11" fmla="*/ 12 h 19"/>
                <a:gd name="T12" fmla="*/ 0 w 2"/>
                <a:gd name="T13" fmla="*/ 12 h 19"/>
                <a:gd name="T14" fmla="*/ 0 w 2"/>
                <a:gd name="T15" fmla="*/ 12 h 19"/>
                <a:gd name="T16" fmla="*/ 2 w 2"/>
                <a:gd name="T17" fmla="*/ 19 h 19"/>
                <a:gd name="T18" fmla="*/ 2 w 2"/>
                <a:gd name="T19" fmla="*/ 19 h 19"/>
                <a:gd name="T20" fmla="*/ 2 w 2"/>
                <a:gd name="T21" fmla="*/ 18 h 19"/>
                <a:gd name="T22" fmla="*/ 1 w 2"/>
                <a:gd name="T23" fmla="*/ 11 h 19"/>
                <a:gd name="T24" fmla="*/ 1 w 2"/>
                <a:gd name="T25" fmla="*/ 0 h 19"/>
                <a:gd name="T26" fmla="*/ 0 w 2"/>
                <a:gd name="T2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" h="19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4"/>
                    <a:pt x="1" y="17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6"/>
                    <a:pt x="1" y="14"/>
                    <a:pt x="1" y="1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E1B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7801" y="3098"/>
              <a:ext cx="23" cy="2"/>
            </a:xfrm>
            <a:custGeom>
              <a:avLst/>
              <a:gdLst>
                <a:gd name="T0" fmla="*/ 2 w 10"/>
                <a:gd name="T1" fmla="*/ 0 h 1"/>
                <a:gd name="T2" fmla="*/ 0 w 10"/>
                <a:gd name="T3" fmla="*/ 0 h 1"/>
                <a:gd name="T4" fmla="*/ 0 w 10"/>
                <a:gd name="T5" fmla="*/ 0 h 1"/>
                <a:gd name="T6" fmla="*/ 5 w 10"/>
                <a:gd name="T7" fmla="*/ 1 h 1"/>
                <a:gd name="T8" fmla="*/ 10 w 10"/>
                <a:gd name="T9" fmla="*/ 1 h 1"/>
                <a:gd name="T10" fmla="*/ 10 w 10"/>
                <a:gd name="T11" fmla="*/ 1 h 1"/>
                <a:gd name="T12" fmla="*/ 2 w 10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1"/>
                    <a:pt x="5" y="1"/>
                  </a:cubicBezTo>
                  <a:cubicBezTo>
                    <a:pt x="7" y="1"/>
                    <a:pt x="8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0"/>
                    <a:pt x="6" y="0"/>
                    <a:pt x="2" y="0"/>
                  </a:cubicBezTo>
                </a:path>
              </a:pathLst>
            </a:custGeom>
            <a:solidFill>
              <a:srgbClr val="E3BE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8156" y="3481"/>
              <a:ext cx="457" cy="298"/>
            </a:xfrm>
            <a:custGeom>
              <a:avLst/>
              <a:gdLst>
                <a:gd name="T0" fmla="*/ 54 w 193"/>
                <a:gd name="T1" fmla="*/ 77 h 126"/>
                <a:gd name="T2" fmla="*/ 19 w 193"/>
                <a:gd name="T3" fmla="*/ 0 h 126"/>
                <a:gd name="T4" fmla="*/ 0 w 193"/>
                <a:gd name="T5" fmla="*/ 1 h 126"/>
                <a:gd name="T6" fmla="*/ 35 w 193"/>
                <a:gd name="T7" fmla="*/ 79 h 126"/>
                <a:gd name="T8" fmla="*/ 133 w 193"/>
                <a:gd name="T9" fmla="*/ 96 h 126"/>
                <a:gd name="T10" fmla="*/ 193 w 193"/>
                <a:gd name="T11" fmla="*/ 34 h 126"/>
                <a:gd name="T12" fmla="*/ 54 w 193"/>
                <a:gd name="T13" fmla="*/ 77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3" h="126">
                  <a:moveTo>
                    <a:pt x="54" y="77"/>
                  </a:moveTo>
                  <a:cubicBezTo>
                    <a:pt x="48" y="68"/>
                    <a:pt x="29" y="22"/>
                    <a:pt x="19" y="0"/>
                  </a:cubicBezTo>
                  <a:cubicBezTo>
                    <a:pt x="13" y="1"/>
                    <a:pt x="7" y="1"/>
                    <a:pt x="0" y="1"/>
                  </a:cubicBezTo>
                  <a:cubicBezTo>
                    <a:pt x="35" y="79"/>
                    <a:pt x="35" y="79"/>
                    <a:pt x="35" y="79"/>
                  </a:cubicBezTo>
                  <a:cubicBezTo>
                    <a:pt x="53" y="117"/>
                    <a:pt x="103" y="126"/>
                    <a:pt x="133" y="96"/>
                  </a:cubicBezTo>
                  <a:cubicBezTo>
                    <a:pt x="193" y="34"/>
                    <a:pt x="193" y="34"/>
                    <a:pt x="193" y="34"/>
                  </a:cubicBezTo>
                  <a:cubicBezTo>
                    <a:pt x="106" y="120"/>
                    <a:pt x="62" y="90"/>
                    <a:pt x="54" y="77"/>
                  </a:cubicBezTo>
                  <a:close/>
                </a:path>
              </a:pathLst>
            </a:custGeom>
            <a:solidFill>
              <a:srgbClr val="FBC4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7597" y="5379"/>
              <a:ext cx="703" cy="407"/>
            </a:xfrm>
            <a:custGeom>
              <a:avLst/>
              <a:gdLst>
                <a:gd name="T0" fmla="*/ 244 w 297"/>
                <a:gd name="T1" fmla="*/ 141 h 172"/>
                <a:gd name="T2" fmla="*/ 53 w 297"/>
                <a:gd name="T3" fmla="*/ 141 h 172"/>
                <a:gd name="T4" fmla="*/ 53 w 297"/>
                <a:gd name="T5" fmla="*/ 30 h 172"/>
                <a:gd name="T6" fmla="*/ 244 w 297"/>
                <a:gd name="T7" fmla="*/ 30 h 172"/>
                <a:gd name="T8" fmla="*/ 244 w 297"/>
                <a:gd name="T9" fmla="*/ 14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172">
                  <a:moveTo>
                    <a:pt x="244" y="141"/>
                  </a:moveTo>
                  <a:cubicBezTo>
                    <a:pt x="191" y="172"/>
                    <a:pt x="106" y="172"/>
                    <a:pt x="53" y="141"/>
                  </a:cubicBezTo>
                  <a:cubicBezTo>
                    <a:pt x="0" y="111"/>
                    <a:pt x="0" y="61"/>
                    <a:pt x="53" y="30"/>
                  </a:cubicBezTo>
                  <a:cubicBezTo>
                    <a:pt x="106" y="0"/>
                    <a:pt x="191" y="0"/>
                    <a:pt x="244" y="30"/>
                  </a:cubicBezTo>
                  <a:cubicBezTo>
                    <a:pt x="297" y="61"/>
                    <a:pt x="297" y="111"/>
                    <a:pt x="244" y="141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7628" y="5502"/>
              <a:ext cx="322" cy="83"/>
            </a:xfrm>
            <a:custGeom>
              <a:avLst/>
              <a:gdLst>
                <a:gd name="T0" fmla="*/ 136 w 136"/>
                <a:gd name="T1" fmla="*/ 0 h 35"/>
                <a:gd name="T2" fmla="*/ 14 w 136"/>
                <a:gd name="T3" fmla="*/ 0 h 35"/>
                <a:gd name="T4" fmla="*/ 2 w 136"/>
                <a:gd name="T5" fmla="*/ 20 h 35"/>
                <a:gd name="T6" fmla="*/ 1 w 136"/>
                <a:gd name="T7" fmla="*/ 27 h 35"/>
                <a:gd name="T8" fmla="*/ 0 w 136"/>
                <a:gd name="T9" fmla="*/ 35 h 35"/>
                <a:gd name="T10" fmla="*/ 136 w 136"/>
                <a:gd name="T11" fmla="*/ 35 h 35"/>
                <a:gd name="T12" fmla="*/ 136 w 136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35">
                  <a:moveTo>
                    <a:pt x="13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8" y="6"/>
                    <a:pt x="5" y="13"/>
                    <a:pt x="2" y="20"/>
                  </a:cubicBezTo>
                  <a:cubicBezTo>
                    <a:pt x="2" y="22"/>
                    <a:pt x="1" y="24"/>
                    <a:pt x="1" y="27"/>
                  </a:cubicBezTo>
                  <a:cubicBezTo>
                    <a:pt x="0" y="30"/>
                    <a:pt x="0" y="33"/>
                    <a:pt x="0" y="35"/>
                  </a:cubicBezTo>
                  <a:cubicBezTo>
                    <a:pt x="136" y="35"/>
                    <a:pt x="136" y="35"/>
                    <a:pt x="136" y="35"/>
                  </a:cubicBezTo>
                  <a:cubicBezTo>
                    <a:pt x="136" y="0"/>
                    <a:pt x="136" y="0"/>
                    <a:pt x="136" y="0"/>
                  </a:cubicBezTo>
                </a:path>
              </a:pathLst>
            </a:custGeom>
            <a:solidFill>
              <a:srgbClr val="D8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7628" y="5582"/>
              <a:ext cx="641" cy="256"/>
            </a:xfrm>
            <a:custGeom>
              <a:avLst/>
              <a:gdLst>
                <a:gd name="T0" fmla="*/ 231 w 271"/>
                <a:gd name="T1" fmla="*/ 55 h 108"/>
                <a:gd name="T2" fmla="*/ 40 w 271"/>
                <a:gd name="T3" fmla="*/ 55 h 108"/>
                <a:gd name="T4" fmla="*/ 0 w 271"/>
                <a:gd name="T5" fmla="*/ 0 h 108"/>
                <a:gd name="T6" fmla="*/ 0 w 271"/>
                <a:gd name="T7" fmla="*/ 22 h 108"/>
                <a:gd name="T8" fmla="*/ 40 w 271"/>
                <a:gd name="T9" fmla="*/ 78 h 108"/>
                <a:gd name="T10" fmla="*/ 231 w 271"/>
                <a:gd name="T11" fmla="*/ 78 h 108"/>
                <a:gd name="T12" fmla="*/ 271 w 271"/>
                <a:gd name="T13" fmla="*/ 22 h 108"/>
                <a:gd name="T14" fmla="*/ 271 w 271"/>
                <a:gd name="T15" fmla="*/ 0 h 108"/>
                <a:gd name="T16" fmla="*/ 231 w 271"/>
                <a:gd name="T17" fmla="*/ 5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1" h="108">
                  <a:moveTo>
                    <a:pt x="231" y="55"/>
                  </a:moveTo>
                  <a:cubicBezTo>
                    <a:pt x="178" y="86"/>
                    <a:pt x="93" y="86"/>
                    <a:pt x="40" y="55"/>
                  </a:cubicBezTo>
                  <a:cubicBezTo>
                    <a:pt x="13" y="40"/>
                    <a:pt x="0" y="20"/>
                    <a:pt x="0" y="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42"/>
                    <a:pt x="13" y="62"/>
                    <a:pt x="40" y="78"/>
                  </a:cubicBezTo>
                  <a:cubicBezTo>
                    <a:pt x="93" y="108"/>
                    <a:pt x="178" y="108"/>
                    <a:pt x="231" y="78"/>
                  </a:cubicBezTo>
                  <a:cubicBezTo>
                    <a:pt x="258" y="62"/>
                    <a:pt x="271" y="42"/>
                    <a:pt x="271" y="22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20"/>
                    <a:pt x="258" y="40"/>
                    <a:pt x="231" y="55"/>
                  </a:cubicBezTo>
                </a:path>
              </a:pathLst>
            </a:custGeom>
            <a:solidFill>
              <a:srgbClr val="D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7881" y="4586"/>
              <a:ext cx="135" cy="1003"/>
            </a:xfrm>
            <a:custGeom>
              <a:avLst/>
              <a:gdLst>
                <a:gd name="T0" fmla="*/ 0 w 57"/>
                <a:gd name="T1" fmla="*/ 0 h 424"/>
                <a:gd name="T2" fmla="*/ 0 w 57"/>
                <a:gd name="T3" fmla="*/ 406 h 424"/>
                <a:gd name="T4" fmla="*/ 9 w 57"/>
                <a:gd name="T5" fmla="*/ 418 h 424"/>
                <a:gd name="T6" fmla="*/ 49 w 57"/>
                <a:gd name="T7" fmla="*/ 418 h 424"/>
                <a:gd name="T8" fmla="*/ 57 w 57"/>
                <a:gd name="T9" fmla="*/ 406 h 424"/>
                <a:gd name="T10" fmla="*/ 57 w 57"/>
                <a:gd name="T11" fmla="*/ 0 h 424"/>
                <a:gd name="T12" fmla="*/ 0 w 57"/>
                <a:gd name="T13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424">
                  <a:moveTo>
                    <a:pt x="0" y="0"/>
                  </a:moveTo>
                  <a:cubicBezTo>
                    <a:pt x="0" y="406"/>
                    <a:pt x="0" y="406"/>
                    <a:pt x="0" y="406"/>
                  </a:cubicBezTo>
                  <a:cubicBezTo>
                    <a:pt x="0" y="410"/>
                    <a:pt x="3" y="415"/>
                    <a:pt x="9" y="418"/>
                  </a:cubicBezTo>
                  <a:cubicBezTo>
                    <a:pt x="20" y="424"/>
                    <a:pt x="38" y="424"/>
                    <a:pt x="49" y="418"/>
                  </a:cubicBezTo>
                  <a:cubicBezTo>
                    <a:pt x="54" y="415"/>
                    <a:pt x="57" y="410"/>
                    <a:pt x="57" y="406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7259" y="4700"/>
              <a:ext cx="284" cy="1145"/>
            </a:xfrm>
            <a:custGeom>
              <a:avLst/>
              <a:gdLst>
                <a:gd name="T0" fmla="*/ 18 w 120"/>
                <a:gd name="T1" fmla="*/ 147 h 484"/>
                <a:gd name="T2" fmla="*/ 41 w 120"/>
                <a:gd name="T3" fmla="*/ 132 h 484"/>
                <a:gd name="T4" fmla="*/ 11 w 120"/>
                <a:gd name="T5" fmla="*/ 279 h 484"/>
                <a:gd name="T6" fmla="*/ 0 w 120"/>
                <a:gd name="T7" fmla="*/ 429 h 484"/>
                <a:gd name="T8" fmla="*/ 37 w 120"/>
                <a:gd name="T9" fmla="*/ 466 h 484"/>
                <a:gd name="T10" fmla="*/ 91 w 120"/>
                <a:gd name="T11" fmla="*/ 476 h 484"/>
                <a:gd name="T12" fmla="*/ 95 w 120"/>
                <a:gd name="T13" fmla="*/ 474 h 484"/>
                <a:gd name="T14" fmla="*/ 54 w 120"/>
                <a:gd name="T15" fmla="*/ 416 h 484"/>
                <a:gd name="T16" fmla="*/ 119 w 120"/>
                <a:gd name="T17" fmla="*/ 75 h 484"/>
                <a:gd name="T18" fmla="*/ 0 w 120"/>
                <a:gd name="T19" fmla="*/ 24 h 484"/>
                <a:gd name="T20" fmla="*/ 18 w 120"/>
                <a:gd name="T21" fmla="*/ 147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484">
                  <a:moveTo>
                    <a:pt x="18" y="147"/>
                  </a:moveTo>
                  <a:cubicBezTo>
                    <a:pt x="41" y="132"/>
                    <a:pt x="41" y="132"/>
                    <a:pt x="41" y="132"/>
                  </a:cubicBezTo>
                  <a:cubicBezTo>
                    <a:pt x="41" y="132"/>
                    <a:pt x="13" y="195"/>
                    <a:pt x="11" y="279"/>
                  </a:cubicBezTo>
                  <a:cubicBezTo>
                    <a:pt x="9" y="363"/>
                    <a:pt x="10" y="390"/>
                    <a:pt x="0" y="429"/>
                  </a:cubicBezTo>
                  <a:cubicBezTo>
                    <a:pt x="37" y="466"/>
                    <a:pt x="37" y="466"/>
                    <a:pt x="37" y="466"/>
                  </a:cubicBezTo>
                  <a:cubicBezTo>
                    <a:pt x="51" y="480"/>
                    <a:pt x="73" y="484"/>
                    <a:pt x="91" y="476"/>
                  </a:cubicBezTo>
                  <a:cubicBezTo>
                    <a:pt x="95" y="474"/>
                    <a:pt x="95" y="474"/>
                    <a:pt x="95" y="474"/>
                  </a:cubicBezTo>
                  <a:cubicBezTo>
                    <a:pt x="95" y="474"/>
                    <a:pt x="57" y="446"/>
                    <a:pt x="54" y="416"/>
                  </a:cubicBezTo>
                  <a:cubicBezTo>
                    <a:pt x="51" y="385"/>
                    <a:pt x="120" y="150"/>
                    <a:pt x="119" y="75"/>
                  </a:cubicBezTo>
                  <a:cubicBezTo>
                    <a:pt x="118" y="0"/>
                    <a:pt x="27" y="13"/>
                    <a:pt x="0" y="24"/>
                  </a:cubicBezTo>
                  <a:cubicBezTo>
                    <a:pt x="18" y="147"/>
                    <a:pt x="18" y="147"/>
                    <a:pt x="18" y="147"/>
                  </a:cubicBezTo>
                </a:path>
              </a:pathLst>
            </a:custGeom>
            <a:solidFill>
              <a:srgbClr val="FDD4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" name="Freeform 34"/>
            <p:cNvSpPr>
              <a:spLocks noEditPoints="1"/>
            </p:cNvSpPr>
            <p:nvPr/>
          </p:nvSpPr>
          <p:spPr bwMode="auto">
            <a:xfrm>
              <a:off x="7261" y="5192"/>
              <a:ext cx="230" cy="643"/>
            </a:xfrm>
            <a:custGeom>
              <a:avLst/>
              <a:gdLst>
                <a:gd name="T0" fmla="*/ 60 w 97"/>
                <a:gd name="T1" fmla="*/ 159 h 272"/>
                <a:gd name="T2" fmla="*/ 38 w 97"/>
                <a:gd name="T3" fmla="*/ 176 h 272"/>
                <a:gd name="T4" fmla="*/ 5 w 97"/>
                <a:gd name="T5" fmla="*/ 190 h 272"/>
                <a:gd name="T6" fmla="*/ 0 w 97"/>
                <a:gd name="T7" fmla="*/ 217 h 272"/>
                <a:gd name="T8" fmla="*/ 36 w 97"/>
                <a:gd name="T9" fmla="*/ 258 h 272"/>
                <a:gd name="T10" fmla="*/ 37 w 97"/>
                <a:gd name="T11" fmla="*/ 259 h 272"/>
                <a:gd name="T12" fmla="*/ 70 w 97"/>
                <a:gd name="T13" fmla="*/ 272 h 272"/>
                <a:gd name="T14" fmla="*/ 70 w 97"/>
                <a:gd name="T15" fmla="*/ 272 h 272"/>
                <a:gd name="T16" fmla="*/ 71 w 97"/>
                <a:gd name="T17" fmla="*/ 272 h 272"/>
                <a:gd name="T18" fmla="*/ 81 w 97"/>
                <a:gd name="T19" fmla="*/ 271 h 272"/>
                <a:gd name="T20" fmla="*/ 83 w 97"/>
                <a:gd name="T21" fmla="*/ 269 h 272"/>
                <a:gd name="T22" fmla="*/ 83 w 97"/>
                <a:gd name="T23" fmla="*/ 269 h 272"/>
                <a:gd name="T24" fmla="*/ 85 w 97"/>
                <a:gd name="T25" fmla="*/ 259 h 272"/>
                <a:gd name="T26" fmla="*/ 53 w 97"/>
                <a:gd name="T27" fmla="*/ 208 h 272"/>
                <a:gd name="T28" fmla="*/ 53 w 97"/>
                <a:gd name="T29" fmla="*/ 205 h 272"/>
                <a:gd name="T30" fmla="*/ 60 w 97"/>
                <a:gd name="T31" fmla="*/ 159 h 272"/>
                <a:gd name="T32" fmla="*/ 97 w 97"/>
                <a:gd name="T33" fmla="*/ 0 h 272"/>
                <a:gd name="T34" fmla="*/ 77 w 97"/>
                <a:gd name="T35" fmla="*/ 15 h 272"/>
                <a:gd name="T36" fmla="*/ 82 w 97"/>
                <a:gd name="T37" fmla="*/ 38 h 272"/>
                <a:gd name="T38" fmla="*/ 82 w 97"/>
                <a:gd name="T39" fmla="*/ 66 h 272"/>
                <a:gd name="T40" fmla="*/ 97 w 97"/>
                <a:gd name="T4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7" h="272">
                  <a:moveTo>
                    <a:pt x="60" y="159"/>
                  </a:moveTo>
                  <a:cubicBezTo>
                    <a:pt x="54" y="165"/>
                    <a:pt x="47" y="171"/>
                    <a:pt x="38" y="176"/>
                  </a:cubicBezTo>
                  <a:cubicBezTo>
                    <a:pt x="28" y="181"/>
                    <a:pt x="17" y="186"/>
                    <a:pt x="5" y="190"/>
                  </a:cubicBezTo>
                  <a:cubicBezTo>
                    <a:pt x="4" y="199"/>
                    <a:pt x="2" y="208"/>
                    <a:pt x="0" y="217"/>
                  </a:cubicBezTo>
                  <a:cubicBezTo>
                    <a:pt x="0" y="219"/>
                    <a:pt x="36" y="258"/>
                    <a:pt x="36" y="258"/>
                  </a:cubicBezTo>
                  <a:cubicBezTo>
                    <a:pt x="36" y="258"/>
                    <a:pt x="37" y="258"/>
                    <a:pt x="37" y="259"/>
                  </a:cubicBezTo>
                  <a:cubicBezTo>
                    <a:pt x="46" y="267"/>
                    <a:pt x="58" y="272"/>
                    <a:pt x="70" y="272"/>
                  </a:cubicBezTo>
                  <a:cubicBezTo>
                    <a:pt x="70" y="272"/>
                    <a:pt x="70" y="272"/>
                    <a:pt x="70" y="272"/>
                  </a:cubicBezTo>
                  <a:cubicBezTo>
                    <a:pt x="71" y="272"/>
                    <a:pt x="71" y="272"/>
                    <a:pt x="71" y="272"/>
                  </a:cubicBezTo>
                  <a:cubicBezTo>
                    <a:pt x="74" y="272"/>
                    <a:pt x="77" y="272"/>
                    <a:pt x="81" y="271"/>
                  </a:cubicBezTo>
                  <a:cubicBezTo>
                    <a:pt x="82" y="270"/>
                    <a:pt x="83" y="269"/>
                    <a:pt x="83" y="269"/>
                  </a:cubicBezTo>
                  <a:cubicBezTo>
                    <a:pt x="83" y="269"/>
                    <a:pt x="83" y="269"/>
                    <a:pt x="83" y="269"/>
                  </a:cubicBezTo>
                  <a:cubicBezTo>
                    <a:pt x="84" y="266"/>
                    <a:pt x="84" y="262"/>
                    <a:pt x="85" y="259"/>
                  </a:cubicBezTo>
                  <a:cubicBezTo>
                    <a:pt x="74" y="249"/>
                    <a:pt x="55" y="228"/>
                    <a:pt x="53" y="208"/>
                  </a:cubicBezTo>
                  <a:cubicBezTo>
                    <a:pt x="53" y="207"/>
                    <a:pt x="53" y="206"/>
                    <a:pt x="53" y="205"/>
                  </a:cubicBezTo>
                  <a:cubicBezTo>
                    <a:pt x="53" y="197"/>
                    <a:pt x="56" y="181"/>
                    <a:pt x="60" y="159"/>
                  </a:cubicBezTo>
                  <a:moveTo>
                    <a:pt x="97" y="0"/>
                  </a:moveTo>
                  <a:cubicBezTo>
                    <a:pt x="90" y="6"/>
                    <a:pt x="83" y="11"/>
                    <a:pt x="77" y="15"/>
                  </a:cubicBezTo>
                  <a:cubicBezTo>
                    <a:pt x="80" y="23"/>
                    <a:pt x="82" y="30"/>
                    <a:pt x="82" y="38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7" y="45"/>
                    <a:pt x="92" y="22"/>
                    <a:pt x="97" y="0"/>
                  </a:cubicBezTo>
                </a:path>
              </a:pathLst>
            </a:custGeom>
            <a:solidFill>
              <a:srgbClr val="FDBE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7202" y="5705"/>
              <a:ext cx="374" cy="256"/>
            </a:xfrm>
            <a:custGeom>
              <a:avLst/>
              <a:gdLst>
                <a:gd name="T0" fmla="*/ 154 w 158"/>
                <a:gd name="T1" fmla="*/ 53 h 108"/>
                <a:gd name="T2" fmla="*/ 119 w 158"/>
                <a:gd name="T3" fmla="*/ 49 h 108"/>
                <a:gd name="T4" fmla="*/ 115 w 158"/>
                <a:gd name="T5" fmla="*/ 51 h 108"/>
                <a:gd name="T6" fmla="*/ 61 w 158"/>
                <a:gd name="T7" fmla="*/ 41 h 108"/>
                <a:gd name="T8" fmla="*/ 25 w 158"/>
                <a:gd name="T9" fmla="*/ 0 h 108"/>
                <a:gd name="T10" fmla="*/ 13 w 158"/>
                <a:gd name="T11" fmla="*/ 49 h 108"/>
                <a:gd name="T12" fmla="*/ 24 w 158"/>
                <a:gd name="T13" fmla="*/ 103 h 108"/>
                <a:gd name="T14" fmla="*/ 35 w 158"/>
                <a:gd name="T15" fmla="*/ 103 h 108"/>
                <a:gd name="T16" fmla="*/ 35 w 158"/>
                <a:gd name="T17" fmla="*/ 62 h 108"/>
                <a:gd name="T18" fmla="*/ 80 w 158"/>
                <a:gd name="T19" fmla="*/ 88 h 108"/>
                <a:gd name="T20" fmla="*/ 106 w 158"/>
                <a:gd name="T21" fmla="*/ 88 h 108"/>
                <a:gd name="T22" fmla="*/ 156 w 158"/>
                <a:gd name="T23" fmla="*/ 59 h 108"/>
                <a:gd name="T24" fmla="*/ 154 w 158"/>
                <a:gd name="T25" fmla="*/ 5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108">
                  <a:moveTo>
                    <a:pt x="154" y="53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15" y="51"/>
                    <a:pt x="115" y="51"/>
                    <a:pt x="115" y="51"/>
                  </a:cubicBezTo>
                  <a:cubicBezTo>
                    <a:pt x="97" y="59"/>
                    <a:pt x="75" y="55"/>
                    <a:pt x="61" y="41"/>
                  </a:cubicBezTo>
                  <a:cubicBezTo>
                    <a:pt x="61" y="41"/>
                    <a:pt x="24" y="1"/>
                    <a:pt x="25" y="0"/>
                  </a:cubicBezTo>
                  <a:cubicBezTo>
                    <a:pt x="25" y="0"/>
                    <a:pt x="0" y="13"/>
                    <a:pt x="13" y="49"/>
                  </a:cubicBezTo>
                  <a:cubicBezTo>
                    <a:pt x="27" y="86"/>
                    <a:pt x="24" y="103"/>
                    <a:pt x="24" y="103"/>
                  </a:cubicBezTo>
                  <a:cubicBezTo>
                    <a:pt x="24" y="103"/>
                    <a:pt x="29" y="108"/>
                    <a:pt x="35" y="103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88" y="92"/>
                    <a:pt x="98" y="92"/>
                    <a:pt x="106" y="88"/>
                  </a:cubicBezTo>
                  <a:cubicBezTo>
                    <a:pt x="156" y="59"/>
                    <a:pt x="156" y="59"/>
                    <a:pt x="156" y="59"/>
                  </a:cubicBezTo>
                  <a:cubicBezTo>
                    <a:pt x="158" y="57"/>
                    <a:pt x="158" y="53"/>
                    <a:pt x="154" y="53"/>
                  </a:cubicBezTo>
                </a:path>
              </a:pathLst>
            </a:custGeom>
            <a:solidFill>
              <a:srgbClr val="B43F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6892" y="5947"/>
              <a:ext cx="416" cy="241"/>
            </a:xfrm>
            <a:custGeom>
              <a:avLst/>
              <a:gdLst>
                <a:gd name="T0" fmla="*/ 145 w 176"/>
                <a:gd name="T1" fmla="*/ 84 h 102"/>
                <a:gd name="T2" fmla="*/ 31 w 176"/>
                <a:gd name="T3" fmla="*/ 84 h 102"/>
                <a:gd name="T4" fmla="*/ 31 w 176"/>
                <a:gd name="T5" fmla="*/ 18 h 102"/>
                <a:gd name="T6" fmla="*/ 145 w 176"/>
                <a:gd name="T7" fmla="*/ 18 h 102"/>
                <a:gd name="T8" fmla="*/ 145 w 176"/>
                <a:gd name="T9" fmla="*/ 8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02">
                  <a:moveTo>
                    <a:pt x="145" y="84"/>
                  </a:moveTo>
                  <a:cubicBezTo>
                    <a:pt x="114" y="102"/>
                    <a:pt x="63" y="102"/>
                    <a:pt x="31" y="84"/>
                  </a:cubicBezTo>
                  <a:cubicBezTo>
                    <a:pt x="0" y="65"/>
                    <a:pt x="0" y="36"/>
                    <a:pt x="31" y="18"/>
                  </a:cubicBezTo>
                  <a:cubicBezTo>
                    <a:pt x="63" y="0"/>
                    <a:pt x="114" y="0"/>
                    <a:pt x="145" y="18"/>
                  </a:cubicBezTo>
                  <a:cubicBezTo>
                    <a:pt x="176" y="36"/>
                    <a:pt x="176" y="65"/>
                    <a:pt x="145" y="84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6908" y="6027"/>
              <a:ext cx="192" cy="57"/>
            </a:xfrm>
            <a:custGeom>
              <a:avLst/>
              <a:gdLst>
                <a:gd name="T0" fmla="*/ 81 w 81"/>
                <a:gd name="T1" fmla="*/ 0 h 24"/>
                <a:gd name="T2" fmla="*/ 6 w 81"/>
                <a:gd name="T3" fmla="*/ 0 h 24"/>
                <a:gd name="T4" fmla="*/ 2 w 81"/>
                <a:gd name="T5" fmla="*/ 24 h 24"/>
                <a:gd name="T6" fmla="*/ 81 w 81"/>
                <a:gd name="T7" fmla="*/ 24 h 24"/>
                <a:gd name="T8" fmla="*/ 81 w 8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24">
                  <a:moveTo>
                    <a:pt x="81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1" y="8"/>
                    <a:pt x="0" y="16"/>
                    <a:pt x="2" y="24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81" y="0"/>
                    <a:pt x="81" y="0"/>
                    <a:pt x="81" y="0"/>
                  </a:cubicBezTo>
                </a:path>
              </a:pathLst>
            </a:custGeom>
            <a:solidFill>
              <a:srgbClr val="D8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7060" y="5644"/>
              <a:ext cx="80" cy="442"/>
            </a:xfrm>
            <a:custGeom>
              <a:avLst/>
              <a:gdLst>
                <a:gd name="T0" fmla="*/ 0 w 34"/>
                <a:gd name="T1" fmla="*/ 0 h 187"/>
                <a:gd name="T2" fmla="*/ 0 w 34"/>
                <a:gd name="T3" fmla="*/ 176 h 187"/>
                <a:gd name="T4" fmla="*/ 5 w 34"/>
                <a:gd name="T5" fmla="*/ 183 h 187"/>
                <a:gd name="T6" fmla="*/ 29 w 34"/>
                <a:gd name="T7" fmla="*/ 183 h 187"/>
                <a:gd name="T8" fmla="*/ 34 w 34"/>
                <a:gd name="T9" fmla="*/ 176 h 187"/>
                <a:gd name="T10" fmla="*/ 34 w 34"/>
                <a:gd name="T11" fmla="*/ 0 h 187"/>
                <a:gd name="T12" fmla="*/ 0 w 34"/>
                <a:gd name="T13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87">
                  <a:moveTo>
                    <a:pt x="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8"/>
                    <a:pt x="2" y="181"/>
                    <a:pt x="5" y="183"/>
                  </a:cubicBezTo>
                  <a:cubicBezTo>
                    <a:pt x="12" y="187"/>
                    <a:pt x="23" y="187"/>
                    <a:pt x="29" y="183"/>
                  </a:cubicBezTo>
                  <a:cubicBezTo>
                    <a:pt x="33" y="181"/>
                    <a:pt x="34" y="178"/>
                    <a:pt x="34" y="176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6911" y="6067"/>
              <a:ext cx="381" cy="152"/>
            </a:xfrm>
            <a:custGeom>
              <a:avLst/>
              <a:gdLst>
                <a:gd name="T0" fmla="*/ 137 w 161"/>
                <a:gd name="T1" fmla="*/ 33 h 64"/>
                <a:gd name="T2" fmla="*/ 23 w 161"/>
                <a:gd name="T3" fmla="*/ 33 h 64"/>
                <a:gd name="T4" fmla="*/ 0 w 161"/>
                <a:gd name="T5" fmla="*/ 0 h 64"/>
                <a:gd name="T6" fmla="*/ 0 w 161"/>
                <a:gd name="T7" fmla="*/ 13 h 64"/>
                <a:gd name="T8" fmla="*/ 23 w 161"/>
                <a:gd name="T9" fmla="*/ 46 h 64"/>
                <a:gd name="T10" fmla="*/ 137 w 161"/>
                <a:gd name="T11" fmla="*/ 46 h 64"/>
                <a:gd name="T12" fmla="*/ 161 w 161"/>
                <a:gd name="T13" fmla="*/ 13 h 64"/>
                <a:gd name="T14" fmla="*/ 161 w 161"/>
                <a:gd name="T15" fmla="*/ 0 h 64"/>
                <a:gd name="T16" fmla="*/ 137 w 161"/>
                <a:gd name="T17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" h="64">
                  <a:moveTo>
                    <a:pt x="137" y="33"/>
                  </a:moveTo>
                  <a:cubicBezTo>
                    <a:pt x="106" y="51"/>
                    <a:pt x="55" y="51"/>
                    <a:pt x="23" y="33"/>
                  </a:cubicBezTo>
                  <a:cubicBezTo>
                    <a:pt x="8" y="23"/>
                    <a:pt x="0" y="12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25"/>
                    <a:pt x="8" y="37"/>
                    <a:pt x="23" y="46"/>
                  </a:cubicBezTo>
                  <a:cubicBezTo>
                    <a:pt x="55" y="64"/>
                    <a:pt x="106" y="64"/>
                    <a:pt x="137" y="46"/>
                  </a:cubicBezTo>
                  <a:cubicBezTo>
                    <a:pt x="153" y="37"/>
                    <a:pt x="161" y="25"/>
                    <a:pt x="161" y="13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12"/>
                    <a:pt x="153" y="23"/>
                    <a:pt x="137" y="33"/>
                  </a:cubicBezTo>
                  <a:close/>
                </a:path>
              </a:pathLst>
            </a:custGeom>
            <a:solidFill>
              <a:srgbClr val="D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6712" y="5057"/>
              <a:ext cx="776" cy="447"/>
            </a:xfrm>
            <a:custGeom>
              <a:avLst/>
              <a:gdLst>
                <a:gd name="T0" fmla="*/ 270 w 328"/>
                <a:gd name="T1" fmla="*/ 156 h 189"/>
                <a:gd name="T2" fmla="*/ 58 w 328"/>
                <a:gd name="T3" fmla="*/ 156 h 189"/>
                <a:gd name="T4" fmla="*/ 58 w 328"/>
                <a:gd name="T5" fmla="*/ 34 h 189"/>
                <a:gd name="T6" fmla="*/ 270 w 328"/>
                <a:gd name="T7" fmla="*/ 34 h 189"/>
                <a:gd name="T8" fmla="*/ 270 w 328"/>
                <a:gd name="T9" fmla="*/ 156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8" h="189">
                  <a:moveTo>
                    <a:pt x="270" y="156"/>
                  </a:moveTo>
                  <a:cubicBezTo>
                    <a:pt x="212" y="189"/>
                    <a:pt x="117" y="189"/>
                    <a:pt x="58" y="156"/>
                  </a:cubicBezTo>
                  <a:cubicBezTo>
                    <a:pt x="0" y="122"/>
                    <a:pt x="0" y="67"/>
                    <a:pt x="58" y="34"/>
                  </a:cubicBezTo>
                  <a:cubicBezTo>
                    <a:pt x="117" y="0"/>
                    <a:pt x="212" y="0"/>
                    <a:pt x="270" y="34"/>
                  </a:cubicBezTo>
                  <a:cubicBezTo>
                    <a:pt x="328" y="67"/>
                    <a:pt x="328" y="122"/>
                    <a:pt x="270" y="156"/>
                  </a:cubicBezTo>
                </a:path>
              </a:pathLst>
            </a:custGeom>
            <a:solidFill>
              <a:srgbClr val="B2E0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6750" y="5211"/>
              <a:ext cx="705" cy="196"/>
            </a:xfrm>
            <a:custGeom>
              <a:avLst/>
              <a:gdLst>
                <a:gd name="T0" fmla="*/ 8 w 298"/>
                <a:gd name="T1" fmla="*/ 0 h 83"/>
                <a:gd name="T2" fmla="*/ 0 w 298"/>
                <a:gd name="T3" fmla="*/ 20 h 83"/>
                <a:gd name="T4" fmla="*/ 38 w 298"/>
                <a:gd name="T5" fmla="*/ 56 h 83"/>
                <a:gd name="T6" fmla="*/ 152 w 298"/>
                <a:gd name="T7" fmla="*/ 83 h 83"/>
                <a:gd name="T8" fmla="*/ 266 w 298"/>
                <a:gd name="T9" fmla="*/ 56 h 83"/>
                <a:gd name="T10" fmla="*/ 298 w 298"/>
                <a:gd name="T11" fmla="*/ 30 h 83"/>
                <a:gd name="T12" fmla="*/ 293 w 298"/>
                <a:gd name="T13" fmla="*/ 7 h 83"/>
                <a:gd name="T14" fmla="*/ 145 w 298"/>
                <a:gd name="T15" fmla="*/ 66 h 83"/>
                <a:gd name="T16" fmla="*/ 38 w 298"/>
                <a:gd name="T17" fmla="*/ 30 h 83"/>
                <a:gd name="T18" fmla="*/ 8 w 298"/>
                <a:gd name="T1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8" h="83">
                  <a:moveTo>
                    <a:pt x="8" y="0"/>
                  </a:moveTo>
                  <a:cubicBezTo>
                    <a:pt x="4" y="6"/>
                    <a:pt x="1" y="13"/>
                    <a:pt x="0" y="20"/>
                  </a:cubicBezTo>
                  <a:cubicBezTo>
                    <a:pt x="7" y="33"/>
                    <a:pt x="20" y="45"/>
                    <a:pt x="38" y="56"/>
                  </a:cubicBezTo>
                  <a:cubicBezTo>
                    <a:pt x="70" y="74"/>
                    <a:pt x="111" y="83"/>
                    <a:pt x="152" y="83"/>
                  </a:cubicBezTo>
                  <a:cubicBezTo>
                    <a:pt x="193" y="83"/>
                    <a:pt x="235" y="74"/>
                    <a:pt x="266" y="56"/>
                  </a:cubicBezTo>
                  <a:cubicBezTo>
                    <a:pt x="279" y="48"/>
                    <a:pt x="290" y="39"/>
                    <a:pt x="298" y="30"/>
                  </a:cubicBezTo>
                  <a:cubicBezTo>
                    <a:pt x="298" y="22"/>
                    <a:pt x="296" y="15"/>
                    <a:pt x="293" y="7"/>
                  </a:cubicBezTo>
                  <a:cubicBezTo>
                    <a:pt x="237" y="47"/>
                    <a:pt x="189" y="66"/>
                    <a:pt x="145" y="66"/>
                  </a:cubicBezTo>
                  <a:cubicBezTo>
                    <a:pt x="108" y="66"/>
                    <a:pt x="73" y="53"/>
                    <a:pt x="38" y="30"/>
                  </a:cubicBezTo>
                  <a:cubicBezTo>
                    <a:pt x="25" y="21"/>
                    <a:pt x="15" y="11"/>
                    <a:pt x="8" y="0"/>
                  </a:cubicBezTo>
                </a:path>
              </a:pathLst>
            </a:custGeom>
            <a:solidFill>
              <a:srgbClr val="A0C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6747" y="5282"/>
              <a:ext cx="708" cy="404"/>
            </a:xfrm>
            <a:custGeom>
              <a:avLst/>
              <a:gdLst>
                <a:gd name="T0" fmla="*/ 255 w 299"/>
                <a:gd name="T1" fmla="*/ 61 h 171"/>
                <a:gd name="T2" fmla="*/ 43 w 299"/>
                <a:gd name="T3" fmla="*/ 61 h 171"/>
                <a:gd name="T4" fmla="*/ 0 w 299"/>
                <a:gd name="T5" fmla="*/ 0 h 171"/>
                <a:gd name="T6" fmla="*/ 0 w 299"/>
                <a:gd name="T7" fmla="*/ 77 h 171"/>
                <a:gd name="T8" fmla="*/ 43 w 299"/>
                <a:gd name="T9" fmla="*/ 138 h 171"/>
                <a:gd name="T10" fmla="*/ 255 w 299"/>
                <a:gd name="T11" fmla="*/ 138 h 171"/>
                <a:gd name="T12" fmla="*/ 299 w 299"/>
                <a:gd name="T13" fmla="*/ 77 h 171"/>
                <a:gd name="T14" fmla="*/ 299 w 299"/>
                <a:gd name="T15" fmla="*/ 0 h 171"/>
                <a:gd name="T16" fmla="*/ 255 w 299"/>
                <a:gd name="T17" fmla="*/ 6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9" h="171">
                  <a:moveTo>
                    <a:pt x="255" y="61"/>
                  </a:moveTo>
                  <a:cubicBezTo>
                    <a:pt x="197" y="94"/>
                    <a:pt x="102" y="94"/>
                    <a:pt x="43" y="61"/>
                  </a:cubicBezTo>
                  <a:cubicBezTo>
                    <a:pt x="14" y="44"/>
                    <a:pt x="0" y="22"/>
                    <a:pt x="0" y="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99"/>
                    <a:pt x="14" y="121"/>
                    <a:pt x="43" y="138"/>
                  </a:cubicBezTo>
                  <a:cubicBezTo>
                    <a:pt x="102" y="171"/>
                    <a:pt x="197" y="171"/>
                    <a:pt x="255" y="138"/>
                  </a:cubicBezTo>
                  <a:cubicBezTo>
                    <a:pt x="284" y="121"/>
                    <a:pt x="299" y="99"/>
                    <a:pt x="299" y="77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22"/>
                    <a:pt x="284" y="44"/>
                    <a:pt x="255" y="61"/>
                  </a:cubicBezTo>
                </a:path>
              </a:pathLst>
            </a:custGeom>
            <a:solidFill>
              <a:srgbClr val="88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" name="Freeform 43"/>
            <p:cNvSpPr>
              <a:spLocks noEditPoints="1"/>
            </p:cNvSpPr>
            <p:nvPr/>
          </p:nvSpPr>
          <p:spPr bwMode="auto">
            <a:xfrm>
              <a:off x="6764" y="5343"/>
              <a:ext cx="83" cy="81"/>
            </a:xfrm>
            <a:custGeom>
              <a:avLst/>
              <a:gdLst>
                <a:gd name="T0" fmla="*/ 33 w 35"/>
                <a:gd name="T1" fmla="*/ 33 h 34"/>
                <a:gd name="T2" fmla="*/ 35 w 35"/>
                <a:gd name="T3" fmla="*/ 34 h 34"/>
                <a:gd name="T4" fmla="*/ 33 w 35"/>
                <a:gd name="T5" fmla="*/ 33 h 34"/>
                <a:gd name="T6" fmla="*/ 0 w 35"/>
                <a:gd name="T7" fmla="*/ 0 h 34"/>
                <a:gd name="T8" fmla="*/ 0 w 35"/>
                <a:gd name="T9" fmla="*/ 0 h 34"/>
                <a:gd name="T10" fmla="*/ 33 w 35"/>
                <a:gd name="T11" fmla="*/ 33 h 34"/>
                <a:gd name="T12" fmla="*/ 0 w 35"/>
                <a:gd name="T13" fmla="*/ 0 h 34"/>
                <a:gd name="T14" fmla="*/ 0 w 35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34">
                  <a:moveTo>
                    <a:pt x="33" y="33"/>
                  </a:moveTo>
                  <a:cubicBezTo>
                    <a:pt x="34" y="33"/>
                    <a:pt x="35" y="34"/>
                    <a:pt x="35" y="34"/>
                  </a:cubicBezTo>
                  <a:cubicBezTo>
                    <a:pt x="35" y="34"/>
                    <a:pt x="34" y="33"/>
                    <a:pt x="33" y="33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12"/>
                    <a:pt x="17" y="23"/>
                    <a:pt x="33" y="33"/>
                  </a:cubicBezTo>
                  <a:cubicBezTo>
                    <a:pt x="17" y="23"/>
                    <a:pt x="6" y="1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6764" y="5331"/>
              <a:ext cx="679" cy="154"/>
            </a:xfrm>
            <a:custGeom>
              <a:avLst/>
              <a:gdLst>
                <a:gd name="T0" fmla="*/ 287 w 287"/>
                <a:gd name="T1" fmla="*/ 0 h 65"/>
                <a:gd name="T2" fmla="*/ 285 w 287"/>
                <a:gd name="T3" fmla="*/ 4 h 65"/>
                <a:gd name="T4" fmla="*/ 279 w 287"/>
                <a:gd name="T5" fmla="*/ 12 h 65"/>
                <a:gd name="T6" fmla="*/ 251 w 287"/>
                <a:gd name="T7" fmla="*/ 36 h 65"/>
                <a:gd name="T8" fmla="*/ 241 w 287"/>
                <a:gd name="T9" fmla="*/ 41 h 65"/>
                <a:gd name="T10" fmla="*/ 235 w 287"/>
                <a:gd name="T11" fmla="*/ 44 h 65"/>
                <a:gd name="T12" fmla="*/ 229 w 287"/>
                <a:gd name="T13" fmla="*/ 46 h 65"/>
                <a:gd name="T14" fmla="*/ 223 w 287"/>
                <a:gd name="T15" fmla="*/ 49 h 65"/>
                <a:gd name="T16" fmla="*/ 217 w 287"/>
                <a:gd name="T17" fmla="*/ 51 h 65"/>
                <a:gd name="T18" fmla="*/ 203 w 287"/>
                <a:gd name="T19" fmla="*/ 55 h 65"/>
                <a:gd name="T20" fmla="*/ 189 w 287"/>
                <a:gd name="T21" fmla="*/ 58 h 65"/>
                <a:gd name="T22" fmla="*/ 175 w 287"/>
                <a:gd name="T23" fmla="*/ 60 h 65"/>
                <a:gd name="T24" fmla="*/ 144 w 287"/>
                <a:gd name="T25" fmla="*/ 62 h 65"/>
                <a:gd name="T26" fmla="*/ 142 w 287"/>
                <a:gd name="T27" fmla="*/ 62 h 65"/>
                <a:gd name="T28" fmla="*/ 129 w 287"/>
                <a:gd name="T29" fmla="*/ 62 h 65"/>
                <a:gd name="T30" fmla="*/ 114 w 287"/>
                <a:gd name="T31" fmla="*/ 61 h 65"/>
                <a:gd name="T32" fmla="*/ 100 w 287"/>
                <a:gd name="T33" fmla="*/ 59 h 65"/>
                <a:gd name="T34" fmla="*/ 85 w 287"/>
                <a:gd name="T35" fmla="*/ 56 h 65"/>
                <a:gd name="T36" fmla="*/ 72 w 287"/>
                <a:gd name="T37" fmla="*/ 52 h 65"/>
                <a:gd name="T38" fmla="*/ 59 w 287"/>
                <a:gd name="T39" fmla="*/ 48 h 65"/>
                <a:gd name="T40" fmla="*/ 48 w 287"/>
                <a:gd name="T41" fmla="*/ 43 h 65"/>
                <a:gd name="T42" fmla="*/ 37 w 287"/>
                <a:gd name="T43" fmla="*/ 38 h 65"/>
                <a:gd name="T44" fmla="*/ 8 w 287"/>
                <a:gd name="T45" fmla="*/ 16 h 65"/>
                <a:gd name="T46" fmla="*/ 2 w 287"/>
                <a:gd name="T47" fmla="*/ 8 h 65"/>
                <a:gd name="T48" fmla="*/ 0 w 287"/>
                <a:gd name="T49" fmla="*/ 5 h 65"/>
                <a:gd name="T50" fmla="*/ 33 w 287"/>
                <a:gd name="T51" fmla="*/ 38 h 65"/>
                <a:gd name="T52" fmla="*/ 33 w 287"/>
                <a:gd name="T53" fmla="*/ 38 h 65"/>
                <a:gd name="T54" fmla="*/ 35 w 287"/>
                <a:gd name="T55" fmla="*/ 39 h 65"/>
                <a:gd name="T56" fmla="*/ 36 w 287"/>
                <a:gd name="T57" fmla="*/ 40 h 65"/>
                <a:gd name="T58" fmla="*/ 142 w 287"/>
                <a:gd name="T59" fmla="*/ 65 h 65"/>
                <a:gd name="T60" fmla="*/ 248 w 287"/>
                <a:gd name="T61" fmla="*/ 40 h 65"/>
                <a:gd name="T62" fmla="*/ 287 w 287"/>
                <a:gd name="T63" fmla="*/ 1 h 65"/>
                <a:gd name="T64" fmla="*/ 287 w 287"/>
                <a:gd name="T65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7" h="65">
                  <a:moveTo>
                    <a:pt x="287" y="0"/>
                  </a:moveTo>
                  <a:cubicBezTo>
                    <a:pt x="287" y="0"/>
                    <a:pt x="286" y="2"/>
                    <a:pt x="285" y="4"/>
                  </a:cubicBezTo>
                  <a:cubicBezTo>
                    <a:pt x="284" y="6"/>
                    <a:pt x="282" y="9"/>
                    <a:pt x="279" y="12"/>
                  </a:cubicBezTo>
                  <a:cubicBezTo>
                    <a:pt x="274" y="19"/>
                    <a:pt x="264" y="28"/>
                    <a:pt x="251" y="36"/>
                  </a:cubicBezTo>
                  <a:cubicBezTo>
                    <a:pt x="248" y="38"/>
                    <a:pt x="245" y="39"/>
                    <a:pt x="241" y="41"/>
                  </a:cubicBezTo>
                  <a:cubicBezTo>
                    <a:pt x="239" y="42"/>
                    <a:pt x="237" y="43"/>
                    <a:pt x="235" y="44"/>
                  </a:cubicBezTo>
                  <a:cubicBezTo>
                    <a:pt x="233" y="45"/>
                    <a:pt x="231" y="46"/>
                    <a:pt x="229" y="46"/>
                  </a:cubicBezTo>
                  <a:cubicBezTo>
                    <a:pt x="227" y="47"/>
                    <a:pt x="225" y="48"/>
                    <a:pt x="223" y="49"/>
                  </a:cubicBezTo>
                  <a:cubicBezTo>
                    <a:pt x="221" y="49"/>
                    <a:pt x="219" y="50"/>
                    <a:pt x="217" y="51"/>
                  </a:cubicBezTo>
                  <a:cubicBezTo>
                    <a:pt x="212" y="52"/>
                    <a:pt x="208" y="54"/>
                    <a:pt x="203" y="55"/>
                  </a:cubicBezTo>
                  <a:cubicBezTo>
                    <a:pt x="199" y="56"/>
                    <a:pt x="194" y="57"/>
                    <a:pt x="189" y="58"/>
                  </a:cubicBezTo>
                  <a:cubicBezTo>
                    <a:pt x="184" y="59"/>
                    <a:pt x="180" y="59"/>
                    <a:pt x="175" y="60"/>
                  </a:cubicBezTo>
                  <a:cubicBezTo>
                    <a:pt x="165" y="61"/>
                    <a:pt x="155" y="62"/>
                    <a:pt x="144" y="62"/>
                  </a:cubicBezTo>
                  <a:cubicBezTo>
                    <a:pt x="144" y="62"/>
                    <a:pt x="143" y="62"/>
                    <a:pt x="142" y="62"/>
                  </a:cubicBezTo>
                  <a:cubicBezTo>
                    <a:pt x="138" y="62"/>
                    <a:pt x="133" y="62"/>
                    <a:pt x="129" y="62"/>
                  </a:cubicBezTo>
                  <a:cubicBezTo>
                    <a:pt x="124" y="62"/>
                    <a:pt x="119" y="61"/>
                    <a:pt x="114" y="61"/>
                  </a:cubicBezTo>
                  <a:cubicBezTo>
                    <a:pt x="109" y="60"/>
                    <a:pt x="104" y="59"/>
                    <a:pt x="100" y="59"/>
                  </a:cubicBezTo>
                  <a:cubicBezTo>
                    <a:pt x="95" y="58"/>
                    <a:pt x="90" y="57"/>
                    <a:pt x="85" y="56"/>
                  </a:cubicBezTo>
                  <a:cubicBezTo>
                    <a:pt x="81" y="55"/>
                    <a:pt x="76" y="54"/>
                    <a:pt x="72" y="52"/>
                  </a:cubicBezTo>
                  <a:cubicBezTo>
                    <a:pt x="68" y="51"/>
                    <a:pt x="63" y="50"/>
                    <a:pt x="59" y="48"/>
                  </a:cubicBezTo>
                  <a:cubicBezTo>
                    <a:pt x="55" y="47"/>
                    <a:pt x="51" y="45"/>
                    <a:pt x="48" y="43"/>
                  </a:cubicBezTo>
                  <a:cubicBezTo>
                    <a:pt x="44" y="42"/>
                    <a:pt x="40" y="40"/>
                    <a:pt x="37" y="38"/>
                  </a:cubicBezTo>
                  <a:cubicBezTo>
                    <a:pt x="24" y="31"/>
                    <a:pt x="14" y="23"/>
                    <a:pt x="8" y="16"/>
                  </a:cubicBezTo>
                  <a:cubicBezTo>
                    <a:pt x="5" y="12"/>
                    <a:pt x="3" y="10"/>
                    <a:pt x="2" y="8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6" y="17"/>
                    <a:pt x="17" y="2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4" y="38"/>
                    <a:pt x="35" y="39"/>
                    <a:pt x="35" y="39"/>
                  </a:cubicBezTo>
                  <a:cubicBezTo>
                    <a:pt x="36" y="39"/>
                    <a:pt x="36" y="39"/>
                    <a:pt x="36" y="40"/>
                  </a:cubicBezTo>
                  <a:cubicBezTo>
                    <a:pt x="66" y="57"/>
                    <a:pt x="104" y="65"/>
                    <a:pt x="142" y="65"/>
                  </a:cubicBezTo>
                  <a:cubicBezTo>
                    <a:pt x="180" y="65"/>
                    <a:pt x="219" y="57"/>
                    <a:pt x="248" y="40"/>
                  </a:cubicBezTo>
                  <a:cubicBezTo>
                    <a:pt x="267" y="28"/>
                    <a:pt x="280" y="15"/>
                    <a:pt x="287" y="1"/>
                  </a:cubicBezTo>
                  <a:cubicBezTo>
                    <a:pt x="287" y="0"/>
                    <a:pt x="287" y="0"/>
                    <a:pt x="287" y="0"/>
                  </a:cubicBezTo>
                </a:path>
              </a:pathLst>
            </a:custGeom>
            <a:solidFill>
              <a:srgbClr val="D1EC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6764" y="5334"/>
              <a:ext cx="679" cy="158"/>
            </a:xfrm>
            <a:custGeom>
              <a:avLst/>
              <a:gdLst>
                <a:gd name="T0" fmla="*/ 287 w 287"/>
                <a:gd name="T1" fmla="*/ 0 h 67"/>
                <a:gd name="T2" fmla="*/ 248 w 287"/>
                <a:gd name="T3" fmla="*/ 39 h 67"/>
                <a:gd name="T4" fmla="*/ 142 w 287"/>
                <a:gd name="T5" fmla="*/ 64 h 67"/>
                <a:gd name="T6" fmla="*/ 36 w 287"/>
                <a:gd name="T7" fmla="*/ 39 h 67"/>
                <a:gd name="T8" fmla="*/ 35 w 287"/>
                <a:gd name="T9" fmla="*/ 38 h 67"/>
                <a:gd name="T10" fmla="*/ 33 w 287"/>
                <a:gd name="T11" fmla="*/ 37 h 67"/>
                <a:gd name="T12" fmla="*/ 33 w 287"/>
                <a:gd name="T13" fmla="*/ 37 h 67"/>
                <a:gd name="T14" fmla="*/ 0 w 287"/>
                <a:gd name="T15" fmla="*/ 4 h 67"/>
                <a:gd name="T16" fmla="*/ 1 w 287"/>
                <a:gd name="T17" fmla="*/ 7 h 67"/>
                <a:gd name="T18" fmla="*/ 7 w 287"/>
                <a:gd name="T19" fmla="*/ 16 h 67"/>
                <a:gd name="T20" fmla="*/ 18 w 287"/>
                <a:gd name="T21" fmla="*/ 27 h 67"/>
                <a:gd name="T22" fmla="*/ 35 w 287"/>
                <a:gd name="T23" fmla="*/ 40 h 67"/>
                <a:gd name="T24" fmla="*/ 46 w 287"/>
                <a:gd name="T25" fmla="*/ 46 h 67"/>
                <a:gd name="T26" fmla="*/ 58 w 287"/>
                <a:gd name="T27" fmla="*/ 51 h 67"/>
                <a:gd name="T28" fmla="*/ 71 w 287"/>
                <a:gd name="T29" fmla="*/ 56 h 67"/>
                <a:gd name="T30" fmla="*/ 84 w 287"/>
                <a:gd name="T31" fmla="*/ 60 h 67"/>
                <a:gd name="T32" fmla="*/ 99 w 287"/>
                <a:gd name="T33" fmla="*/ 63 h 67"/>
                <a:gd name="T34" fmla="*/ 114 w 287"/>
                <a:gd name="T35" fmla="*/ 65 h 67"/>
                <a:gd name="T36" fmla="*/ 129 w 287"/>
                <a:gd name="T37" fmla="*/ 66 h 67"/>
                <a:gd name="T38" fmla="*/ 143 w 287"/>
                <a:gd name="T39" fmla="*/ 67 h 67"/>
                <a:gd name="T40" fmla="*/ 145 w 287"/>
                <a:gd name="T41" fmla="*/ 67 h 67"/>
                <a:gd name="T42" fmla="*/ 175 w 287"/>
                <a:gd name="T43" fmla="*/ 64 h 67"/>
                <a:gd name="T44" fmla="*/ 190 w 287"/>
                <a:gd name="T45" fmla="*/ 62 h 67"/>
                <a:gd name="T46" fmla="*/ 205 w 287"/>
                <a:gd name="T47" fmla="*/ 59 h 67"/>
                <a:gd name="T48" fmla="*/ 218 w 287"/>
                <a:gd name="T49" fmla="*/ 54 h 67"/>
                <a:gd name="T50" fmla="*/ 225 w 287"/>
                <a:gd name="T51" fmla="*/ 52 h 67"/>
                <a:gd name="T52" fmla="*/ 231 w 287"/>
                <a:gd name="T53" fmla="*/ 49 h 67"/>
                <a:gd name="T54" fmla="*/ 237 w 287"/>
                <a:gd name="T55" fmla="*/ 47 h 67"/>
                <a:gd name="T56" fmla="*/ 243 w 287"/>
                <a:gd name="T57" fmla="*/ 44 h 67"/>
                <a:gd name="T58" fmla="*/ 253 w 287"/>
                <a:gd name="T59" fmla="*/ 37 h 67"/>
                <a:gd name="T60" fmla="*/ 280 w 287"/>
                <a:gd name="T61" fmla="*/ 12 h 67"/>
                <a:gd name="T62" fmla="*/ 285 w 287"/>
                <a:gd name="T63" fmla="*/ 3 h 67"/>
                <a:gd name="T64" fmla="*/ 287 w 287"/>
                <a:gd name="T6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7" h="67">
                  <a:moveTo>
                    <a:pt x="287" y="0"/>
                  </a:moveTo>
                  <a:cubicBezTo>
                    <a:pt x="280" y="14"/>
                    <a:pt x="267" y="27"/>
                    <a:pt x="248" y="39"/>
                  </a:cubicBezTo>
                  <a:cubicBezTo>
                    <a:pt x="219" y="56"/>
                    <a:pt x="180" y="64"/>
                    <a:pt x="142" y="64"/>
                  </a:cubicBezTo>
                  <a:cubicBezTo>
                    <a:pt x="104" y="64"/>
                    <a:pt x="66" y="56"/>
                    <a:pt x="36" y="39"/>
                  </a:cubicBezTo>
                  <a:cubicBezTo>
                    <a:pt x="36" y="38"/>
                    <a:pt x="36" y="38"/>
                    <a:pt x="35" y="38"/>
                  </a:cubicBezTo>
                  <a:cubicBezTo>
                    <a:pt x="35" y="38"/>
                    <a:pt x="34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17" y="27"/>
                    <a:pt x="6" y="16"/>
                    <a:pt x="0" y="4"/>
                  </a:cubicBezTo>
                  <a:cubicBezTo>
                    <a:pt x="0" y="4"/>
                    <a:pt x="0" y="5"/>
                    <a:pt x="1" y="7"/>
                  </a:cubicBezTo>
                  <a:cubicBezTo>
                    <a:pt x="2" y="9"/>
                    <a:pt x="4" y="12"/>
                    <a:pt x="7" y="16"/>
                  </a:cubicBezTo>
                  <a:cubicBezTo>
                    <a:pt x="10" y="19"/>
                    <a:pt x="14" y="23"/>
                    <a:pt x="18" y="27"/>
                  </a:cubicBezTo>
                  <a:cubicBezTo>
                    <a:pt x="23" y="32"/>
                    <a:pt x="29" y="36"/>
                    <a:pt x="35" y="40"/>
                  </a:cubicBezTo>
                  <a:cubicBezTo>
                    <a:pt x="39" y="42"/>
                    <a:pt x="42" y="44"/>
                    <a:pt x="46" y="46"/>
                  </a:cubicBezTo>
                  <a:cubicBezTo>
                    <a:pt x="50" y="48"/>
                    <a:pt x="54" y="49"/>
                    <a:pt x="58" y="51"/>
                  </a:cubicBezTo>
                  <a:cubicBezTo>
                    <a:pt x="62" y="53"/>
                    <a:pt x="66" y="54"/>
                    <a:pt x="71" y="56"/>
                  </a:cubicBezTo>
                  <a:cubicBezTo>
                    <a:pt x="75" y="57"/>
                    <a:pt x="80" y="58"/>
                    <a:pt x="84" y="60"/>
                  </a:cubicBezTo>
                  <a:cubicBezTo>
                    <a:pt x="89" y="61"/>
                    <a:pt x="94" y="62"/>
                    <a:pt x="99" y="63"/>
                  </a:cubicBezTo>
                  <a:cubicBezTo>
                    <a:pt x="104" y="64"/>
                    <a:pt x="109" y="64"/>
                    <a:pt x="114" y="65"/>
                  </a:cubicBezTo>
                  <a:cubicBezTo>
                    <a:pt x="119" y="65"/>
                    <a:pt x="124" y="66"/>
                    <a:pt x="129" y="66"/>
                  </a:cubicBezTo>
                  <a:cubicBezTo>
                    <a:pt x="134" y="66"/>
                    <a:pt x="138" y="67"/>
                    <a:pt x="143" y="67"/>
                  </a:cubicBezTo>
                  <a:cubicBezTo>
                    <a:pt x="143" y="67"/>
                    <a:pt x="144" y="67"/>
                    <a:pt x="145" y="67"/>
                  </a:cubicBezTo>
                  <a:cubicBezTo>
                    <a:pt x="155" y="67"/>
                    <a:pt x="165" y="66"/>
                    <a:pt x="175" y="64"/>
                  </a:cubicBezTo>
                  <a:cubicBezTo>
                    <a:pt x="180" y="64"/>
                    <a:pt x="185" y="63"/>
                    <a:pt x="190" y="62"/>
                  </a:cubicBezTo>
                  <a:cubicBezTo>
                    <a:pt x="195" y="61"/>
                    <a:pt x="200" y="60"/>
                    <a:pt x="205" y="59"/>
                  </a:cubicBezTo>
                  <a:cubicBezTo>
                    <a:pt x="209" y="57"/>
                    <a:pt x="214" y="56"/>
                    <a:pt x="218" y="54"/>
                  </a:cubicBezTo>
                  <a:cubicBezTo>
                    <a:pt x="220" y="54"/>
                    <a:pt x="223" y="53"/>
                    <a:pt x="225" y="52"/>
                  </a:cubicBezTo>
                  <a:cubicBezTo>
                    <a:pt x="227" y="51"/>
                    <a:pt x="229" y="50"/>
                    <a:pt x="231" y="49"/>
                  </a:cubicBezTo>
                  <a:cubicBezTo>
                    <a:pt x="233" y="48"/>
                    <a:pt x="235" y="47"/>
                    <a:pt x="237" y="47"/>
                  </a:cubicBezTo>
                  <a:cubicBezTo>
                    <a:pt x="239" y="46"/>
                    <a:pt x="241" y="45"/>
                    <a:pt x="243" y="44"/>
                  </a:cubicBezTo>
                  <a:cubicBezTo>
                    <a:pt x="246" y="42"/>
                    <a:pt x="250" y="40"/>
                    <a:pt x="253" y="37"/>
                  </a:cubicBezTo>
                  <a:cubicBezTo>
                    <a:pt x="266" y="29"/>
                    <a:pt x="275" y="19"/>
                    <a:pt x="280" y="12"/>
                  </a:cubicBezTo>
                  <a:cubicBezTo>
                    <a:pt x="283" y="8"/>
                    <a:pt x="284" y="5"/>
                    <a:pt x="285" y="3"/>
                  </a:cubicBezTo>
                  <a:cubicBezTo>
                    <a:pt x="286" y="1"/>
                    <a:pt x="287" y="0"/>
                    <a:pt x="287" y="0"/>
                  </a:cubicBezTo>
                </a:path>
              </a:pathLst>
            </a:custGeom>
            <a:solidFill>
              <a:srgbClr val="B8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7455" y="4825"/>
              <a:ext cx="284" cy="1145"/>
            </a:xfrm>
            <a:custGeom>
              <a:avLst/>
              <a:gdLst>
                <a:gd name="T0" fmla="*/ 19 w 120"/>
                <a:gd name="T1" fmla="*/ 146 h 484"/>
                <a:gd name="T2" fmla="*/ 41 w 120"/>
                <a:gd name="T3" fmla="*/ 132 h 484"/>
                <a:gd name="T4" fmla="*/ 11 w 120"/>
                <a:gd name="T5" fmla="*/ 279 h 484"/>
                <a:gd name="T6" fmla="*/ 0 w 120"/>
                <a:gd name="T7" fmla="*/ 429 h 484"/>
                <a:gd name="T8" fmla="*/ 37 w 120"/>
                <a:gd name="T9" fmla="*/ 466 h 484"/>
                <a:gd name="T10" fmla="*/ 91 w 120"/>
                <a:gd name="T11" fmla="*/ 476 h 484"/>
                <a:gd name="T12" fmla="*/ 95 w 120"/>
                <a:gd name="T13" fmla="*/ 474 h 484"/>
                <a:gd name="T14" fmla="*/ 54 w 120"/>
                <a:gd name="T15" fmla="*/ 415 h 484"/>
                <a:gd name="T16" fmla="*/ 119 w 120"/>
                <a:gd name="T17" fmla="*/ 75 h 484"/>
                <a:gd name="T18" fmla="*/ 0 w 120"/>
                <a:gd name="T19" fmla="*/ 23 h 484"/>
                <a:gd name="T20" fmla="*/ 19 w 120"/>
                <a:gd name="T21" fmla="*/ 146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484">
                  <a:moveTo>
                    <a:pt x="19" y="146"/>
                  </a:moveTo>
                  <a:cubicBezTo>
                    <a:pt x="41" y="132"/>
                    <a:pt x="41" y="132"/>
                    <a:pt x="41" y="132"/>
                  </a:cubicBezTo>
                  <a:cubicBezTo>
                    <a:pt x="41" y="132"/>
                    <a:pt x="13" y="195"/>
                    <a:pt x="11" y="279"/>
                  </a:cubicBezTo>
                  <a:cubicBezTo>
                    <a:pt x="9" y="363"/>
                    <a:pt x="10" y="390"/>
                    <a:pt x="0" y="429"/>
                  </a:cubicBezTo>
                  <a:cubicBezTo>
                    <a:pt x="37" y="466"/>
                    <a:pt x="37" y="466"/>
                    <a:pt x="37" y="466"/>
                  </a:cubicBezTo>
                  <a:cubicBezTo>
                    <a:pt x="51" y="480"/>
                    <a:pt x="73" y="484"/>
                    <a:pt x="91" y="476"/>
                  </a:cubicBezTo>
                  <a:cubicBezTo>
                    <a:pt x="95" y="474"/>
                    <a:pt x="95" y="474"/>
                    <a:pt x="95" y="474"/>
                  </a:cubicBezTo>
                  <a:cubicBezTo>
                    <a:pt x="95" y="474"/>
                    <a:pt x="57" y="445"/>
                    <a:pt x="54" y="415"/>
                  </a:cubicBezTo>
                  <a:cubicBezTo>
                    <a:pt x="51" y="385"/>
                    <a:pt x="120" y="150"/>
                    <a:pt x="119" y="75"/>
                  </a:cubicBezTo>
                  <a:cubicBezTo>
                    <a:pt x="118" y="0"/>
                    <a:pt x="27" y="12"/>
                    <a:pt x="0" y="23"/>
                  </a:cubicBezTo>
                  <a:cubicBezTo>
                    <a:pt x="19" y="146"/>
                    <a:pt x="19" y="146"/>
                    <a:pt x="19" y="146"/>
                  </a:cubicBezTo>
                </a:path>
              </a:pathLst>
            </a:custGeom>
            <a:solidFill>
              <a:srgbClr val="FDD4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7484" y="4939"/>
              <a:ext cx="253" cy="1022"/>
            </a:xfrm>
            <a:custGeom>
              <a:avLst/>
              <a:gdLst>
                <a:gd name="T0" fmla="*/ 1 w 107"/>
                <a:gd name="T1" fmla="*/ 0 h 432"/>
                <a:gd name="T2" fmla="*/ 7 w 107"/>
                <a:gd name="T3" fmla="*/ 98 h 432"/>
                <a:gd name="T4" fmla="*/ 29 w 107"/>
                <a:gd name="T5" fmla="*/ 84 h 432"/>
                <a:gd name="T6" fmla="*/ 29 w 107"/>
                <a:gd name="T7" fmla="*/ 84 h 432"/>
                <a:gd name="T8" fmla="*/ 31 w 107"/>
                <a:gd name="T9" fmla="*/ 83 h 432"/>
                <a:gd name="T10" fmla="*/ 38 w 107"/>
                <a:gd name="T11" fmla="*/ 92 h 432"/>
                <a:gd name="T12" fmla="*/ 11 w 107"/>
                <a:gd name="T13" fmla="*/ 255 h 432"/>
                <a:gd name="T14" fmla="*/ 0 w 107"/>
                <a:gd name="T15" fmla="*/ 389 h 432"/>
                <a:gd name="T16" fmla="*/ 25 w 107"/>
                <a:gd name="T17" fmla="*/ 418 h 432"/>
                <a:gd name="T18" fmla="*/ 25 w 107"/>
                <a:gd name="T19" fmla="*/ 418 h 432"/>
                <a:gd name="T20" fmla="*/ 26 w 107"/>
                <a:gd name="T21" fmla="*/ 418 h 432"/>
                <a:gd name="T22" fmla="*/ 26 w 107"/>
                <a:gd name="T23" fmla="*/ 418 h 432"/>
                <a:gd name="T24" fmla="*/ 59 w 107"/>
                <a:gd name="T25" fmla="*/ 432 h 432"/>
                <a:gd name="T26" fmla="*/ 60 w 107"/>
                <a:gd name="T27" fmla="*/ 432 h 432"/>
                <a:gd name="T28" fmla="*/ 60 w 107"/>
                <a:gd name="T29" fmla="*/ 432 h 432"/>
                <a:gd name="T30" fmla="*/ 78 w 107"/>
                <a:gd name="T31" fmla="*/ 428 h 432"/>
                <a:gd name="T32" fmla="*/ 78 w 107"/>
                <a:gd name="T33" fmla="*/ 428 h 432"/>
                <a:gd name="T34" fmla="*/ 79 w 107"/>
                <a:gd name="T35" fmla="*/ 428 h 432"/>
                <a:gd name="T36" fmla="*/ 83 w 107"/>
                <a:gd name="T37" fmla="*/ 426 h 432"/>
                <a:gd name="T38" fmla="*/ 42 w 107"/>
                <a:gd name="T39" fmla="*/ 367 h 432"/>
                <a:gd name="T40" fmla="*/ 42 w 107"/>
                <a:gd name="T41" fmla="*/ 365 h 432"/>
                <a:gd name="T42" fmla="*/ 107 w 107"/>
                <a:gd name="T43" fmla="*/ 29 h 432"/>
                <a:gd name="T44" fmla="*/ 107 w 107"/>
                <a:gd name="T45" fmla="*/ 27 h 432"/>
                <a:gd name="T46" fmla="*/ 107 w 107"/>
                <a:gd name="T47" fmla="*/ 22 h 432"/>
                <a:gd name="T48" fmla="*/ 1 w 107"/>
                <a:gd name="T49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7" h="432">
                  <a:moveTo>
                    <a:pt x="1" y="0"/>
                  </a:moveTo>
                  <a:cubicBezTo>
                    <a:pt x="21" y="40"/>
                    <a:pt x="12" y="81"/>
                    <a:pt x="7" y="98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30" y="84"/>
                    <a:pt x="31" y="83"/>
                    <a:pt x="31" y="83"/>
                  </a:cubicBezTo>
                  <a:cubicBezTo>
                    <a:pt x="35" y="83"/>
                    <a:pt x="39" y="88"/>
                    <a:pt x="38" y="92"/>
                  </a:cubicBezTo>
                  <a:cubicBezTo>
                    <a:pt x="30" y="120"/>
                    <a:pt x="12" y="188"/>
                    <a:pt x="11" y="255"/>
                  </a:cubicBezTo>
                  <a:cubicBezTo>
                    <a:pt x="10" y="330"/>
                    <a:pt x="2" y="378"/>
                    <a:pt x="0" y="389"/>
                  </a:cubicBezTo>
                  <a:cubicBezTo>
                    <a:pt x="10" y="402"/>
                    <a:pt x="25" y="418"/>
                    <a:pt x="25" y="418"/>
                  </a:cubicBezTo>
                  <a:cubicBezTo>
                    <a:pt x="25" y="418"/>
                    <a:pt x="25" y="418"/>
                    <a:pt x="25" y="418"/>
                  </a:cubicBezTo>
                  <a:cubicBezTo>
                    <a:pt x="26" y="418"/>
                    <a:pt x="26" y="418"/>
                    <a:pt x="26" y="418"/>
                  </a:cubicBezTo>
                  <a:cubicBezTo>
                    <a:pt x="26" y="418"/>
                    <a:pt x="26" y="418"/>
                    <a:pt x="26" y="418"/>
                  </a:cubicBezTo>
                  <a:cubicBezTo>
                    <a:pt x="35" y="427"/>
                    <a:pt x="47" y="432"/>
                    <a:pt x="59" y="432"/>
                  </a:cubicBezTo>
                  <a:cubicBezTo>
                    <a:pt x="60" y="432"/>
                    <a:pt x="60" y="432"/>
                    <a:pt x="60" y="432"/>
                  </a:cubicBezTo>
                  <a:cubicBezTo>
                    <a:pt x="60" y="432"/>
                    <a:pt x="60" y="432"/>
                    <a:pt x="60" y="432"/>
                  </a:cubicBezTo>
                  <a:cubicBezTo>
                    <a:pt x="66" y="432"/>
                    <a:pt x="72" y="431"/>
                    <a:pt x="78" y="428"/>
                  </a:cubicBezTo>
                  <a:cubicBezTo>
                    <a:pt x="78" y="428"/>
                    <a:pt x="78" y="428"/>
                    <a:pt x="78" y="428"/>
                  </a:cubicBezTo>
                  <a:cubicBezTo>
                    <a:pt x="78" y="428"/>
                    <a:pt x="79" y="428"/>
                    <a:pt x="79" y="428"/>
                  </a:cubicBezTo>
                  <a:cubicBezTo>
                    <a:pt x="83" y="426"/>
                    <a:pt x="83" y="426"/>
                    <a:pt x="83" y="426"/>
                  </a:cubicBezTo>
                  <a:cubicBezTo>
                    <a:pt x="83" y="426"/>
                    <a:pt x="45" y="397"/>
                    <a:pt x="42" y="367"/>
                  </a:cubicBezTo>
                  <a:cubicBezTo>
                    <a:pt x="42" y="367"/>
                    <a:pt x="42" y="366"/>
                    <a:pt x="42" y="365"/>
                  </a:cubicBezTo>
                  <a:cubicBezTo>
                    <a:pt x="42" y="327"/>
                    <a:pt x="107" y="104"/>
                    <a:pt x="107" y="29"/>
                  </a:cubicBezTo>
                  <a:cubicBezTo>
                    <a:pt x="107" y="28"/>
                    <a:pt x="107" y="28"/>
                    <a:pt x="107" y="27"/>
                  </a:cubicBezTo>
                  <a:cubicBezTo>
                    <a:pt x="107" y="25"/>
                    <a:pt x="107" y="23"/>
                    <a:pt x="107" y="22"/>
                  </a:cubicBezTo>
                  <a:cubicBezTo>
                    <a:pt x="70" y="17"/>
                    <a:pt x="35" y="10"/>
                    <a:pt x="1" y="0"/>
                  </a:cubicBezTo>
                </a:path>
              </a:pathLst>
            </a:custGeom>
            <a:solidFill>
              <a:srgbClr val="FDBE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6643" y="4745"/>
              <a:ext cx="947" cy="667"/>
            </a:xfrm>
            <a:custGeom>
              <a:avLst/>
              <a:gdLst>
                <a:gd name="T0" fmla="*/ 314 w 400"/>
                <a:gd name="T1" fmla="*/ 36 h 282"/>
                <a:gd name="T2" fmla="*/ 255 w 400"/>
                <a:gd name="T3" fmla="*/ 0 h 282"/>
                <a:gd name="T4" fmla="*/ 220 w 400"/>
                <a:gd name="T5" fmla="*/ 20 h 282"/>
                <a:gd name="T6" fmla="*/ 220 w 400"/>
                <a:gd name="T7" fmla="*/ 20 h 282"/>
                <a:gd name="T8" fmla="*/ 212 w 400"/>
                <a:gd name="T9" fmla="*/ 69 h 282"/>
                <a:gd name="T10" fmla="*/ 58 w 400"/>
                <a:gd name="T11" fmla="*/ 69 h 282"/>
                <a:gd name="T12" fmla="*/ 58 w 400"/>
                <a:gd name="T13" fmla="*/ 69 h 282"/>
                <a:gd name="T14" fmla="*/ 83 w 400"/>
                <a:gd name="T15" fmla="*/ 227 h 282"/>
                <a:gd name="T16" fmla="*/ 358 w 400"/>
                <a:gd name="T17" fmla="*/ 189 h 282"/>
                <a:gd name="T18" fmla="*/ 314 w 400"/>
                <a:gd name="T19" fmla="*/ 36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0" h="282">
                  <a:moveTo>
                    <a:pt x="314" y="36"/>
                  </a:moveTo>
                  <a:cubicBezTo>
                    <a:pt x="288" y="18"/>
                    <a:pt x="255" y="0"/>
                    <a:pt x="255" y="0"/>
                  </a:cubicBezTo>
                  <a:cubicBezTo>
                    <a:pt x="220" y="20"/>
                    <a:pt x="220" y="20"/>
                    <a:pt x="220" y="20"/>
                  </a:cubicBezTo>
                  <a:cubicBezTo>
                    <a:pt x="220" y="20"/>
                    <a:pt x="220" y="20"/>
                    <a:pt x="220" y="20"/>
                  </a:cubicBezTo>
                  <a:cubicBezTo>
                    <a:pt x="212" y="69"/>
                    <a:pt x="212" y="69"/>
                    <a:pt x="212" y="69"/>
                  </a:cubicBezTo>
                  <a:cubicBezTo>
                    <a:pt x="137" y="140"/>
                    <a:pt x="59" y="70"/>
                    <a:pt x="58" y="69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58" y="69"/>
                    <a:pt x="0" y="171"/>
                    <a:pt x="83" y="227"/>
                  </a:cubicBezTo>
                  <a:cubicBezTo>
                    <a:pt x="166" y="282"/>
                    <a:pt x="246" y="276"/>
                    <a:pt x="358" y="189"/>
                  </a:cubicBezTo>
                  <a:cubicBezTo>
                    <a:pt x="358" y="189"/>
                    <a:pt x="400" y="95"/>
                    <a:pt x="314" y="36"/>
                  </a:cubicBezTo>
                </a:path>
              </a:pathLst>
            </a:custGeom>
            <a:solidFill>
              <a:srgbClr val="7A2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6769" y="4745"/>
              <a:ext cx="764" cy="404"/>
            </a:xfrm>
            <a:custGeom>
              <a:avLst/>
              <a:gdLst>
                <a:gd name="T0" fmla="*/ 261 w 323"/>
                <a:gd name="T1" fmla="*/ 36 h 171"/>
                <a:gd name="T2" fmla="*/ 202 w 323"/>
                <a:gd name="T3" fmla="*/ 0 h 171"/>
                <a:gd name="T4" fmla="*/ 167 w 323"/>
                <a:gd name="T5" fmla="*/ 20 h 171"/>
                <a:gd name="T6" fmla="*/ 167 w 323"/>
                <a:gd name="T7" fmla="*/ 20 h 171"/>
                <a:gd name="T8" fmla="*/ 159 w 323"/>
                <a:gd name="T9" fmla="*/ 69 h 171"/>
                <a:gd name="T10" fmla="*/ 5 w 323"/>
                <a:gd name="T11" fmla="*/ 69 h 171"/>
                <a:gd name="T12" fmla="*/ 5 w 323"/>
                <a:gd name="T13" fmla="*/ 69 h 171"/>
                <a:gd name="T14" fmla="*/ 0 w 323"/>
                <a:gd name="T15" fmla="*/ 80 h 171"/>
                <a:gd name="T16" fmla="*/ 135 w 323"/>
                <a:gd name="T17" fmla="*/ 109 h 171"/>
                <a:gd name="T18" fmla="*/ 213 w 323"/>
                <a:gd name="T19" fmla="*/ 116 h 171"/>
                <a:gd name="T20" fmla="*/ 254 w 323"/>
                <a:gd name="T21" fmla="*/ 80 h 171"/>
                <a:gd name="T22" fmla="*/ 301 w 323"/>
                <a:gd name="T23" fmla="*/ 171 h 171"/>
                <a:gd name="T24" fmla="*/ 312 w 323"/>
                <a:gd name="T25" fmla="*/ 170 h 171"/>
                <a:gd name="T26" fmla="*/ 261 w 323"/>
                <a:gd name="T27" fmla="*/ 3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171">
                  <a:moveTo>
                    <a:pt x="261" y="36"/>
                  </a:moveTo>
                  <a:cubicBezTo>
                    <a:pt x="235" y="18"/>
                    <a:pt x="202" y="0"/>
                    <a:pt x="202" y="0"/>
                  </a:cubicBezTo>
                  <a:cubicBezTo>
                    <a:pt x="167" y="20"/>
                    <a:pt x="167" y="20"/>
                    <a:pt x="167" y="20"/>
                  </a:cubicBezTo>
                  <a:cubicBezTo>
                    <a:pt x="167" y="20"/>
                    <a:pt x="167" y="20"/>
                    <a:pt x="167" y="20"/>
                  </a:cubicBezTo>
                  <a:cubicBezTo>
                    <a:pt x="159" y="69"/>
                    <a:pt x="159" y="69"/>
                    <a:pt x="159" y="69"/>
                  </a:cubicBezTo>
                  <a:cubicBezTo>
                    <a:pt x="84" y="140"/>
                    <a:pt x="6" y="70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3" y="73"/>
                    <a:pt x="0" y="80"/>
                  </a:cubicBezTo>
                  <a:cubicBezTo>
                    <a:pt x="18" y="98"/>
                    <a:pt x="62" y="130"/>
                    <a:pt x="135" y="109"/>
                  </a:cubicBezTo>
                  <a:cubicBezTo>
                    <a:pt x="135" y="109"/>
                    <a:pt x="159" y="163"/>
                    <a:pt x="213" y="116"/>
                  </a:cubicBezTo>
                  <a:cubicBezTo>
                    <a:pt x="254" y="80"/>
                    <a:pt x="254" y="80"/>
                    <a:pt x="254" y="80"/>
                  </a:cubicBezTo>
                  <a:cubicBezTo>
                    <a:pt x="254" y="80"/>
                    <a:pt x="301" y="100"/>
                    <a:pt x="301" y="171"/>
                  </a:cubicBezTo>
                  <a:cubicBezTo>
                    <a:pt x="312" y="170"/>
                    <a:pt x="312" y="170"/>
                    <a:pt x="312" y="170"/>
                  </a:cubicBezTo>
                  <a:cubicBezTo>
                    <a:pt x="319" y="139"/>
                    <a:pt x="323" y="79"/>
                    <a:pt x="261" y="36"/>
                  </a:cubicBezTo>
                </a:path>
              </a:pathLst>
            </a:custGeom>
            <a:solidFill>
              <a:srgbClr val="6B1F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6736" y="5126"/>
              <a:ext cx="774" cy="286"/>
            </a:xfrm>
            <a:custGeom>
              <a:avLst/>
              <a:gdLst>
                <a:gd name="T0" fmla="*/ 37 w 327"/>
                <a:gd name="T1" fmla="*/ 40 h 121"/>
                <a:gd name="T2" fmla="*/ 0 w 327"/>
                <a:gd name="T3" fmla="*/ 0 h 121"/>
                <a:gd name="T4" fmla="*/ 44 w 327"/>
                <a:gd name="T5" fmla="*/ 66 h 121"/>
                <a:gd name="T6" fmla="*/ 319 w 327"/>
                <a:gd name="T7" fmla="*/ 28 h 121"/>
                <a:gd name="T8" fmla="*/ 327 w 327"/>
                <a:gd name="T9" fmla="*/ 1 h 121"/>
                <a:gd name="T10" fmla="*/ 37 w 327"/>
                <a:gd name="T11" fmla="*/ 4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121">
                  <a:moveTo>
                    <a:pt x="37" y="40"/>
                  </a:moveTo>
                  <a:cubicBezTo>
                    <a:pt x="19" y="28"/>
                    <a:pt x="8" y="14"/>
                    <a:pt x="0" y="0"/>
                  </a:cubicBezTo>
                  <a:cubicBezTo>
                    <a:pt x="4" y="23"/>
                    <a:pt x="16" y="47"/>
                    <a:pt x="44" y="66"/>
                  </a:cubicBezTo>
                  <a:cubicBezTo>
                    <a:pt x="127" y="121"/>
                    <a:pt x="207" y="115"/>
                    <a:pt x="319" y="28"/>
                  </a:cubicBezTo>
                  <a:cubicBezTo>
                    <a:pt x="319" y="28"/>
                    <a:pt x="324" y="18"/>
                    <a:pt x="327" y="1"/>
                  </a:cubicBezTo>
                  <a:cubicBezTo>
                    <a:pt x="209" y="93"/>
                    <a:pt x="125" y="98"/>
                    <a:pt x="37" y="40"/>
                  </a:cubicBezTo>
                  <a:close/>
                </a:path>
              </a:pathLst>
            </a:custGeom>
            <a:solidFill>
              <a:srgbClr val="6B1F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8324" y="5554"/>
              <a:ext cx="461" cy="341"/>
            </a:xfrm>
            <a:custGeom>
              <a:avLst/>
              <a:gdLst>
                <a:gd name="T0" fmla="*/ 174 w 195"/>
                <a:gd name="T1" fmla="*/ 75 h 144"/>
                <a:gd name="T2" fmla="*/ 171 w 195"/>
                <a:gd name="T3" fmla="*/ 127 h 144"/>
                <a:gd name="T4" fmla="*/ 83 w 195"/>
                <a:gd name="T5" fmla="*/ 118 h 144"/>
                <a:gd name="T6" fmla="*/ 0 w 195"/>
                <a:gd name="T7" fmla="*/ 43 h 144"/>
                <a:gd name="T8" fmla="*/ 79 w 195"/>
                <a:gd name="T9" fmla="*/ 22 h 144"/>
                <a:gd name="T10" fmla="*/ 174 w 195"/>
                <a:gd name="T11" fmla="*/ 7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" h="144">
                  <a:moveTo>
                    <a:pt x="174" y="75"/>
                  </a:moveTo>
                  <a:cubicBezTo>
                    <a:pt x="174" y="75"/>
                    <a:pt x="195" y="113"/>
                    <a:pt x="171" y="127"/>
                  </a:cubicBezTo>
                  <a:cubicBezTo>
                    <a:pt x="147" y="141"/>
                    <a:pt x="118" y="144"/>
                    <a:pt x="83" y="118"/>
                  </a:cubicBezTo>
                  <a:cubicBezTo>
                    <a:pt x="47" y="92"/>
                    <a:pt x="0" y="73"/>
                    <a:pt x="0" y="43"/>
                  </a:cubicBezTo>
                  <a:cubicBezTo>
                    <a:pt x="0" y="13"/>
                    <a:pt x="41" y="0"/>
                    <a:pt x="79" y="22"/>
                  </a:cubicBezTo>
                  <a:cubicBezTo>
                    <a:pt x="118" y="44"/>
                    <a:pt x="174" y="75"/>
                    <a:pt x="174" y="75"/>
                  </a:cubicBezTo>
                  <a:close/>
                </a:path>
              </a:pathLst>
            </a:custGeom>
            <a:solidFill>
              <a:srgbClr val="1210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8537" y="4671"/>
              <a:ext cx="274" cy="1122"/>
            </a:xfrm>
            <a:custGeom>
              <a:avLst/>
              <a:gdLst>
                <a:gd name="T0" fmla="*/ 98 w 116"/>
                <a:gd name="T1" fmla="*/ 143 h 474"/>
                <a:gd name="T2" fmla="*/ 98 w 116"/>
                <a:gd name="T3" fmla="*/ 443 h 474"/>
                <a:gd name="T4" fmla="*/ 0 w 116"/>
                <a:gd name="T5" fmla="*/ 443 h 474"/>
                <a:gd name="T6" fmla="*/ 0 w 116"/>
                <a:gd name="T7" fmla="*/ 107 h 474"/>
                <a:gd name="T8" fmla="*/ 116 w 116"/>
                <a:gd name="T9" fmla="*/ 5 h 474"/>
                <a:gd name="T10" fmla="*/ 98 w 116"/>
                <a:gd name="T11" fmla="*/ 143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" h="474">
                  <a:moveTo>
                    <a:pt x="98" y="143"/>
                  </a:moveTo>
                  <a:cubicBezTo>
                    <a:pt x="98" y="443"/>
                    <a:pt x="98" y="443"/>
                    <a:pt x="98" y="443"/>
                  </a:cubicBezTo>
                  <a:cubicBezTo>
                    <a:pt x="98" y="443"/>
                    <a:pt x="49" y="474"/>
                    <a:pt x="0" y="443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47"/>
                    <a:pt x="56" y="0"/>
                    <a:pt x="116" y="5"/>
                  </a:cubicBezTo>
                  <a:cubicBezTo>
                    <a:pt x="98" y="143"/>
                    <a:pt x="98" y="143"/>
                    <a:pt x="98" y="143"/>
                  </a:cubicBezTo>
                </a:path>
              </a:pathLst>
            </a:custGeom>
            <a:solidFill>
              <a:srgbClr val="535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6915" y="3689"/>
              <a:ext cx="2067" cy="1370"/>
            </a:xfrm>
            <a:custGeom>
              <a:avLst/>
              <a:gdLst>
                <a:gd name="T0" fmla="*/ 740 w 873"/>
                <a:gd name="T1" fmla="*/ 97 h 579"/>
                <a:gd name="T2" fmla="*/ 133 w 873"/>
                <a:gd name="T3" fmla="*/ 97 h 579"/>
                <a:gd name="T4" fmla="*/ 9 w 873"/>
                <a:gd name="T5" fmla="*/ 290 h 579"/>
                <a:gd name="T6" fmla="*/ 133 w 873"/>
                <a:gd name="T7" fmla="*/ 483 h 579"/>
                <a:gd name="T8" fmla="*/ 740 w 873"/>
                <a:gd name="T9" fmla="*/ 483 h 579"/>
                <a:gd name="T10" fmla="*/ 864 w 873"/>
                <a:gd name="T11" fmla="*/ 290 h 579"/>
                <a:gd name="T12" fmla="*/ 740 w 873"/>
                <a:gd name="T13" fmla="*/ 97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3" h="579">
                  <a:moveTo>
                    <a:pt x="740" y="97"/>
                  </a:moveTo>
                  <a:cubicBezTo>
                    <a:pt x="572" y="0"/>
                    <a:pt x="301" y="0"/>
                    <a:pt x="133" y="97"/>
                  </a:cubicBezTo>
                  <a:cubicBezTo>
                    <a:pt x="42" y="150"/>
                    <a:pt x="0" y="220"/>
                    <a:pt x="9" y="290"/>
                  </a:cubicBezTo>
                  <a:cubicBezTo>
                    <a:pt x="0" y="359"/>
                    <a:pt x="42" y="430"/>
                    <a:pt x="133" y="483"/>
                  </a:cubicBezTo>
                  <a:cubicBezTo>
                    <a:pt x="301" y="579"/>
                    <a:pt x="572" y="579"/>
                    <a:pt x="740" y="483"/>
                  </a:cubicBezTo>
                  <a:cubicBezTo>
                    <a:pt x="831" y="430"/>
                    <a:pt x="873" y="359"/>
                    <a:pt x="864" y="290"/>
                  </a:cubicBezTo>
                  <a:cubicBezTo>
                    <a:pt x="873" y="220"/>
                    <a:pt x="831" y="150"/>
                    <a:pt x="740" y="9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6835" y="3689"/>
              <a:ext cx="2227" cy="1288"/>
            </a:xfrm>
            <a:custGeom>
              <a:avLst/>
              <a:gdLst>
                <a:gd name="T0" fmla="*/ 774 w 941"/>
                <a:gd name="T1" fmla="*/ 447 h 544"/>
                <a:gd name="T2" fmla="*/ 167 w 941"/>
                <a:gd name="T3" fmla="*/ 447 h 544"/>
                <a:gd name="T4" fmla="*/ 167 w 941"/>
                <a:gd name="T5" fmla="*/ 97 h 544"/>
                <a:gd name="T6" fmla="*/ 774 w 941"/>
                <a:gd name="T7" fmla="*/ 97 h 544"/>
                <a:gd name="T8" fmla="*/ 774 w 941"/>
                <a:gd name="T9" fmla="*/ 447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1" h="544">
                  <a:moveTo>
                    <a:pt x="774" y="447"/>
                  </a:moveTo>
                  <a:cubicBezTo>
                    <a:pt x="606" y="544"/>
                    <a:pt x="335" y="544"/>
                    <a:pt x="167" y="447"/>
                  </a:cubicBezTo>
                  <a:cubicBezTo>
                    <a:pt x="0" y="350"/>
                    <a:pt x="0" y="193"/>
                    <a:pt x="167" y="97"/>
                  </a:cubicBezTo>
                  <a:cubicBezTo>
                    <a:pt x="335" y="0"/>
                    <a:pt x="606" y="0"/>
                    <a:pt x="774" y="97"/>
                  </a:cubicBezTo>
                  <a:cubicBezTo>
                    <a:pt x="941" y="193"/>
                    <a:pt x="941" y="350"/>
                    <a:pt x="774" y="447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7083" y="4271"/>
              <a:ext cx="337" cy="131"/>
            </a:xfrm>
            <a:custGeom>
              <a:avLst/>
              <a:gdLst>
                <a:gd name="T0" fmla="*/ 337 w 337"/>
                <a:gd name="T1" fmla="*/ 0 h 131"/>
                <a:gd name="T2" fmla="*/ 0 w 337"/>
                <a:gd name="T3" fmla="*/ 0 h 131"/>
                <a:gd name="T4" fmla="*/ 114 w 337"/>
                <a:gd name="T5" fmla="*/ 131 h 131"/>
                <a:gd name="T6" fmla="*/ 337 w 337"/>
                <a:gd name="T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7" h="131">
                  <a:moveTo>
                    <a:pt x="337" y="0"/>
                  </a:moveTo>
                  <a:lnTo>
                    <a:pt x="0" y="0"/>
                  </a:lnTo>
                  <a:lnTo>
                    <a:pt x="114" y="131"/>
                  </a:lnTo>
                  <a:lnTo>
                    <a:pt x="337" y="0"/>
                  </a:lnTo>
                  <a:close/>
                </a:path>
              </a:pathLst>
            </a:custGeom>
            <a:solidFill>
              <a:srgbClr val="D8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7083" y="4271"/>
              <a:ext cx="337" cy="131"/>
            </a:xfrm>
            <a:custGeom>
              <a:avLst/>
              <a:gdLst>
                <a:gd name="T0" fmla="*/ 337 w 337"/>
                <a:gd name="T1" fmla="*/ 0 h 131"/>
                <a:gd name="T2" fmla="*/ 0 w 337"/>
                <a:gd name="T3" fmla="*/ 0 h 131"/>
                <a:gd name="T4" fmla="*/ 114 w 337"/>
                <a:gd name="T5" fmla="*/ 131 h 131"/>
                <a:gd name="T6" fmla="*/ 337 w 337"/>
                <a:gd name="T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7" h="131">
                  <a:moveTo>
                    <a:pt x="337" y="0"/>
                  </a:moveTo>
                  <a:lnTo>
                    <a:pt x="0" y="0"/>
                  </a:lnTo>
                  <a:lnTo>
                    <a:pt x="114" y="131"/>
                  </a:lnTo>
                  <a:lnTo>
                    <a:pt x="3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6915" y="4376"/>
              <a:ext cx="2067" cy="683"/>
            </a:xfrm>
            <a:custGeom>
              <a:avLst/>
              <a:gdLst>
                <a:gd name="T0" fmla="*/ 740 w 873"/>
                <a:gd name="T1" fmla="*/ 157 h 289"/>
                <a:gd name="T2" fmla="*/ 133 w 873"/>
                <a:gd name="T3" fmla="*/ 157 h 289"/>
                <a:gd name="T4" fmla="*/ 9 w 873"/>
                <a:gd name="T5" fmla="*/ 0 h 289"/>
                <a:gd name="T6" fmla="*/ 133 w 873"/>
                <a:gd name="T7" fmla="*/ 193 h 289"/>
                <a:gd name="T8" fmla="*/ 740 w 873"/>
                <a:gd name="T9" fmla="*/ 193 h 289"/>
                <a:gd name="T10" fmla="*/ 864 w 873"/>
                <a:gd name="T11" fmla="*/ 0 h 289"/>
                <a:gd name="T12" fmla="*/ 740 w 873"/>
                <a:gd name="T13" fmla="*/ 157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3" h="289">
                  <a:moveTo>
                    <a:pt x="740" y="157"/>
                  </a:moveTo>
                  <a:cubicBezTo>
                    <a:pt x="572" y="254"/>
                    <a:pt x="301" y="254"/>
                    <a:pt x="133" y="157"/>
                  </a:cubicBezTo>
                  <a:cubicBezTo>
                    <a:pt x="57" y="113"/>
                    <a:pt x="16" y="57"/>
                    <a:pt x="9" y="0"/>
                  </a:cubicBezTo>
                  <a:cubicBezTo>
                    <a:pt x="0" y="69"/>
                    <a:pt x="42" y="140"/>
                    <a:pt x="133" y="193"/>
                  </a:cubicBezTo>
                  <a:cubicBezTo>
                    <a:pt x="301" y="289"/>
                    <a:pt x="572" y="289"/>
                    <a:pt x="740" y="193"/>
                  </a:cubicBezTo>
                  <a:cubicBezTo>
                    <a:pt x="831" y="140"/>
                    <a:pt x="873" y="69"/>
                    <a:pt x="864" y="0"/>
                  </a:cubicBezTo>
                  <a:cubicBezTo>
                    <a:pt x="857" y="57"/>
                    <a:pt x="816" y="113"/>
                    <a:pt x="740" y="157"/>
                  </a:cubicBezTo>
                </a:path>
              </a:pathLst>
            </a:custGeom>
            <a:solidFill>
              <a:srgbClr val="C5C7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7192" y="4702"/>
              <a:ext cx="1546" cy="220"/>
            </a:xfrm>
            <a:custGeom>
              <a:avLst/>
              <a:gdLst>
                <a:gd name="T0" fmla="*/ 653 w 653"/>
                <a:gd name="T1" fmla="*/ 0 h 93"/>
                <a:gd name="T2" fmla="*/ 646 w 653"/>
                <a:gd name="T3" fmla="*/ 4 h 93"/>
                <a:gd name="T4" fmla="*/ 639 w 653"/>
                <a:gd name="T5" fmla="*/ 9 h 93"/>
                <a:gd name="T6" fmla="*/ 628 w 653"/>
                <a:gd name="T7" fmla="*/ 16 h 93"/>
                <a:gd name="T8" fmla="*/ 615 w 653"/>
                <a:gd name="T9" fmla="*/ 24 h 93"/>
                <a:gd name="T10" fmla="*/ 607 w 653"/>
                <a:gd name="T11" fmla="*/ 28 h 93"/>
                <a:gd name="T12" fmla="*/ 599 w 653"/>
                <a:gd name="T13" fmla="*/ 33 h 93"/>
                <a:gd name="T14" fmla="*/ 590 w 653"/>
                <a:gd name="T15" fmla="*/ 37 h 93"/>
                <a:gd name="T16" fmla="*/ 580 w 653"/>
                <a:gd name="T17" fmla="*/ 42 h 93"/>
                <a:gd name="T18" fmla="*/ 559 w 653"/>
                <a:gd name="T19" fmla="*/ 51 h 93"/>
                <a:gd name="T20" fmla="*/ 509 w 653"/>
                <a:gd name="T21" fmla="*/ 67 h 93"/>
                <a:gd name="T22" fmla="*/ 482 w 653"/>
                <a:gd name="T23" fmla="*/ 75 h 93"/>
                <a:gd name="T24" fmla="*/ 453 w 653"/>
                <a:gd name="T25" fmla="*/ 81 h 93"/>
                <a:gd name="T26" fmla="*/ 392 w 653"/>
                <a:gd name="T27" fmla="*/ 90 h 93"/>
                <a:gd name="T28" fmla="*/ 328 w 653"/>
                <a:gd name="T29" fmla="*/ 93 h 93"/>
                <a:gd name="T30" fmla="*/ 264 w 653"/>
                <a:gd name="T31" fmla="*/ 91 h 93"/>
                <a:gd name="T32" fmla="*/ 202 w 653"/>
                <a:gd name="T33" fmla="*/ 84 h 93"/>
                <a:gd name="T34" fmla="*/ 145 w 653"/>
                <a:gd name="T35" fmla="*/ 72 h 93"/>
                <a:gd name="T36" fmla="*/ 119 w 653"/>
                <a:gd name="T37" fmla="*/ 64 h 93"/>
                <a:gd name="T38" fmla="*/ 96 w 653"/>
                <a:gd name="T39" fmla="*/ 56 h 93"/>
                <a:gd name="T40" fmla="*/ 85 w 653"/>
                <a:gd name="T41" fmla="*/ 52 h 93"/>
                <a:gd name="T42" fmla="*/ 74 w 653"/>
                <a:gd name="T43" fmla="*/ 48 h 93"/>
                <a:gd name="T44" fmla="*/ 55 w 653"/>
                <a:gd name="T45" fmla="*/ 39 h 93"/>
                <a:gd name="T46" fmla="*/ 39 w 653"/>
                <a:gd name="T47" fmla="*/ 31 h 93"/>
                <a:gd name="T48" fmla="*/ 25 w 653"/>
                <a:gd name="T49" fmla="*/ 24 h 93"/>
                <a:gd name="T50" fmla="*/ 6 w 653"/>
                <a:gd name="T51" fmla="*/ 13 h 93"/>
                <a:gd name="T52" fmla="*/ 0 w 653"/>
                <a:gd name="T53" fmla="*/ 9 h 93"/>
                <a:gd name="T54" fmla="*/ 6 w 653"/>
                <a:gd name="T55" fmla="*/ 13 h 93"/>
                <a:gd name="T56" fmla="*/ 25 w 653"/>
                <a:gd name="T57" fmla="*/ 23 h 93"/>
                <a:gd name="T58" fmla="*/ 39 w 653"/>
                <a:gd name="T59" fmla="*/ 30 h 93"/>
                <a:gd name="T60" fmla="*/ 56 w 653"/>
                <a:gd name="T61" fmla="*/ 38 h 93"/>
                <a:gd name="T62" fmla="*/ 75 w 653"/>
                <a:gd name="T63" fmla="*/ 46 h 93"/>
                <a:gd name="T64" fmla="*/ 85 w 653"/>
                <a:gd name="T65" fmla="*/ 50 h 93"/>
                <a:gd name="T66" fmla="*/ 96 w 653"/>
                <a:gd name="T67" fmla="*/ 54 h 93"/>
                <a:gd name="T68" fmla="*/ 120 w 653"/>
                <a:gd name="T69" fmla="*/ 62 h 93"/>
                <a:gd name="T70" fmla="*/ 146 w 653"/>
                <a:gd name="T71" fmla="*/ 69 h 93"/>
                <a:gd name="T72" fmla="*/ 203 w 653"/>
                <a:gd name="T73" fmla="*/ 80 h 93"/>
                <a:gd name="T74" fmla="*/ 264 w 653"/>
                <a:gd name="T75" fmla="*/ 87 h 93"/>
                <a:gd name="T76" fmla="*/ 328 w 653"/>
                <a:gd name="T77" fmla="*/ 89 h 93"/>
                <a:gd name="T78" fmla="*/ 391 w 653"/>
                <a:gd name="T79" fmla="*/ 86 h 93"/>
                <a:gd name="T80" fmla="*/ 452 w 653"/>
                <a:gd name="T81" fmla="*/ 77 h 93"/>
                <a:gd name="T82" fmla="*/ 481 w 653"/>
                <a:gd name="T83" fmla="*/ 72 h 93"/>
                <a:gd name="T84" fmla="*/ 509 w 653"/>
                <a:gd name="T85" fmla="*/ 65 h 93"/>
                <a:gd name="T86" fmla="*/ 558 w 653"/>
                <a:gd name="T87" fmla="*/ 49 h 93"/>
                <a:gd name="T88" fmla="*/ 579 w 653"/>
                <a:gd name="T89" fmla="*/ 40 h 93"/>
                <a:gd name="T90" fmla="*/ 589 w 653"/>
                <a:gd name="T91" fmla="*/ 36 h 93"/>
                <a:gd name="T92" fmla="*/ 598 w 653"/>
                <a:gd name="T93" fmla="*/ 31 h 93"/>
                <a:gd name="T94" fmla="*/ 606 w 653"/>
                <a:gd name="T95" fmla="*/ 27 h 93"/>
                <a:gd name="T96" fmla="*/ 614 w 653"/>
                <a:gd name="T97" fmla="*/ 23 h 93"/>
                <a:gd name="T98" fmla="*/ 628 w 653"/>
                <a:gd name="T99" fmla="*/ 15 h 93"/>
                <a:gd name="T100" fmla="*/ 638 w 653"/>
                <a:gd name="T101" fmla="*/ 9 h 93"/>
                <a:gd name="T102" fmla="*/ 646 w 653"/>
                <a:gd name="T103" fmla="*/ 4 h 93"/>
                <a:gd name="T104" fmla="*/ 653 w 653"/>
                <a:gd name="T105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53" h="93">
                  <a:moveTo>
                    <a:pt x="653" y="0"/>
                  </a:moveTo>
                  <a:cubicBezTo>
                    <a:pt x="653" y="0"/>
                    <a:pt x="650" y="1"/>
                    <a:pt x="646" y="4"/>
                  </a:cubicBezTo>
                  <a:cubicBezTo>
                    <a:pt x="644" y="6"/>
                    <a:pt x="642" y="7"/>
                    <a:pt x="639" y="9"/>
                  </a:cubicBezTo>
                  <a:cubicBezTo>
                    <a:pt x="636" y="11"/>
                    <a:pt x="632" y="14"/>
                    <a:pt x="628" y="16"/>
                  </a:cubicBezTo>
                  <a:cubicBezTo>
                    <a:pt x="624" y="19"/>
                    <a:pt x="620" y="21"/>
                    <a:pt x="615" y="24"/>
                  </a:cubicBezTo>
                  <a:cubicBezTo>
                    <a:pt x="612" y="25"/>
                    <a:pt x="610" y="27"/>
                    <a:pt x="607" y="28"/>
                  </a:cubicBezTo>
                  <a:cubicBezTo>
                    <a:pt x="604" y="30"/>
                    <a:pt x="601" y="31"/>
                    <a:pt x="599" y="33"/>
                  </a:cubicBezTo>
                  <a:cubicBezTo>
                    <a:pt x="596" y="34"/>
                    <a:pt x="593" y="36"/>
                    <a:pt x="590" y="37"/>
                  </a:cubicBezTo>
                  <a:cubicBezTo>
                    <a:pt x="586" y="39"/>
                    <a:pt x="583" y="40"/>
                    <a:pt x="580" y="42"/>
                  </a:cubicBezTo>
                  <a:cubicBezTo>
                    <a:pt x="573" y="45"/>
                    <a:pt x="566" y="48"/>
                    <a:pt x="559" y="51"/>
                  </a:cubicBezTo>
                  <a:cubicBezTo>
                    <a:pt x="544" y="56"/>
                    <a:pt x="527" y="62"/>
                    <a:pt x="509" y="67"/>
                  </a:cubicBezTo>
                  <a:cubicBezTo>
                    <a:pt x="501" y="70"/>
                    <a:pt x="491" y="72"/>
                    <a:pt x="482" y="75"/>
                  </a:cubicBezTo>
                  <a:cubicBezTo>
                    <a:pt x="472" y="77"/>
                    <a:pt x="463" y="79"/>
                    <a:pt x="453" y="81"/>
                  </a:cubicBezTo>
                  <a:cubicBezTo>
                    <a:pt x="433" y="85"/>
                    <a:pt x="413" y="88"/>
                    <a:pt x="392" y="90"/>
                  </a:cubicBezTo>
                  <a:cubicBezTo>
                    <a:pt x="371" y="92"/>
                    <a:pt x="349" y="93"/>
                    <a:pt x="328" y="93"/>
                  </a:cubicBezTo>
                  <a:cubicBezTo>
                    <a:pt x="306" y="93"/>
                    <a:pt x="285" y="93"/>
                    <a:pt x="264" y="91"/>
                  </a:cubicBezTo>
                  <a:cubicBezTo>
                    <a:pt x="243" y="89"/>
                    <a:pt x="222" y="87"/>
                    <a:pt x="202" y="84"/>
                  </a:cubicBezTo>
                  <a:cubicBezTo>
                    <a:pt x="182" y="80"/>
                    <a:pt x="163" y="76"/>
                    <a:pt x="145" y="72"/>
                  </a:cubicBezTo>
                  <a:cubicBezTo>
                    <a:pt x="136" y="69"/>
                    <a:pt x="128" y="67"/>
                    <a:pt x="119" y="64"/>
                  </a:cubicBezTo>
                  <a:cubicBezTo>
                    <a:pt x="111" y="61"/>
                    <a:pt x="103" y="59"/>
                    <a:pt x="96" y="56"/>
                  </a:cubicBezTo>
                  <a:cubicBezTo>
                    <a:pt x="92" y="55"/>
                    <a:pt x="88" y="53"/>
                    <a:pt x="85" y="52"/>
                  </a:cubicBezTo>
                  <a:cubicBezTo>
                    <a:pt x="81" y="51"/>
                    <a:pt x="77" y="49"/>
                    <a:pt x="74" y="48"/>
                  </a:cubicBezTo>
                  <a:cubicBezTo>
                    <a:pt x="67" y="45"/>
                    <a:pt x="61" y="42"/>
                    <a:pt x="55" y="39"/>
                  </a:cubicBezTo>
                  <a:cubicBezTo>
                    <a:pt x="49" y="37"/>
                    <a:pt x="44" y="34"/>
                    <a:pt x="39" y="31"/>
                  </a:cubicBezTo>
                  <a:cubicBezTo>
                    <a:pt x="34" y="29"/>
                    <a:pt x="29" y="26"/>
                    <a:pt x="25" y="24"/>
                  </a:cubicBezTo>
                  <a:cubicBezTo>
                    <a:pt x="17" y="20"/>
                    <a:pt x="11" y="16"/>
                    <a:pt x="6" y="13"/>
                  </a:cubicBezTo>
                  <a:cubicBezTo>
                    <a:pt x="2" y="10"/>
                    <a:pt x="0" y="9"/>
                    <a:pt x="0" y="9"/>
                  </a:cubicBezTo>
                  <a:cubicBezTo>
                    <a:pt x="0" y="9"/>
                    <a:pt x="2" y="10"/>
                    <a:pt x="6" y="13"/>
                  </a:cubicBezTo>
                  <a:cubicBezTo>
                    <a:pt x="11" y="15"/>
                    <a:pt x="17" y="19"/>
                    <a:pt x="25" y="23"/>
                  </a:cubicBezTo>
                  <a:cubicBezTo>
                    <a:pt x="29" y="26"/>
                    <a:pt x="34" y="28"/>
                    <a:pt x="39" y="30"/>
                  </a:cubicBezTo>
                  <a:cubicBezTo>
                    <a:pt x="44" y="33"/>
                    <a:pt x="50" y="36"/>
                    <a:pt x="56" y="38"/>
                  </a:cubicBezTo>
                  <a:cubicBezTo>
                    <a:pt x="62" y="41"/>
                    <a:pt x="68" y="44"/>
                    <a:pt x="75" y="46"/>
                  </a:cubicBezTo>
                  <a:cubicBezTo>
                    <a:pt x="78" y="47"/>
                    <a:pt x="82" y="49"/>
                    <a:pt x="85" y="50"/>
                  </a:cubicBezTo>
                  <a:cubicBezTo>
                    <a:pt x="89" y="51"/>
                    <a:pt x="93" y="53"/>
                    <a:pt x="96" y="54"/>
                  </a:cubicBezTo>
                  <a:cubicBezTo>
                    <a:pt x="104" y="57"/>
                    <a:pt x="112" y="59"/>
                    <a:pt x="120" y="62"/>
                  </a:cubicBezTo>
                  <a:cubicBezTo>
                    <a:pt x="129" y="64"/>
                    <a:pt x="137" y="67"/>
                    <a:pt x="146" y="69"/>
                  </a:cubicBezTo>
                  <a:cubicBezTo>
                    <a:pt x="164" y="73"/>
                    <a:pt x="183" y="77"/>
                    <a:pt x="203" y="80"/>
                  </a:cubicBezTo>
                  <a:cubicBezTo>
                    <a:pt x="222" y="84"/>
                    <a:pt x="243" y="86"/>
                    <a:pt x="264" y="87"/>
                  </a:cubicBezTo>
                  <a:cubicBezTo>
                    <a:pt x="285" y="89"/>
                    <a:pt x="306" y="90"/>
                    <a:pt x="328" y="89"/>
                  </a:cubicBezTo>
                  <a:cubicBezTo>
                    <a:pt x="349" y="89"/>
                    <a:pt x="370" y="88"/>
                    <a:pt x="391" y="86"/>
                  </a:cubicBezTo>
                  <a:cubicBezTo>
                    <a:pt x="412" y="84"/>
                    <a:pt x="433" y="81"/>
                    <a:pt x="452" y="77"/>
                  </a:cubicBezTo>
                  <a:cubicBezTo>
                    <a:pt x="462" y="76"/>
                    <a:pt x="472" y="73"/>
                    <a:pt x="481" y="72"/>
                  </a:cubicBezTo>
                  <a:cubicBezTo>
                    <a:pt x="491" y="69"/>
                    <a:pt x="500" y="67"/>
                    <a:pt x="509" y="65"/>
                  </a:cubicBezTo>
                  <a:cubicBezTo>
                    <a:pt x="526" y="60"/>
                    <a:pt x="543" y="54"/>
                    <a:pt x="558" y="49"/>
                  </a:cubicBezTo>
                  <a:cubicBezTo>
                    <a:pt x="565" y="46"/>
                    <a:pt x="572" y="43"/>
                    <a:pt x="579" y="40"/>
                  </a:cubicBezTo>
                  <a:cubicBezTo>
                    <a:pt x="582" y="38"/>
                    <a:pt x="586" y="37"/>
                    <a:pt x="589" y="36"/>
                  </a:cubicBezTo>
                  <a:cubicBezTo>
                    <a:pt x="592" y="34"/>
                    <a:pt x="595" y="33"/>
                    <a:pt x="598" y="31"/>
                  </a:cubicBezTo>
                  <a:cubicBezTo>
                    <a:pt x="601" y="30"/>
                    <a:pt x="604" y="29"/>
                    <a:pt x="606" y="27"/>
                  </a:cubicBezTo>
                  <a:cubicBezTo>
                    <a:pt x="609" y="26"/>
                    <a:pt x="612" y="24"/>
                    <a:pt x="614" y="23"/>
                  </a:cubicBezTo>
                  <a:cubicBezTo>
                    <a:pt x="619" y="20"/>
                    <a:pt x="624" y="18"/>
                    <a:pt x="628" y="15"/>
                  </a:cubicBezTo>
                  <a:cubicBezTo>
                    <a:pt x="632" y="13"/>
                    <a:pt x="635" y="11"/>
                    <a:pt x="638" y="9"/>
                  </a:cubicBezTo>
                  <a:cubicBezTo>
                    <a:pt x="642" y="7"/>
                    <a:pt x="644" y="5"/>
                    <a:pt x="646" y="4"/>
                  </a:cubicBezTo>
                  <a:cubicBezTo>
                    <a:pt x="650" y="1"/>
                    <a:pt x="653" y="0"/>
                    <a:pt x="65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7420" y="3869"/>
              <a:ext cx="582" cy="684"/>
            </a:xfrm>
            <a:custGeom>
              <a:avLst/>
              <a:gdLst>
                <a:gd name="T0" fmla="*/ 97 w 582"/>
                <a:gd name="T1" fmla="*/ 0 h 684"/>
                <a:gd name="T2" fmla="*/ 78 w 582"/>
                <a:gd name="T3" fmla="*/ 12 h 684"/>
                <a:gd name="T4" fmla="*/ 0 w 582"/>
                <a:gd name="T5" fmla="*/ 402 h 684"/>
                <a:gd name="T6" fmla="*/ 485 w 582"/>
                <a:gd name="T7" fmla="*/ 684 h 684"/>
                <a:gd name="T8" fmla="*/ 504 w 582"/>
                <a:gd name="T9" fmla="*/ 672 h 684"/>
                <a:gd name="T10" fmla="*/ 582 w 582"/>
                <a:gd name="T11" fmla="*/ 282 h 684"/>
                <a:gd name="T12" fmla="*/ 97 w 582"/>
                <a:gd name="T13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2" h="684">
                  <a:moveTo>
                    <a:pt x="97" y="0"/>
                  </a:moveTo>
                  <a:lnTo>
                    <a:pt x="78" y="12"/>
                  </a:lnTo>
                  <a:lnTo>
                    <a:pt x="0" y="402"/>
                  </a:lnTo>
                  <a:lnTo>
                    <a:pt x="485" y="684"/>
                  </a:lnTo>
                  <a:lnTo>
                    <a:pt x="504" y="672"/>
                  </a:lnTo>
                  <a:lnTo>
                    <a:pt x="582" y="282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515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7420" y="3869"/>
              <a:ext cx="582" cy="684"/>
            </a:xfrm>
            <a:custGeom>
              <a:avLst/>
              <a:gdLst>
                <a:gd name="T0" fmla="*/ 97 w 582"/>
                <a:gd name="T1" fmla="*/ 0 h 684"/>
                <a:gd name="T2" fmla="*/ 78 w 582"/>
                <a:gd name="T3" fmla="*/ 12 h 684"/>
                <a:gd name="T4" fmla="*/ 0 w 582"/>
                <a:gd name="T5" fmla="*/ 402 h 684"/>
                <a:gd name="T6" fmla="*/ 485 w 582"/>
                <a:gd name="T7" fmla="*/ 684 h 684"/>
                <a:gd name="T8" fmla="*/ 504 w 582"/>
                <a:gd name="T9" fmla="*/ 672 h 684"/>
                <a:gd name="T10" fmla="*/ 582 w 582"/>
                <a:gd name="T11" fmla="*/ 282 h 684"/>
                <a:gd name="T12" fmla="*/ 97 w 582"/>
                <a:gd name="T13" fmla="*/ 0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2" h="684">
                  <a:moveTo>
                    <a:pt x="97" y="0"/>
                  </a:moveTo>
                  <a:lnTo>
                    <a:pt x="78" y="12"/>
                  </a:lnTo>
                  <a:lnTo>
                    <a:pt x="0" y="402"/>
                  </a:lnTo>
                  <a:lnTo>
                    <a:pt x="485" y="684"/>
                  </a:lnTo>
                  <a:lnTo>
                    <a:pt x="504" y="672"/>
                  </a:lnTo>
                  <a:lnTo>
                    <a:pt x="582" y="282"/>
                  </a:lnTo>
                  <a:lnTo>
                    <a:pt x="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7098" y="4262"/>
              <a:ext cx="826" cy="476"/>
            </a:xfrm>
            <a:custGeom>
              <a:avLst/>
              <a:gdLst>
                <a:gd name="T0" fmla="*/ 485 w 826"/>
                <a:gd name="T1" fmla="*/ 476 h 476"/>
                <a:gd name="T2" fmla="*/ 0 w 826"/>
                <a:gd name="T3" fmla="*/ 196 h 476"/>
                <a:gd name="T4" fmla="*/ 341 w 826"/>
                <a:gd name="T5" fmla="*/ 0 h 476"/>
                <a:gd name="T6" fmla="*/ 826 w 826"/>
                <a:gd name="T7" fmla="*/ 279 h 476"/>
                <a:gd name="T8" fmla="*/ 485 w 826"/>
                <a:gd name="T9" fmla="*/ 47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6" h="476">
                  <a:moveTo>
                    <a:pt x="485" y="476"/>
                  </a:moveTo>
                  <a:lnTo>
                    <a:pt x="0" y="196"/>
                  </a:lnTo>
                  <a:lnTo>
                    <a:pt x="341" y="0"/>
                  </a:lnTo>
                  <a:lnTo>
                    <a:pt x="826" y="279"/>
                  </a:lnTo>
                  <a:lnTo>
                    <a:pt x="485" y="476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7098" y="4262"/>
              <a:ext cx="826" cy="476"/>
            </a:xfrm>
            <a:custGeom>
              <a:avLst/>
              <a:gdLst>
                <a:gd name="T0" fmla="*/ 485 w 826"/>
                <a:gd name="T1" fmla="*/ 476 h 476"/>
                <a:gd name="T2" fmla="*/ 0 w 826"/>
                <a:gd name="T3" fmla="*/ 196 h 476"/>
                <a:gd name="T4" fmla="*/ 341 w 826"/>
                <a:gd name="T5" fmla="*/ 0 h 476"/>
                <a:gd name="T6" fmla="*/ 826 w 826"/>
                <a:gd name="T7" fmla="*/ 279 h 476"/>
                <a:gd name="T8" fmla="*/ 485 w 826"/>
                <a:gd name="T9" fmla="*/ 47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6" h="476">
                  <a:moveTo>
                    <a:pt x="485" y="476"/>
                  </a:moveTo>
                  <a:lnTo>
                    <a:pt x="0" y="196"/>
                  </a:lnTo>
                  <a:lnTo>
                    <a:pt x="341" y="0"/>
                  </a:lnTo>
                  <a:lnTo>
                    <a:pt x="826" y="279"/>
                  </a:lnTo>
                  <a:lnTo>
                    <a:pt x="485" y="47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7273" y="4333"/>
              <a:ext cx="542" cy="310"/>
            </a:xfrm>
            <a:custGeom>
              <a:avLst/>
              <a:gdLst>
                <a:gd name="T0" fmla="*/ 381 w 542"/>
                <a:gd name="T1" fmla="*/ 310 h 310"/>
                <a:gd name="T2" fmla="*/ 0 w 542"/>
                <a:gd name="T3" fmla="*/ 90 h 310"/>
                <a:gd name="T4" fmla="*/ 161 w 542"/>
                <a:gd name="T5" fmla="*/ 0 h 310"/>
                <a:gd name="T6" fmla="*/ 542 w 542"/>
                <a:gd name="T7" fmla="*/ 220 h 310"/>
                <a:gd name="T8" fmla="*/ 381 w 542"/>
                <a:gd name="T9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2" h="310">
                  <a:moveTo>
                    <a:pt x="381" y="310"/>
                  </a:moveTo>
                  <a:lnTo>
                    <a:pt x="0" y="90"/>
                  </a:lnTo>
                  <a:lnTo>
                    <a:pt x="161" y="0"/>
                  </a:lnTo>
                  <a:lnTo>
                    <a:pt x="542" y="220"/>
                  </a:lnTo>
                  <a:lnTo>
                    <a:pt x="381" y="310"/>
                  </a:lnTo>
                  <a:close/>
                </a:path>
              </a:pathLst>
            </a:cu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4" name="Freeform 64"/>
            <p:cNvSpPr>
              <a:spLocks noEditPoints="1"/>
            </p:cNvSpPr>
            <p:nvPr/>
          </p:nvSpPr>
          <p:spPr bwMode="auto">
            <a:xfrm>
              <a:off x="7294" y="4342"/>
              <a:ext cx="500" cy="291"/>
            </a:xfrm>
            <a:custGeom>
              <a:avLst/>
              <a:gdLst>
                <a:gd name="T0" fmla="*/ 391 w 500"/>
                <a:gd name="T1" fmla="*/ 258 h 291"/>
                <a:gd name="T2" fmla="*/ 471 w 500"/>
                <a:gd name="T3" fmla="*/ 237 h 291"/>
                <a:gd name="T4" fmla="*/ 490 w 500"/>
                <a:gd name="T5" fmla="*/ 192 h 291"/>
                <a:gd name="T6" fmla="*/ 445 w 500"/>
                <a:gd name="T7" fmla="*/ 166 h 291"/>
                <a:gd name="T8" fmla="*/ 377 w 500"/>
                <a:gd name="T9" fmla="*/ 150 h 291"/>
                <a:gd name="T10" fmla="*/ 346 w 500"/>
                <a:gd name="T11" fmla="*/ 131 h 291"/>
                <a:gd name="T12" fmla="*/ 313 w 500"/>
                <a:gd name="T13" fmla="*/ 90 h 291"/>
                <a:gd name="T14" fmla="*/ 270 w 500"/>
                <a:gd name="T15" fmla="*/ 64 h 291"/>
                <a:gd name="T16" fmla="*/ 201 w 500"/>
                <a:gd name="T17" fmla="*/ 45 h 291"/>
                <a:gd name="T18" fmla="*/ 168 w 500"/>
                <a:gd name="T19" fmla="*/ 26 h 291"/>
                <a:gd name="T20" fmla="*/ 137 w 500"/>
                <a:gd name="T21" fmla="*/ 17 h 291"/>
                <a:gd name="T22" fmla="*/ 57 w 500"/>
                <a:gd name="T23" fmla="*/ 38 h 291"/>
                <a:gd name="T24" fmla="*/ 7 w 500"/>
                <a:gd name="T25" fmla="*/ 67 h 291"/>
                <a:gd name="T26" fmla="*/ 29 w 500"/>
                <a:gd name="T27" fmla="*/ 109 h 291"/>
                <a:gd name="T28" fmla="*/ 97 w 500"/>
                <a:gd name="T29" fmla="*/ 128 h 291"/>
                <a:gd name="T30" fmla="*/ 230 w 500"/>
                <a:gd name="T31" fmla="*/ 204 h 291"/>
                <a:gd name="T32" fmla="*/ 263 w 500"/>
                <a:gd name="T33" fmla="*/ 244 h 291"/>
                <a:gd name="T34" fmla="*/ 308 w 500"/>
                <a:gd name="T35" fmla="*/ 270 h 291"/>
                <a:gd name="T36" fmla="*/ 377 w 500"/>
                <a:gd name="T37" fmla="*/ 291 h 291"/>
                <a:gd name="T38" fmla="*/ 346 w 500"/>
                <a:gd name="T39" fmla="*/ 197 h 291"/>
                <a:gd name="T40" fmla="*/ 369 w 500"/>
                <a:gd name="T41" fmla="*/ 211 h 291"/>
                <a:gd name="T42" fmla="*/ 313 w 500"/>
                <a:gd name="T43" fmla="*/ 178 h 291"/>
                <a:gd name="T44" fmla="*/ 291 w 500"/>
                <a:gd name="T45" fmla="*/ 140 h 291"/>
                <a:gd name="T46" fmla="*/ 263 w 500"/>
                <a:gd name="T47" fmla="*/ 150 h 291"/>
                <a:gd name="T48" fmla="*/ 194 w 500"/>
                <a:gd name="T49" fmla="*/ 109 h 291"/>
                <a:gd name="T50" fmla="*/ 208 w 500"/>
                <a:gd name="T51" fmla="*/ 93 h 291"/>
                <a:gd name="T52" fmla="*/ 137 w 500"/>
                <a:gd name="T53" fmla="*/ 76 h 291"/>
                <a:gd name="T54" fmla="*/ 90 w 500"/>
                <a:gd name="T55" fmla="*/ 81 h 291"/>
                <a:gd name="T56" fmla="*/ 137 w 500"/>
                <a:gd name="T57" fmla="*/ 83 h 291"/>
                <a:gd name="T58" fmla="*/ 206 w 500"/>
                <a:gd name="T59" fmla="*/ 123 h 291"/>
                <a:gd name="T60" fmla="*/ 190 w 500"/>
                <a:gd name="T61" fmla="*/ 140 h 291"/>
                <a:gd name="T62" fmla="*/ 263 w 500"/>
                <a:gd name="T63" fmla="*/ 157 h 291"/>
                <a:gd name="T64" fmla="*/ 284 w 500"/>
                <a:gd name="T65" fmla="*/ 194 h 291"/>
                <a:gd name="T66" fmla="*/ 313 w 500"/>
                <a:gd name="T67" fmla="*/ 187 h 291"/>
                <a:gd name="T68" fmla="*/ 381 w 500"/>
                <a:gd name="T69" fmla="*/ 228 h 291"/>
                <a:gd name="T70" fmla="*/ 436 w 500"/>
                <a:gd name="T71" fmla="*/ 225 h 291"/>
                <a:gd name="T72" fmla="*/ 422 w 500"/>
                <a:gd name="T73" fmla="*/ 183 h 291"/>
                <a:gd name="T74" fmla="*/ 391 w 500"/>
                <a:gd name="T75" fmla="*/ 192 h 291"/>
                <a:gd name="T76" fmla="*/ 369 w 500"/>
                <a:gd name="T77" fmla="*/ 152 h 291"/>
                <a:gd name="T78" fmla="*/ 339 w 500"/>
                <a:gd name="T79" fmla="*/ 135 h 291"/>
                <a:gd name="T80" fmla="*/ 272 w 500"/>
                <a:gd name="T81" fmla="*/ 121 h 291"/>
                <a:gd name="T82" fmla="*/ 263 w 500"/>
                <a:gd name="T83" fmla="*/ 90 h 291"/>
                <a:gd name="T84" fmla="*/ 216 w 500"/>
                <a:gd name="T85" fmla="*/ 88 h 291"/>
                <a:gd name="T86" fmla="*/ 194 w 500"/>
                <a:gd name="T87" fmla="*/ 50 h 291"/>
                <a:gd name="T88" fmla="*/ 161 w 500"/>
                <a:gd name="T89" fmla="*/ 31 h 291"/>
                <a:gd name="T90" fmla="*/ 92 w 500"/>
                <a:gd name="T91" fmla="*/ 50 h 291"/>
                <a:gd name="T92" fmla="*/ 55 w 500"/>
                <a:gd name="T93" fmla="*/ 95 h 291"/>
                <a:gd name="T94" fmla="*/ 83 w 500"/>
                <a:gd name="T95" fmla="*/ 86 h 291"/>
                <a:gd name="T96" fmla="*/ 104 w 500"/>
                <a:gd name="T97" fmla="*/ 123 h 291"/>
                <a:gd name="T98" fmla="*/ 159 w 500"/>
                <a:gd name="T99" fmla="*/ 131 h 291"/>
                <a:gd name="T100" fmla="*/ 180 w 500"/>
                <a:gd name="T101" fmla="*/ 168 h 291"/>
                <a:gd name="T102" fmla="*/ 230 w 500"/>
                <a:gd name="T103" fmla="*/ 197 h 291"/>
                <a:gd name="T104" fmla="*/ 258 w 500"/>
                <a:gd name="T105" fmla="*/ 187 h 291"/>
                <a:gd name="T106" fmla="*/ 282 w 500"/>
                <a:gd name="T107" fmla="*/ 228 h 291"/>
                <a:gd name="T108" fmla="*/ 313 w 500"/>
                <a:gd name="T109" fmla="*/ 244 h 291"/>
                <a:gd name="T110" fmla="*/ 358 w 500"/>
                <a:gd name="T111" fmla="*/ 27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00" h="291">
                  <a:moveTo>
                    <a:pt x="377" y="291"/>
                  </a:moveTo>
                  <a:lnTo>
                    <a:pt x="384" y="287"/>
                  </a:lnTo>
                  <a:lnTo>
                    <a:pt x="362" y="275"/>
                  </a:lnTo>
                  <a:lnTo>
                    <a:pt x="386" y="261"/>
                  </a:lnTo>
                  <a:lnTo>
                    <a:pt x="407" y="275"/>
                  </a:lnTo>
                  <a:lnTo>
                    <a:pt x="414" y="270"/>
                  </a:lnTo>
                  <a:lnTo>
                    <a:pt x="391" y="258"/>
                  </a:lnTo>
                  <a:lnTo>
                    <a:pt x="414" y="244"/>
                  </a:lnTo>
                  <a:lnTo>
                    <a:pt x="436" y="258"/>
                  </a:lnTo>
                  <a:lnTo>
                    <a:pt x="443" y="254"/>
                  </a:lnTo>
                  <a:lnTo>
                    <a:pt x="422" y="242"/>
                  </a:lnTo>
                  <a:lnTo>
                    <a:pt x="443" y="228"/>
                  </a:lnTo>
                  <a:lnTo>
                    <a:pt x="464" y="242"/>
                  </a:lnTo>
                  <a:lnTo>
                    <a:pt x="471" y="237"/>
                  </a:lnTo>
                  <a:lnTo>
                    <a:pt x="450" y="225"/>
                  </a:lnTo>
                  <a:lnTo>
                    <a:pt x="471" y="211"/>
                  </a:lnTo>
                  <a:lnTo>
                    <a:pt x="495" y="225"/>
                  </a:lnTo>
                  <a:lnTo>
                    <a:pt x="500" y="220"/>
                  </a:lnTo>
                  <a:lnTo>
                    <a:pt x="478" y="209"/>
                  </a:lnTo>
                  <a:lnTo>
                    <a:pt x="497" y="197"/>
                  </a:lnTo>
                  <a:lnTo>
                    <a:pt x="490" y="192"/>
                  </a:lnTo>
                  <a:lnTo>
                    <a:pt x="471" y="204"/>
                  </a:lnTo>
                  <a:lnTo>
                    <a:pt x="452" y="192"/>
                  </a:lnTo>
                  <a:lnTo>
                    <a:pt x="471" y="183"/>
                  </a:lnTo>
                  <a:lnTo>
                    <a:pt x="464" y="178"/>
                  </a:lnTo>
                  <a:lnTo>
                    <a:pt x="445" y="190"/>
                  </a:lnTo>
                  <a:lnTo>
                    <a:pt x="426" y="178"/>
                  </a:lnTo>
                  <a:lnTo>
                    <a:pt x="445" y="166"/>
                  </a:lnTo>
                  <a:lnTo>
                    <a:pt x="438" y="164"/>
                  </a:lnTo>
                  <a:lnTo>
                    <a:pt x="422" y="176"/>
                  </a:lnTo>
                  <a:lnTo>
                    <a:pt x="403" y="164"/>
                  </a:lnTo>
                  <a:lnTo>
                    <a:pt x="422" y="152"/>
                  </a:lnTo>
                  <a:lnTo>
                    <a:pt x="414" y="150"/>
                  </a:lnTo>
                  <a:lnTo>
                    <a:pt x="395" y="159"/>
                  </a:lnTo>
                  <a:lnTo>
                    <a:pt x="377" y="150"/>
                  </a:lnTo>
                  <a:lnTo>
                    <a:pt x="395" y="138"/>
                  </a:lnTo>
                  <a:lnTo>
                    <a:pt x="388" y="133"/>
                  </a:lnTo>
                  <a:lnTo>
                    <a:pt x="369" y="145"/>
                  </a:lnTo>
                  <a:lnTo>
                    <a:pt x="350" y="135"/>
                  </a:lnTo>
                  <a:lnTo>
                    <a:pt x="369" y="123"/>
                  </a:lnTo>
                  <a:lnTo>
                    <a:pt x="362" y="119"/>
                  </a:lnTo>
                  <a:lnTo>
                    <a:pt x="346" y="131"/>
                  </a:lnTo>
                  <a:lnTo>
                    <a:pt x="327" y="119"/>
                  </a:lnTo>
                  <a:lnTo>
                    <a:pt x="346" y="109"/>
                  </a:lnTo>
                  <a:lnTo>
                    <a:pt x="339" y="105"/>
                  </a:lnTo>
                  <a:lnTo>
                    <a:pt x="320" y="116"/>
                  </a:lnTo>
                  <a:lnTo>
                    <a:pt x="301" y="105"/>
                  </a:lnTo>
                  <a:lnTo>
                    <a:pt x="320" y="95"/>
                  </a:lnTo>
                  <a:lnTo>
                    <a:pt x="313" y="90"/>
                  </a:lnTo>
                  <a:lnTo>
                    <a:pt x="294" y="100"/>
                  </a:lnTo>
                  <a:lnTo>
                    <a:pt x="277" y="90"/>
                  </a:lnTo>
                  <a:lnTo>
                    <a:pt x="294" y="79"/>
                  </a:lnTo>
                  <a:lnTo>
                    <a:pt x="287" y="76"/>
                  </a:lnTo>
                  <a:lnTo>
                    <a:pt x="270" y="86"/>
                  </a:lnTo>
                  <a:lnTo>
                    <a:pt x="251" y="76"/>
                  </a:lnTo>
                  <a:lnTo>
                    <a:pt x="270" y="64"/>
                  </a:lnTo>
                  <a:lnTo>
                    <a:pt x="263" y="62"/>
                  </a:lnTo>
                  <a:lnTo>
                    <a:pt x="244" y="71"/>
                  </a:lnTo>
                  <a:lnTo>
                    <a:pt x="225" y="60"/>
                  </a:lnTo>
                  <a:lnTo>
                    <a:pt x="244" y="50"/>
                  </a:lnTo>
                  <a:lnTo>
                    <a:pt x="237" y="45"/>
                  </a:lnTo>
                  <a:lnTo>
                    <a:pt x="218" y="57"/>
                  </a:lnTo>
                  <a:lnTo>
                    <a:pt x="201" y="45"/>
                  </a:lnTo>
                  <a:lnTo>
                    <a:pt x="218" y="36"/>
                  </a:lnTo>
                  <a:lnTo>
                    <a:pt x="211" y="31"/>
                  </a:lnTo>
                  <a:lnTo>
                    <a:pt x="194" y="43"/>
                  </a:lnTo>
                  <a:lnTo>
                    <a:pt x="175" y="31"/>
                  </a:lnTo>
                  <a:lnTo>
                    <a:pt x="192" y="22"/>
                  </a:lnTo>
                  <a:lnTo>
                    <a:pt x="187" y="17"/>
                  </a:lnTo>
                  <a:lnTo>
                    <a:pt x="168" y="26"/>
                  </a:lnTo>
                  <a:lnTo>
                    <a:pt x="149" y="17"/>
                  </a:lnTo>
                  <a:lnTo>
                    <a:pt x="168" y="8"/>
                  </a:lnTo>
                  <a:lnTo>
                    <a:pt x="161" y="3"/>
                  </a:lnTo>
                  <a:lnTo>
                    <a:pt x="145" y="12"/>
                  </a:lnTo>
                  <a:lnTo>
                    <a:pt x="123" y="0"/>
                  </a:lnTo>
                  <a:lnTo>
                    <a:pt x="116" y="5"/>
                  </a:lnTo>
                  <a:lnTo>
                    <a:pt x="137" y="17"/>
                  </a:lnTo>
                  <a:lnTo>
                    <a:pt x="116" y="29"/>
                  </a:lnTo>
                  <a:lnTo>
                    <a:pt x="92" y="17"/>
                  </a:lnTo>
                  <a:lnTo>
                    <a:pt x="88" y="22"/>
                  </a:lnTo>
                  <a:lnTo>
                    <a:pt x="109" y="34"/>
                  </a:lnTo>
                  <a:lnTo>
                    <a:pt x="85" y="45"/>
                  </a:lnTo>
                  <a:lnTo>
                    <a:pt x="64" y="34"/>
                  </a:lnTo>
                  <a:lnTo>
                    <a:pt x="57" y="38"/>
                  </a:lnTo>
                  <a:lnTo>
                    <a:pt x="81" y="50"/>
                  </a:lnTo>
                  <a:lnTo>
                    <a:pt x="57" y="62"/>
                  </a:lnTo>
                  <a:lnTo>
                    <a:pt x="36" y="50"/>
                  </a:lnTo>
                  <a:lnTo>
                    <a:pt x="29" y="53"/>
                  </a:lnTo>
                  <a:lnTo>
                    <a:pt x="52" y="67"/>
                  </a:lnTo>
                  <a:lnTo>
                    <a:pt x="29" y="79"/>
                  </a:lnTo>
                  <a:lnTo>
                    <a:pt x="7" y="67"/>
                  </a:lnTo>
                  <a:lnTo>
                    <a:pt x="0" y="69"/>
                  </a:lnTo>
                  <a:lnTo>
                    <a:pt x="24" y="83"/>
                  </a:lnTo>
                  <a:lnTo>
                    <a:pt x="3" y="95"/>
                  </a:lnTo>
                  <a:lnTo>
                    <a:pt x="10" y="100"/>
                  </a:lnTo>
                  <a:lnTo>
                    <a:pt x="29" y="88"/>
                  </a:lnTo>
                  <a:lnTo>
                    <a:pt x="48" y="97"/>
                  </a:lnTo>
                  <a:lnTo>
                    <a:pt x="29" y="109"/>
                  </a:lnTo>
                  <a:lnTo>
                    <a:pt x="36" y="114"/>
                  </a:lnTo>
                  <a:lnTo>
                    <a:pt x="55" y="102"/>
                  </a:lnTo>
                  <a:lnTo>
                    <a:pt x="74" y="114"/>
                  </a:lnTo>
                  <a:lnTo>
                    <a:pt x="55" y="123"/>
                  </a:lnTo>
                  <a:lnTo>
                    <a:pt x="62" y="128"/>
                  </a:lnTo>
                  <a:lnTo>
                    <a:pt x="81" y="116"/>
                  </a:lnTo>
                  <a:lnTo>
                    <a:pt x="97" y="128"/>
                  </a:lnTo>
                  <a:lnTo>
                    <a:pt x="78" y="138"/>
                  </a:lnTo>
                  <a:lnTo>
                    <a:pt x="85" y="142"/>
                  </a:lnTo>
                  <a:lnTo>
                    <a:pt x="104" y="131"/>
                  </a:lnTo>
                  <a:lnTo>
                    <a:pt x="225" y="202"/>
                  </a:lnTo>
                  <a:lnTo>
                    <a:pt x="206" y="211"/>
                  </a:lnTo>
                  <a:lnTo>
                    <a:pt x="213" y="216"/>
                  </a:lnTo>
                  <a:lnTo>
                    <a:pt x="230" y="204"/>
                  </a:lnTo>
                  <a:lnTo>
                    <a:pt x="249" y="216"/>
                  </a:lnTo>
                  <a:lnTo>
                    <a:pt x="232" y="225"/>
                  </a:lnTo>
                  <a:lnTo>
                    <a:pt x="239" y="230"/>
                  </a:lnTo>
                  <a:lnTo>
                    <a:pt x="256" y="220"/>
                  </a:lnTo>
                  <a:lnTo>
                    <a:pt x="275" y="230"/>
                  </a:lnTo>
                  <a:lnTo>
                    <a:pt x="256" y="242"/>
                  </a:lnTo>
                  <a:lnTo>
                    <a:pt x="263" y="244"/>
                  </a:lnTo>
                  <a:lnTo>
                    <a:pt x="282" y="235"/>
                  </a:lnTo>
                  <a:lnTo>
                    <a:pt x="298" y="244"/>
                  </a:lnTo>
                  <a:lnTo>
                    <a:pt x="282" y="256"/>
                  </a:lnTo>
                  <a:lnTo>
                    <a:pt x="289" y="258"/>
                  </a:lnTo>
                  <a:lnTo>
                    <a:pt x="306" y="249"/>
                  </a:lnTo>
                  <a:lnTo>
                    <a:pt x="324" y="261"/>
                  </a:lnTo>
                  <a:lnTo>
                    <a:pt x="308" y="270"/>
                  </a:lnTo>
                  <a:lnTo>
                    <a:pt x="315" y="275"/>
                  </a:lnTo>
                  <a:lnTo>
                    <a:pt x="332" y="263"/>
                  </a:lnTo>
                  <a:lnTo>
                    <a:pt x="350" y="275"/>
                  </a:lnTo>
                  <a:lnTo>
                    <a:pt x="332" y="284"/>
                  </a:lnTo>
                  <a:lnTo>
                    <a:pt x="339" y="289"/>
                  </a:lnTo>
                  <a:lnTo>
                    <a:pt x="358" y="280"/>
                  </a:lnTo>
                  <a:lnTo>
                    <a:pt x="377" y="291"/>
                  </a:lnTo>
                  <a:close/>
                  <a:moveTo>
                    <a:pt x="386" y="254"/>
                  </a:moveTo>
                  <a:lnTo>
                    <a:pt x="367" y="244"/>
                  </a:lnTo>
                  <a:lnTo>
                    <a:pt x="388" y="230"/>
                  </a:lnTo>
                  <a:lnTo>
                    <a:pt x="407" y="242"/>
                  </a:lnTo>
                  <a:lnTo>
                    <a:pt x="386" y="254"/>
                  </a:lnTo>
                  <a:close/>
                  <a:moveTo>
                    <a:pt x="362" y="209"/>
                  </a:moveTo>
                  <a:lnTo>
                    <a:pt x="346" y="197"/>
                  </a:lnTo>
                  <a:lnTo>
                    <a:pt x="367" y="185"/>
                  </a:lnTo>
                  <a:lnTo>
                    <a:pt x="386" y="194"/>
                  </a:lnTo>
                  <a:lnTo>
                    <a:pt x="362" y="209"/>
                  </a:lnTo>
                  <a:close/>
                  <a:moveTo>
                    <a:pt x="391" y="199"/>
                  </a:moveTo>
                  <a:lnTo>
                    <a:pt x="410" y="209"/>
                  </a:lnTo>
                  <a:lnTo>
                    <a:pt x="388" y="223"/>
                  </a:lnTo>
                  <a:lnTo>
                    <a:pt x="369" y="211"/>
                  </a:lnTo>
                  <a:lnTo>
                    <a:pt x="391" y="199"/>
                  </a:lnTo>
                  <a:close/>
                  <a:moveTo>
                    <a:pt x="339" y="192"/>
                  </a:moveTo>
                  <a:lnTo>
                    <a:pt x="320" y="183"/>
                  </a:lnTo>
                  <a:lnTo>
                    <a:pt x="341" y="168"/>
                  </a:lnTo>
                  <a:lnTo>
                    <a:pt x="360" y="180"/>
                  </a:lnTo>
                  <a:lnTo>
                    <a:pt x="339" y="192"/>
                  </a:lnTo>
                  <a:close/>
                  <a:moveTo>
                    <a:pt x="313" y="178"/>
                  </a:moveTo>
                  <a:lnTo>
                    <a:pt x="294" y="168"/>
                  </a:lnTo>
                  <a:lnTo>
                    <a:pt x="317" y="154"/>
                  </a:lnTo>
                  <a:lnTo>
                    <a:pt x="334" y="166"/>
                  </a:lnTo>
                  <a:lnTo>
                    <a:pt x="313" y="178"/>
                  </a:lnTo>
                  <a:close/>
                  <a:moveTo>
                    <a:pt x="289" y="164"/>
                  </a:moveTo>
                  <a:lnTo>
                    <a:pt x="270" y="152"/>
                  </a:lnTo>
                  <a:lnTo>
                    <a:pt x="291" y="140"/>
                  </a:lnTo>
                  <a:lnTo>
                    <a:pt x="310" y="152"/>
                  </a:lnTo>
                  <a:lnTo>
                    <a:pt x="289" y="164"/>
                  </a:lnTo>
                  <a:close/>
                  <a:moveTo>
                    <a:pt x="263" y="150"/>
                  </a:moveTo>
                  <a:lnTo>
                    <a:pt x="244" y="138"/>
                  </a:lnTo>
                  <a:lnTo>
                    <a:pt x="265" y="126"/>
                  </a:lnTo>
                  <a:lnTo>
                    <a:pt x="284" y="135"/>
                  </a:lnTo>
                  <a:lnTo>
                    <a:pt x="263" y="150"/>
                  </a:lnTo>
                  <a:close/>
                  <a:moveTo>
                    <a:pt x="237" y="135"/>
                  </a:moveTo>
                  <a:lnTo>
                    <a:pt x="218" y="123"/>
                  </a:lnTo>
                  <a:lnTo>
                    <a:pt x="242" y="112"/>
                  </a:lnTo>
                  <a:lnTo>
                    <a:pt x="258" y="121"/>
                  </a:lnTo>
                  <a:lnTo>
                    <a:pt x="237" y="135"/>
                  </a:lnTo>
                  <a:close/>
                  <a:moveTo>
                    <a:pt x="211" y="119"/>
                  </a:moveTo>
                  <a:lnTo>
                    <a:pt x="194" y="109"/>
                  </a:lnTo>
                  <a:lnTo>
                    <a:pt x="216" y="95"/>
                  </a:lnTo>
                  <a:lnTo>
                    <a:pt x="235" y="107"/>
                  </a:lnTo>
                  <a:lnTo>
                    <a:pt x="211" y="119"/>
                  </a:lnTo>
                  <a:close/>
                  <a:moveTo>
                    <a:pt x="187" y="105"/>
                  </a:moveTo>
                  <a:lnTo>
                    <a:pt x="168" y="95"/>
                  </a:lnTo>
                  <a:lnTo>
                    <a:pt x="190" y="81"/>
                  </a:lnTo>
                  <a:lnTo>
                    <a:pt x="208" y="93"/>
                  </a:lnTo>
                  <a:lnTo>
                    <a:pt x="187" y="105"/>
                  </a:lnTo>
                  <a:close/>
                  <a:moveTo>
                    <a:pt x="161" y="90"/>
                  </a:moveTo>
                  <a:lnTo>
                    <a:pt x="145" y="79"/>
                  </a:lnTo>
                  <a:lnTo>
                    <a:pt x="166" y="67"/>
                  </a:lnTo>
                  <a:lnTo>
                    <a:pt x="185" y="79"/>
                  </a:lnTo>
                  <a:lnTo>
                    <a:pt x="161" y="90"/>
                  </a:lnTo>
                  <a:close/>
                  <a:moveTo>
                    <a:pt x="137" y="76"/>
                  </a:moveTo>
                  <a:lnTo>
                    <a:pt x="119" y="64"/>
                  </a:lnTo>
                  <a:lnTo>
                    <a:pt x="140" y="53"/>
                  </a:lnTo>
                  <a:lnTo>
                    <a:pt x="159" y="62"/>
                  </a:lnTo>
                  <a:lnTo>
                    <a:pt x="137" y="76"/>
                  </a:lnTo>
                  <a:close/>
                  <a:moveTo>
                    <a:pt x="130" y="79"/>
                  </a:moveTo>
                  <a:lnTo>
                    <a:pt x="109" y="93"/>
                  </a:lnTo>
                  <a:lnTo>
                    <a:pt x="90" y="81"/>
                  </a:lnTo>
                  <a:lnTo>
                    <a:pt x="111" y="69"/>
                  </a:lnTo>
                  <a:lnTo>
                    <a:pt x="130" y="79"/>
                  </a:lnTo>
                  <a:close/>
                  <a:moveTo>
                    <a:pt x="137" y="83"/>
                  </a:moveTo>
                  <a:lnTo>
                    <a:pt x="156" y="95"/>
                  </a:lnTo>
                  <a:lnTo>
                    <a:pt x="133" y="107"/>
                  </a:lnTo>
                  <a:lnTo>
                    <a:pt x="116" y="95"/>
                  </a:lnTo>
                  <a:lnTo>
                    <a:pt x="137" y="83"/>
                  </a:lnTo>
                  <a:close/>
                  <a:moveTo>
                    <a:pt x="161" y="97"/>
                  </a:moveTo>
                  <a:lnTo>
                    <a:pt x="180" y="109"/>
                  </a:lnTo>
                  <a:lnTo>
                    <a:pt x="159" y="121"/>
                  </a:lnTo>
                  <a:lnTo>
                    <a:pt x="140" y="112"/>
                  </a:lnTo>
                  <a:lnTo>
                    <a:pt x="161" y="97"/>
                  </a:lnTo>
                  <a:close/>
                  <a:moveTo>
                    <a:pt x="187" y="114"/>
                  </a:moveTo>
                  <a:lnTo>
                    <a:pt x="206" y="123"/>
                  </a:lnTo>
                  <a:lnTo>
                    <a:pt x="182" y="135"/>
                  </a:lnTo>
                  <a:lnTo>
                    <a:pt x="166" y="126"/>
                  </a:lnTo>
                  <a:lnTo>
                    <a:pt x="187" y="114"/>
                  </a:lnTo>
                  <a:close/>
                  <a:moveTo>
                    <a:pt x="213" y="128"/>
                  </a:moveTo>
                  <a:lnTo>
                    <a:pt x="230" y="138"/>
                  </a:lnTo>
                  <a:lnTo>
                    <a:pt x="208" y="152"/>
                  </a:lnTo>
                  <a:lnTo>
                    <a:pt x="190" y="140"/>
                  </a:lnTo>
                  <a:lnTo>
                    <a:pt x="213" y="128"/>
                  </a:lnTo>
                  <a:close/>
                  <a:moveTo>
                    <a:pt x="237" y="142"/>
                  </a:moveTo>
                  <a:lnTo>
                    <a:pt x="256" y="152"/>
                  </a:lnTo>
                  <a:lnTo>
                    <a:pt x="235" y="166"/>
                  </a:lnTo>
                  <a:lnTo>
                    <a:pt x="216" y="154"/>
                  </a:lnTo>
                  <a:lnTo>
                    <a:pt x="237" y="142"/>
                  </a:lnTo>
                  <a:close/>
                  <a:moveTo>
                    <a:pt x="263" y="157"/>
                  </a:moveTo>
                  <a:lnTo>
                    <a:pt x="282" y="168"/>
                  </a:lnTo>
                  <a:lnTo>
                    <a:pt x="258" y="180"/>
                  </a:lnTo>
                  <a:lnTo>
                    <a:pt x="242" y="171"/>
                  </a:lnTo>
                  <a:lnTo>
                    <a:pt x="263" y="157"/>
                  </a:lnTo>
                  <a:close/>
                  <a:moveTo>
                    <a:pt x="289" y="171"/>
                  </a:moveTo>
                  <a:lnTo>
                    <a:pt x="306" y="183"/>
                  </a:lnTo>
                  <a:lnTo>
                    <a:pt x="284" y="194"/>
                  </a:lnTo>
                  <a:lnTo>
                    <a:pt x="265" y="185"/>
                  </a:lnTo>
                  <a:lnTo>
                    <a:pt x="289" y="171"/>
                  </a:lnTo>
                  <a:close/>
                  <a:moveTo>
                    <a:pt x="313" y="187"/>
                  </a:moveTo>
                  <a:lnTo>
                    <a:pt x="332" y="197"/>
                  </a:lnTo>
                  <a:lnTo>
                    <a:pt x="310" y="211"/>
                  </a:lnTo>
                  <a:lnTo>
                    <a:pt x="291" y="199"/>
                  </a:lnTo>
                  <a:lnTo>
                    <a:pt x="313" y="187"/>
                  </a:lnTo>
                  <a:close/>
                  <a:moveTo>
                    <a:pt x="339" y="202"/>
                  </a:moveTo>
                  <a:lnTo>
                    <a:pt x="358" y="211"/>
                  </a:lnTo>
                  <a:lnTo>
                    <a:pt x="334" y="225"/>
                  </a:lnTo>
                  <a:lnTo>
                    <a:pt x="317" y="213"/>
                  </a:lnTo>
                  <a:lnTo>
                    <a:pt x="339" y="202"/>
                  </a:lnTo>
                  <a:close/>
                  <a:moveTo>
                    <a:pt x="362" y="216"/>
                  </a:moveTo>
                  <a:lnTo>
                    <a:pt x="381" y="228"/>
                  </a:lnTo>
                  <a:lnTo>
                    <a:pt x="360" y="239"/>
                  </a:lnTo>
                  <a:lnTo>
                    <a:pt x="341" y="228"/>
                  </a:lnTo>
                  <a:lnTo>
                    <a:pt x="362" y="216"/>
                  </a:lnTo>
                  <a:close/>
                  <a:moveTo>
                    <a:pt x="414" y="237"/>
                  </a:moveTo>
                  <a:lnTo>
                    <a:pt x="395" y="228"/>
                  </a:lnTo>
                  <a:lnTo>
                    <a:pt x="417" y="213"/>
                  </a:lnTo>
                  <a:lnTo>
                    <a:pt x="436" y="225"/>
                  </a:lnTo>
                  <a:lnTo>
                    <a:pt x="414" y="237"/>
                  </a:lnTo>
                  <a:close/>
                  <a:moveTo>
                    <a:pt x="445" y="197"/>
                  </a:moveTo>
                  <a:lnTo>
                    <a:pt x="464" y="209"/>
                  </a:lnTo>
                  <a:lnTo>
                    <a:pt x="443" y="220"/>
                  </a:lnTo>
                  <a:lnTo>
                    <a:pt x="424" y="209"/>
                  </a:lnTo>
                  <a:lnTo>
                    <a:pt x="445" y="197"/>
                  </a:lnTo>
                  <a:close/>
                  <a:moveTo>
                    <a:pt x="422" y="183"/>
                  </a:moveTo>
                  <a:lnTo>
                    <a:pt x="438" y="192"/>
                  </a:lnTo>
                  <a:lnTo>
                    <a:pt x="417" y="206"/>
                  </a:lnTo>
                  <a:lnTo>
                    <a:pt x="398" y="194"/>
                  </a:lnTo>
                  <a:lnTo>
                    <a:pt x="422" y="183"/>
                  </a:lnTo>
                  <a:close/>
                  <a:moveTo>
                    <a:pt x="395" y="168"/>
                  </a:moveTo>
                  <a:lnTo>
                    <a:pt x="414" y="178"/>
                  </a:lnTo>
                  <a:lnTo>
                    <a:pt x="391" y="192"/>
                  </a:lnTo>
                  <a:lnTo>
                    <a:pt x="374" y="180"/>
                  </a:lnTo>
                  <a:lnTo>
                    <a:pt x="395" y="168"/>
                  </a:lnTo>
                  <a:close/>
                  <a:moveTo>
                    <a:pt x="369" y="152"/>
                  </a:moveTo>
                  <a:lnTo>
                    <a:pt x="388" y="164"/>
                  </a:lnTo>
                  <a:lnTo>
                    <a:pt x="367" y="176"/>
                  </a:lnTo>
                  <a:lnTo>
                    <a:pt x="348" y="166"/>
                  </a:lnTo>
                  <a:lnTo>
                    <a:pt x="369" y="152"/>
                  </a:lnTo>
                  <a:close/>
                  <a:moveTo>
                    <a:pt x="346" y="138"/>
                  </a:moveTo>
                  <a:lnTo>
                    <a:pt x="362" y="150"/>
                  </a:lnTo>
                  <a:lnTo>
                    <a:pt x="341" y="161"/>
                  </a:lnTo>
                  <a:lnTo>
                    <a:pt x="322" y="152"/>
                  </a:lnTo>
                  <a:lnTo>
                    <a:pt x="346" y="138"/>
                  </a:lnTo>
                  <a:close/>
                  <a:moveTo>
                    <a:pt x="320" y="123"/>
                  </a:moveTo>
                  <a:lnTo>
                    <a:pt x="339" y="135"/>
                  </a:lnTo>
                  <a:lnTo>
                    <a:pt x="317" y="147"/>
                  </a:lnTo>
                  <a:lnTo>
                    <a:pt x="298" y="135"/>
                  </a:lnTo>
                  <a:lnTo>
                    <a:pt x="320" y="123"/>
                  </a:lnTo>
                  <a:close/>
                  <a:moveTo>
                    <a:pt x="294" y="109"/>
                  </a:moveTo>
                  <a:lnTo>
                    <a:pt x="313" y="119"/>
                  </a:lnTo>
                  <a:lnTo>
                    <a:pt x="291" y="133"/>
                  </a:lnTo>
                  <a:lnTo>
                    <a:pt x="272" y="121"/>
                  </a:lnTo>
                  <a:lnTo>
                    <a:pt x="294" y="109"/>
                  </a:lnTo>
                  <a:close/>
                  <a:moveTo>
                    <a:pt x="270" y="95"/>
                  </a:moveTo>
                  <a:lnTo>
                    <a:pt x="287" y="105"/>
                  </a:lnTo>
                  <a:lnTo>
                    <a:pt x="265" y="119"/>
                  </a:lnTo>
                  <a:lnTo>
                    <a:pt x="246" y="107"/>
                  </a:lnTo>
                  <a:lnTo>
                    <a:pt x="270" y="95"/>
                  </a:lnTo>
                  <a:close/>
                  <a:moveTo>
                    <a:pt x="263" y="90"/>
                  </a:moveTo>
                  <a:lnTo>
                    <a:pt x="242" y="102"/>
                  </a:lnTo>
                  <a:lnTo>
                    <a:pt x="223" y="93"/>
                  </a:lnTo>
                  <a:lnTo>
                    <a:pt x="244" y="79"/>
                  </a:lnTo>
                  <a:lnTo>
                    <a:pt x="263" y="90"/>
                  </a:lnTo>
                  <a:close/>
                  <a:moveTo>
                    <a:pt x="218" y="64"/>
                  </a:moveTo>
                  <a:lnTo>
                    <a:pt x="237" y="76"/>
                  </a:lnTo>
                  <a:lnTo>
                    <a:pt x="216" y="88"/>
                  </a:lnTo>
                  <a:lnTo>
                    <a:pt x="197" y="79"/>
                  </a:lnTo>
                  <a:lnTo>
                    <a:pt x="218" y="64"/>
                  </a:lnTo>
                  <a:close/>
                  <a:moveTo>
                    <a:pt x="194" y="50"/>
                  </a:moveTo>
                  <a:lnTo>
                    <a:pt x="213" y="60"/>
                  </a:lnTo>
                  <a:lnTo>
                    <a:pt x="190" y="74"/>
                  </a:lnTo>
                  <a:lnTo>
                    <a:pt x="173" y="62"/>
                  </a:lnTo>
                  <a:lnTo>
                    <a:pt x="194" y="50"/>
                  </a:lnTo>
                  <a:close/>
                  <a:moveTo>
                    <a:pt x="168" y="36"/>
                  </a:moveTo>
                  <a:lnTo>
                    <a:pt x="187" y="45"/>
                  </a:lnTo>
                  <a:lnTo>
                    <a:pt x="166" y="60"/>
                  </a:lnTo>
                  <a:lnTo>
                    <a:pt x="147" y="48"/>
                  </a:lnTo>
                  <a:lnTo>
                    <a:pt x="168" y="36"/>
                  </a:lnTo>
                  <a:close/>
                  <a:moveTo>
                    <a:pt x="145" y="22"/>
                  </a:moveTo>
                  <a:lnTo>
                    <a:pt x="161" y="31"/>
                  </a:lnTo>
                  <a:lnTo>
                    <a:pt x="140" y="43"/>
                  </a:lnTo>
                  <a:lnTo>
                    <a:pt x="121" y="34"/>
                  </a:lnTo>
                  <a:lnTo>
                    <a:pt x="145" y="22"/>
                  </a:lnTo>
                  <a:close/>
                  <a:moveTo>
                    <a:pt x="116" y="38"/>
                  </a:moveTo>
                  <a:lnTo>
                    <a:pt x="133" y="48"/>
                  </a:lnTo>
                  <a:lnTo>
                    <a:pt x="111" y="62"/>
                  </a:lnTo>
                  <a:lnTo>
                    <a:pt x="92" y="50"/>
                  </a:lnTo>
                  <a:lnTo>
                    <a:pt x="116" y="38"/>
                  </a:lnTo>
                  <a:close/>
                  <a:moveTo>
                    <a:pt x="85" y="55"/>
                  </a:moveTo>
                  <a:lnTo>
                    <a:pt x="104" y="64"/>
                  </a:lnTo>
                  <a:lnTo>
                    <a:pt x="83" y="79"/>
                  </a:lnTo>
                  <a:lnTo>
                    <a:pt x="64" y="67"/>
                  </a:lnTo>
                  <a:lnTo>
                    <a:pt x="85" y="55"/>
                  </a:lnTo>
                  <a:close/>
                  <a:moveTo>
                    <a:pt x="55" y="95"/>
                  </a:moveTo>
                  <a:lnTo>
                    <a:pt x="36" y="83"/>
                  </a:lnTo>
                  <a:lnTo>
                    <a:pt x="57" y="71"/>
                  </a:lnTo>
                  <a:lnTo>
                    <a:pt x="76" y="81"/>
                  </a:lnTo>
                  <a:lnTo>
                    <a:pt x="55" y="95"/>
                  </a:lnTo>
                  <a:close/>
                  <a:moveTo>
                    <a:pt x="81" y="109"/>
                  </a:moveTo>
                  <a:lnTo>
                    <a:pt x="62" y="97"/>
                  </a:lnTo>
                  <a:lnTo>
                    <a:pt x="83" y="86"/>
                  </a:lnTo>
                  <a:lnTo>
                    <a:pt x="102" y="95"/>
                  </a:lnTo>
                  <a:lnTo>
                    <a:pt x="81" y="109"/>
                  </a:lnTo>
                  <a:close/>
                  <a:moveTo>
                    <a:pt x="104" y="123"/>
                  </a:moveTo>
                  <a:lnTo>
                    <a:pt x="85" y="114"/>
                  </a:lnTo>
                  <a:lnTo>
                    <a:pt x="109" y="100"/>
                  </a:lnTo>
                  <a:lnTo>
                    <a:pt x="126" y="112"/>
                  </a:lnTo>
                  <a:lnTo>
                    <a:pt x="104" y="123"/>
                  </a:lnTo>
                  <a:close/>
                  <a:moveTo>
                    <a:pt x="111" y="128"/>
                  </a:moveTo>
                  <a:lnTo>
                    <a:pt x="133" y="114"/>
                  </a:lnTo>
                  <a:lnTo>
                    <a:pt x="152" y="126"/>
                  </a:lnTo>
                  <a:lnTo>
                    <a:pt x="130" y="138"/>
                  </a:lnTo>
                  <a:lnTo>
                    <a:pt x="111" y="128"/>
                  </a:lnTo>
                  <a:close/>
                  <a:moveTo>
                    <a:pt x="137" y="142"/>
                  </a:moveTo>
                  <a:lnTo>
                    <a:pt x="159" y="131"/>
                  </a:lnTo>
                  <a:lnTo>
                    <a:pt x="178" y="140"/>
                  </a:lnTo>
                  <a:lnTo>
                    <a:pt x="154" y="152"/>
                  </a:lnTo>
                  <a:lnTo>
                    <a:pt x="137" y="142"/>
                  </a:lnTo>
                  <a:close/>
                  <a:moveTo>
                    <a:pt x="161" y="157"/>
                  </a:moveTo>
                  <a:lnTo>
                    <a:pt x="182" y="145"/>
                  </a:lnTo>
                  <a:lnTo>
                    <a:pt x="201" y="154"/>
                  </a:lnTo>
                  <a:lnTo>
                    <a:pt x="180" y="168"/>
                  </a:lnTo>
                  <a:lnTo>
                    <a:pt x="161" y="157"/>
                  </a:lnTo>
                  <a:close/>
                  <a:moveTo>
                    <a:pt x="187" y="171"/>
                  </a:moveTo>
                  <a:lnTo>
                    <a:pt x="208" y="159"/>
                  </a:lnTo>
                  <a:lnTo>
                    <a:pt x="227" y="171"/>
                  </a:lnTo>
                  <a:lnTo>
                    <a:pt x="206" y="183"/>
                  </a:lnTo>
                  <a:lnTo>
                    <a:pt x="187" y="171"/>
                  </a:lnTo>
                  <a:close/>
                  <a:moveTo>
                    <a:pt x="230" y="197"/>
                  </a:moveTo>
                  <a:lnTo>
                    <a:pt x="213" y="187"/>
                  </a:lnTo>
                  <a:lnTo>
                    <a:pt x="235" y="173"/>
                  </a:lnTo>
                  <a:lnTo>
                    <a:pt x="253" y="185"/>
                  </a:lnTo>
                  <a:lnTo>
                    <a:pt x="230" y="197"/>
                  </a:lnTo>
                  <a:close/>
                  <a:moveTo>
                    <a:pt x="256" y="211"/>
                  </a:moveTo>
                  <a:lnTo>
                    <a:pt x="237" y="202"/>
                  </a:lnTo>
                  <a:lnTo>
                    <a:pt x="258" y="187"/>
                  </a:lnTo>
                  <a:lnTo>
                    <a:pt x="277" y="199"/>
                  </a:lnTo>
                  <a:lnTo>
                    <a:pt x="256" y="211"/>
                  </a:lnTo>
                  <a:close/>
                  <a:moveTo>
                    <a:pt x="282" y="228"/>
                  </a:moveTo>
                  <a:lnTo>
                    <a:pt x="263" y="216"/>
                  </a:lnTo>
                  <a:lnTo>
                    <a:pt x="284" y="204"/>
                  </a:lnTo>
                  <a:lnTo>
                    <a:pt x="303" y="213"/>
                  </a:lnTo>
                  <a:lnTo>
                    <a:pt x="282" y="228"/>
                  </a:lnTo>
                  <a:close/>
                  <a:moveTo>
                    <a:pt x="306" y="242"/>
                  </a:moveTo>
                  <a:lnTo>
                    <a:pt x="289" y="230"/>
                  </a:lnTo>
                  <a:lnTo>
                    <a:pt x="310" y="218"/>
                  </a:lnTo>
                  <a:lnTo>
                    <a:pt x="329" y="228"/>
                  </a:lnTo>
                  <a:lnTo>
                    <a:pt x="306" y="242"/>
                  </a:lnTo>
                  <a:close/>
                  <a:moveTo>
                    <a:pt x="332" y="256"/>
                  </a:moveTo>
                  <a:lnTo>
                    <a:pt x="313" y="244"/>
                  </a:lnTo>
                  <a:lnTo>
                    <a:pt x="334" y="232"/>
                  </a:lnTo>
                  <a:lnTo>
                    <a:pt x="353" y="244"/>
                  </a:lnTo>
                  <a:lnTo>
                    <a:pt x="332" y="256"/>
                  </a:lnTo>
                  <a:close/>
                  <a:moveTo>
                    <a:pt x="339" y="261"/>
                  </a:moveTo>
                  <a:lnTo>
                    <a:pt x="360" y="247"/>
                  </a:lnTo>
                  <a:lnTo>
                    <a:pt x="379" y="258"/>
                  </a:lnTo>
                  <a:lnTo>
                    <a:pt x="358" y="270"/>
                  </a:lnTo>
                  <a:lnTo>
                    <a:pt x="339" y="261"/>
                  </a:ln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5" name="Freeform 65"/>
            <p:cNvSpPr>
              <a:spLocks/>
            </p:cNvSpPr>
            <p:nvPr/>
          </p:nvSpPr>
          <p:spPr bwMode="auto">
            <a:xfrm>
              <a:off x="7318" y="4515"/>
              <a:ext cx="147" cy="85"/>
            </a:xfrm>
            <a:custGeom>
              <a:avLst/>
              <a:gdLst>
                <a:gd name="T0" fmla="*/ 102 w 147"/>
                <a:gd name="T1" fmla="*/ 85 h 85"/>
                <a:gd name="T2" fmla="*/ 0 w 147"/>
                <a:gd name="T3" fmla="*/ 26 h 85"/>
                <a:gd name="T4" fmla="*/ 42 w 147"/>
                <a:gd name="T5" fmla="*/ 0 h 85"/>
                <a:gd name="T6" fmla="*/ 147 w 147"/>
                <a:gd name="T7" fmla="*/ 59 h 85"/>
                <a:gd name="T8" fmla="*/ 102 w 147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85">
                  <a:moveTo>
                    <a:pt x="102" y="85"/>
                  </a:moveTo>
                  <a:lnTo>
                    <a:pt x="0" y="26"/>
                  </a:lnTo>
                  <a:lnTo>
                    <a:pt x="42" y="0"/>
                  </a:lnTo>
                  <a:lnTo>
                    <a:pt x="147" y="59"/>
                  </a:lnTo>
                  <a:lnTo>
                    <a:pt x="102" y="85"/>
                  </a:lnTo>
                  <a:close/>
                </a:path>
              </a:pathLst>
            </a:cu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6" name="Freeform 66"/>
            <p:cNvSpPr>
              <a:spLocks/>
            </p:cNvSpPr>
            <p:nvPr/>
          </p:nvSpPr>
          <p:spPr bwMode="auto">
            <a:xfrm>
              <a:off x="7583" y="4541"/>
              <a:ext cx="341" cy="218"/>
            </a:xfrm>
            <a:custGeom>
              <a:avLst/>
              <a:gdLst>
                <a:gd name="T0" fmla="*/ 341 w 341"/>
                <a:gd name="T1" fmla="*/ 0 h 218"/>
                <a:gd name="T2" fmla="*/ 341 w 341"/>
                <a:gd name="T3" fmla="*/ 21 h 218"/>
                <a:gd name="T4" fmla="*/ 0 w 341"/>
                <a:gd name="T5" fmla="*/ 218 h 218"/>
                <a:gd name="T6" fmla="*/ 0 w 341"/>
                <a:gd name="T7" fmla="*/ 197 h 218"/>
                <a:gd name="T8" fmla="*/ 341 w 341"/>
                <a:gd name="T9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218">
                  <a:moveTo>
                    <a:pt x="341" y="0"/>
                  </a:moveTo>
                  <a:lnTo>
                    <a:pt x="341" y="21"/>
                  </a:lnTo>
                  <a:lnTo>
                    <a:pt x="0" y="218"/>
                  </a:lnTo>
                  <a:lnTo>
                    <a:pt x="0" y="197"/>
                  </a:lnTo>
                  <a:lnTo>
                    <a:pt x="341" y="0"/>
                  </a:ln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7" name="Freeform 67"/>
            <p:cNvSpPr>
              <a:spLocks/>
            </p:cNvSpPr>
            <p:nvPr/>
          </p:nvSpPr>
          <p:spPr bwMode="auto">
            <a:xfrm>
              <a:off x="7583" y="4541"/>
              <a:ext cx="341" cy="218"/>
            </a:xfrm>
            <a:custGeom>
              <a:avLst/>
              <a:gdLst>
                <a:gd name="T0" fmla="*/ 341 w 341"/>
                <a:gd name="T1" fmla="*/ 0 h 218"/>
                <a:gd name="T2" fmla="*/ 341 w 341"/>
                <a:gd name="T3" fmla="*/ 21 h 218"/>
                <a:gd name="T4" fmla="*/ 0 w 341"/>
                <a:gd name="T5" fmla="*/ 218 h 218"/>
                <a:gd name="T6" fmla="*/ 0 w 341"/>
                <a:gd name="T7" fmla="*/ 197 h 218"/>
                <a:gd name="T8" fmla="*/ 341 w 341"/>
                <a:gd name="T9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218">
                  <a:moveTo>
                    <a:pt x="341" y="0"/>
                  </a:moveTo>
                  <a:lnTo>
                    <a:pt x="341" y="21"/>
                  </a:lnTo>
                  <a:lnTo>
                    <a:pt x="0" y="218"/>
                  </a:lnTo>
                  <a:lnTo>
                    <a:pt x="0" y="197"/>
                  </a:lnTo>
                  <a:lnTo>
                    <a:pt x="34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8" name="Freeform 68"/>
            <p:cNvSpPr>
              <a:spLocks/>
            </p:cNvSpPr>
            <p:nvPr/>
          </p:nvSpPr>
          <p:spPr bwMode="auto">
            <a:xfrm>
              <a:off x="7098" y="4458"/>
              <a:ext cx="485" cy="301"/>
            </a:xfrm>
            <a:custGeom>
              <a:avLst/>
              <a:gdLst>
                <a:gd name="T0" fmla="*/ 485 w 485"/>
                <a:gd name="T1" fmla="*/ 301 h 301"/>
                <a:gd name="T2" fmla="*/ 485 w 485"/>
                <a:gd name="T3" fmla="*/ 280 h 301"/>
                <a:gd name="T4" fmla="*/ 0 w 485"/>
                <a:gd name="T5" fmla="*/ 0 h 301"/>
                <a:gd name="T6" fmla="*/ 0 w 485"/>
                <a:gd name="T7" fmla="*/ 22 h 301"/>
                <a:gd name="T8" fmla="*/ 485 w 485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5" h="301">
                  <a:moveTo>
                    <a:pt x="485" y="301"/>
                  </a:moveTo>
                  <a:lnTo>
                    <a:pt x="485" y="280"/>
                  </a:lnTo>
                  <a:lnTo>
                    <a:pt x="0" y="0"/>
                  </a:lnTo>
                  <a:lnTo>
                    <a:pt x="0" y="22"/>
                  </a:lnTo>
                  <a:lnTo>
                    <a:pt x="485" y="301"/>
                  </a:lnTo>
                  <a:close/>
                </a:path>
              </a:pathLst>
            </a:custGeom>
            <a:solidFill>
              <a:srgbClr val="515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9" name="Freeform 69"/>
            <p:cNvSpPr>
              <a:spLocks/>
            </p:cNvSpPr>
            <p:nvPr/>
          </p:nvSpPr>
          <p:spPr bwMode="auto">
            <a:xfrm>
              <a:off x="7098" y="4458"/>
              <a:ext cx="485" cy="301"/>
            </a:xfrm>
            <a:custGeom>
              <a:avLst/>
              <a:gdLst>
                <a:gd name="T0" fmla="*/ 485 w 485"/>
                <a:gd name="T1" fmla="*/ 301 h 301"/>
                <a:gd name="T2" fmla="*/ 485 w 485"/>
                <a:gd name="T3" fmla="*/ 280 h 301"/>
                <a:gd name="T4" fmla="*/ 0 w 485"/>
                <a:gd name="T5" fmla="*/ 0 h 301"/>
                <a:gd name="T6" fmla="*/ 0 w 485"/>
                <a:gd name="T7" fmla="*/ 22 h 301"/>
                <a:gd name="T8" fmla="*/ 485 w 485"/>
                <a:gd name="T9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5" h="301">
                  <a:moveTo>
                    <a:pt x="485" y="301"/>
                  </a:moveTo>
                  <a:lnTo>
                    <a:pt x="485" y="280"/>
                  </a:lnTo>
                  <a:lnTo>
                    <a:pt x="0" y="0"/>
                  </a:lnTo>
                  <a:lnTo>
                    <a:pt x="0" y="22"/>
                  </a:lnTo>
                  <a:lnTo>
                    <a:pt x="485" y="30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0" name="Freeform 70"/>
            <p:cNvSpPr>
              <a:spLocks/>
            </p:cNvSpPr>
            <p:nvPr/>
          </p:nvSpPr>
          <p:spPr bwMode="auto">
            <a:xfrm>
              <a:off x="7420" y="3881"/>
              <a:ext cx="563" cy="672"/>
            </a:xfrm>
            <a:custGeom>
              <a:avLst/>
              <a:gdLst>
                <a:gd name="T0" fmla="*/ 0 w 563"/>
                <a:gd name="T1" fmla="*/ 390 h 672"/>
                <a:gd name="T2" fmla="*/ 78 w 563"/>
                <a:gd name="T3" fmla="*/ 0 h 672"/>
                <a:gd name="T4" fmla="*/ 563 w 563"/>
                <a:gd name="T5" fmla="*/ 279 h 672"/>
                <a:gd name="T6" fmla="*/ 485 w 563"/>
                <a:gd name="T7" fmla="*/ 672 h 672"/>
                <a:gd name="T8" fmla="*/ 0 w 563"/>
                <a:gd name="T9" fmla="*/ 39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3" h="672">
                  <a:moveTo>
                    <a:pt x="0" y="390"/>
                  </a:moveTo>
                  <a:lnTo>
                    <a:pt x="78" y="0"/>
                  </a:lnTo>
                  <a:lnTo>
                    <a:pt x="563" y="279"/>
                  </a:lnTo>
                  <a:lnTo>
                    <a:pt x="485" y="672"/>
                  </a:lnTo>
                  <a:lnTo>
                    <a:pt x="0" y="390"/>
                  </a:lnTo>
                  <a:close/>
                </a:path>
              </a:pathLst>
            </a:custGeom>
            <a:solidFill>
              <a:srgbClr val="494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1" name="Freeform 71"/>
            <p:cNvSpPr>
              <a:spLocks/>
            </p:cNvSpPr>
            <p:nvPr/>
          </p:nvSpPr>
          <p:spPr bwMode="auto">
            <a:xfrm>
              <a:off x="7420" y="3881"/>
              <a:ext cx="563" cy="672"/>
            </a:xfrm>
            <a:custGeom>
              <a:avLst/>
              <a:gdLst>
                <a:gd name="T0" fmla="*/ 0 w 563"/>
                <a:gd name="T1" fmla="*/ 390 h 672"/>
                <a:gd name="T2" fmla="*/ 78 w 563"/>
                <a:gd name="T3" fmla="*/ 0 h 672"/>
                <a:gd name="T4" fmla="*/ 563 w 563"/>
                <a:gd name="T5" fmla="*/ 279 h 672"/>
                <a:gd name="T6" fmla="*/ 485 w 563"/>
                <a:gd name="T7" fmla="*/ 672 h 672"/>
                <a:gd name="T8" fmla="*/ 0 w 563"/>
                <a:gd name="T9" fmla="*/ 39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3" h="672">
                  <a:moveTo>
                    <a:pt x="0" y="390"/>
                  </a:moveTo>
                  <a:lnTo>
                    <a:pt x="78" y="0"/>
                  </a:lnTo>
                  <a:lnTo>
                    <a:pt x="563" y="279"/>
                  </a:lnTo>
                  <a:lnTo>
                    <a:pt x="485" y="672"/>
                  </a:lnTo>
                  <a:lnTo>
                    <a:pt x="0" y="39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2" name="Freeform 72"/>
            <p:cNvSpPr>
              <a:spLocks/>
            </p:cNvSpPr>
            <p:nvPr/>
          </p:nvSpPr>
          <p:spPr bwMode="auto">
            <a:xfrm>
              <a:off x="7465" y="3945"/>
              <a:ext cx="473" cy="542"/>
            </a:xfrm>
            <a:custGeom>
              <a:avLst/>
              <a:gdLst>
                <a:gd name="T0" fmla="*/ 0 w 473"/>
                <a:gd name="T1" fmla="*/ 303 h 542"/>
                <a:gd name="T2" fmla="*/ 59 w 473"/>
                <a:gd name="T3" fmla="*/ 0 h 542"/>
                <a:gd name="T4" fmla="*/ 473 w 473"/>
                <a:gd name="T5" fmla="*/ 241 h 542"/>
                <a:gd name="T6" fmla="*/ 414 w 473"/>
                <a:gd name="T7" fmla="*/ 542 h 542"/>
                <a:gd name="T8" fmla="*/ 0 w 473"/>
                <a:gd name="T9" fmla="*/ 303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3" h="542">
                  <a:moveTo>
                    <a:pt x="0" y="303"/>
                  </a:moveTo>
                  <a:lnTo>
                    <a:pt x="59" y="0"/>
                  </a:lnTo>
                  <a:lnTo>
                    <a:pt x="473" y="241"/>
                  </a:lnTo>
                  <a:lnTo>
                    <a:pt x="414" y="542"/>
                  </a:lnTo>
                  <a:lnTo>
                    <a:pt x="0" y="303"/>
                  </a:lnTo>
                  <a:close/>
                </a:path>
              </a:pathLst>
            </a:custGeom>
            <a:solidFill>
              <a:srgbClr val="88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3" name="Freeform 73"/>
            <p:cNvSpPr>
              <a:spLocks/>
            </p:cNvSpPr>
            <p:nvPr/>
          </p:nvSpPr>
          <p:spPr bwMode="auto">
            <a:xfrm>
              <a:off x="7465" y="3945"/>
              <a:ext cx="473" cy="542"/>
            </a:xfrm>
            <a:custGeom>
              <a:avLst/>
              <a:gdLst>
                <a:gd name="T0" fmla="*/ 0 w 473"/>
                <a:gd name="T1" fmla="*/ 303 h 542"/>
                <a:gd name="T2" fmla="*/ 59 w 473"/>
                <a:gd name="T3" fmla="*/ 0 h 542"/>
                <a:gd name="T4" fmla="*/ 473 w 473"/>
                <a:gd name="T5" fmla="*/ 241 h 542"/>
                <a:gd name="T6" fmla="*/ 414 w 473"/>
                <a:gd name="T7" fmla="*/ 542 h 542"/>
                <a:gd name="T8" fmla="*/ 0 w 473"/>
                <a:gd name="T9" fmla="*/ 303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3" h="542">
                  <a:moveTo>
                    <a:pt x="0" y="303"/>
                  </a:moveTo>
                  <a:lnTo>
                    <a:pt x="59" y="0"/>
                  </a:lnTo>
                  <a:lnTo>
                    <a:pt x="473" y="241"/>
                  </a:lnTo>
                  <a:lnTo>
                    <a:pt x="414" y="542"/>
                  </a:lnTo>
                  <a:lnTo>
                    <a:pt x="0" y="30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4" name="Freeform 74"/>
            <p:cNvSpPr>
              <a:spLocks/>
            </p:cNvSpPr>
            <p:nvPr/>
          </p:nvSpPr>
          <p:spPr bwMode="auto">
            <a:xfrm>
              <a:off x="7905" y="4151"/>
              <a:ext cx="97" cy="402"/>
            </a:xfrm>
            <a:custGeom>
              <a:avLst/>
              <a:gdLst>
                <a:gd name="T0" fmla="*/ 0 w 97"/>
                <a:gd name="T1" fmla="*/ 402 h 402"/>
                <a:gd name="T2" fmla="*/ 19 w 97"/>
                <a:gd name="T3" fmla="*/ 390 h 402"/>
                <a:gd name="T4" fmla="*/ 97 w 97"/>
                <a:gd name="T5" fmla="*/ 0 h 402"/>
                <a:gd name="T6" fmla="*/ 78 w 97"/>
                <a:gd name="T7" fmla="*/ 9 h 402"/>
                <a:gd name="T8" fmla="*/ 0 w 97"/>
                <a:gd name="T9" fmla="*/ 402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402">
                  <a:moveTo>
                    <a:pt x="0" y="402"/>
                  </a:moveTo>
                  <a:lnTo>
                    <a:pt x="19" y="390"/>
                  </a:lnTo>
                  <a:lnTo>
                    <a:pt x="97" y="0"/>
                  </a:lnTo>
                  <a:lnTo>
                    <a:pt x="78" y="9"/>
                  </a:lnTo>
                  <a:lnTo>
                    <a:pt x="0" y="402"/>
                  </a:ln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5" name="Freeform 75"/>
            <p:cNvSpPr>
              <a:spLocks/>
            </p:cNvSpPr>
            <p:nvPr/>
          </p:nvSpPr>
          <p:spPr bwMode="auto">
            <a:xfrm>
              <a:off x="7498" y="3869"/>
              <a:ext cx="504" cy="291"/>
            </a:xfrm>
            <a:custGeom>
              <a:avLst/>
              <a:gdLst>
                <a:gd name="T0" fmla="*/ 485 w 504"/>
                <a:gd name="T1" fmla="*/ 291 h 291"/>
                <a:gd name="T2" fmla="*/ 0 w 504"/>
                <a:gd name="T3" fmla="*/ 12 h 291"/>
                <a:gd name="T4" fmla="*/ 19 w 504"/>
                <a:gd name="T5" fmla="*/ 0 h 291"/>
                <a:gd name="T6" fmla="*/ 504 w 504"/>
                <a:gd name="T7" fmla="*/ 282 h 291"/>
                <a:gd name="T8" fmla="*/ 485 w 504"/>
                <a:gd name="T9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291">
                  <a:moveTo>
                    <a:pt x="485" y="291"/>
                  </a:moveTo>
                  <a:lnTo>
                    <a:pt x="0" y="12"/>
                  </a:lnTo>
                  <a:lnTo>
                    <a:pt x="19" y="0"/>
                  </a:lnTo>
                  <a:lnTo>
                    <a:pt x="504" y="282"/>
                  </a:lnTo>
                  <a:lnTo>
                    <a:pt x="485" y="291"/>
                  </a:lnTo>
                  <a:close/>
                </a:path>
              </a:pathLst>
            </a:custGeom>
            <a:solidFill>
              <a:srgbClr val="515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6" name="Freeform 76"/>
            <p:cNvSpPr>
              <a:spLocks/>
            </p:cNvSpPr>
            <p:nvPr/>
          </p:nvSpPr>
          <p:spPr bwMode="auto">
            <a:xfrm>
              <a:off x="7181" y="4567"/>
              <a:ext cx="402" cy="272"/>
            </a:xfrm>
            <a:custGeom>
              <a:avLst/>
              <a:gdLst>
                <a:gd name="T0" fmla="*/ 30 w 170"/>
                <a:gd name="T1" fmla="*/ 0 h 115"/>
                <a:gd name="T2" fmla="*/ 0 w 170"/>
                <a:gd name="T3" fmla="*/ 17 h 115"/>
                <a:gd name="T4" fmla="*/ 132 w 170"/>
                <a:gd name="T5" fmla="*/ 67 h 115"/>
                <a:gd name="T6" fmla="*/ 101 w 170"/>
                <a:gd name="T7" fmla="*/ 111 h 115"/>
                <a:gd name="T8" fmla="*/ 101 w 170"/>
                <a:gd name="T9" fmla="*/ 111 h 115"/>
                <a:gd name="T10" fmla="*/ 114 w 170"/>
                <a:gd name="T11" fmla="*/ 115 h 115"/>
                <a:gd name="T12" fmla="*/ 139 w 170"/>
                <a:gd name="T13" fmla="*/ 69 h 115"/>
                <a:gd name="T14" fmla="*/ 170 w 170"/>
                <a:gd name="T15" fmla="*/ 81 h 115"/>
                <a:gd name="T16" fmla="*/ 142 w 170"/>
                <a:gd name="T17" fmla="*/ 65 h 115"/>
                <a:gd name="T18" fmla="*/ 142 w 170"/>
                <a:gd name="T19" fmla="*/ 64 h 115"/>
                <a:gd name="T20" fmla="*/ 30 w 170"/>
                <a:gd name="T2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0" h="115">
                  <a:moveTo>
                    <a:pt x="30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27" y="74"/>
                    <a:pt x="116" y="91"/>
                    <a:pt x="101" y="111"/>
                  </a:cubicBezTo>
                  <a:cubicBezTo>
                    <a:pt x="101" y="111"/>
                    <a:pt x="101" y="111"/>
                    <a:pt x="101" y="111"/>
                  </a:cubicBezTo>
                  <a:cubicBezTo>
                    <a:pt x="106" y="113"/>
                    <a:pt x="110" y="114"/>
                    <a:pt x="114" y="115"/>
                  </a:cubicBezTo>
                  <a:cubicBezTo>
                    <a:pt x="139" y="69"/>
                    <a:pt x="139" y="69"/>
                    <a:pt x="139" y="69"/>
                  </a:cubicBezTo>
                  <a:cubicBezTo>
                    <a:pt x="170" y="81"/>
                    <a:pt x="170" y="81"/>
                    <a:pt x="170" y="81"/>
                  </a:cubicBezTo>
                  <a:cubicBezTo>
                    <a:pt x="142" y="65"/>
                    <a:pt x="142" y="65"/>
                    <a:pt x="142" y="65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D8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7" name="Freeform 77"/>
            <p:cNvSpPr>
              <a:spLocks/>
            </p:cNvSpPr>
            <p:nvPr/>
          </p:nvSpPr>
          <p:spPr bwMode="auto">
            <a:xfrm>
              <a:off x="7360" y="4835"/>
              <a:ext cx="88" cy="71"/>
            </a:xfrm>
            <a:custGeom>
              <a:avLst/>
              <a:gdLst>
                <a:gd name="T0" fmla="*/ 23 w 37"/>
                <a:gd name="T1" fmla="*/ 0 h 30"/>
                <a:gd name="T2" fmla="*/ 0 w 37"/>
                <a:gd name="T3" fmla="*/ 25 h 30"/>
                <a:gd name="T4" fmla="*/ 13 w 37"/>
                <a:gd name="T5" fmla="*/ 30 h 30"/>
                <a:gd name="T6" fmla="*/ 37 w 37"/>
                <a:gd name="T7" fmla="*/ 4 h 30"/>
                <a:gd name="T8" fmla="*/ 25 w 37"/>
                <a:gd name="T9" fmla="*/ 0 h 30"/>
                <a:gd name="T10" fmla="*/ 23 w 37"/>
                <a:gd name="T1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0">
                  <a:moveTo>
                    <a:pt x="23" y="0"/>
                  </a:moveTo>
                  <a:cubicBezTo>
                    <a:pt x="16" y="8"/>
                    <a:pt x="9" y="17"/>
                    <a:pt x="0" y="25"/>
                  </a:cubicBezTo>
                  <a:cubicBezTo>
                    <a:pt x="5" y="27"/>
                    <a:pt x="9" y="29"/>
                    <a:pt x="13" y="30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3" y="3"/>
                    <a:pt x="29" y="2"/>
                    <a:pt x="25" y="0"/>
                  </a:cubicBezTo>
                  <a:cubicBezTo>
                    <a:pt x="24" y="0"/>
                    <a:pt x="24" y="0"/>
                    <a:pt x="23" y="0"/>
                  </a:cubicBezTo>
                </a:path>
              </a:pathLst>
            </a:custGeom>
            <a:solidFill>
              <a:srgbClr val="B1B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8" name="Freeform 78"/>
            <p:cNvSpPr>
              <a:spLocks/>
            </p:cNvSpPr>
            <p:nvPr/>
          </p:nvSpPr>
          <p:spPr bwMode="auto">
            <a:xfrm>
              <a:off x="7415" y="4830"/>
              <a:ext cx="35" cy="14"/>
            </a:xfrm>
            <a:custGeom>
              <a:avLst/>
              <a:gdLst>
                <a:gd name="T0" fmla="*/ 2 w 15"/>
                <a:gd name="T1" fmla="*/ 0 h 6"/>
                <a:gd name="T2" fmla="*/ 0 w 15"/>
                <a:gd name="T3" fmla="*/ 2 h 6"/>
                <a:gd name="T4" fmla="*/ 2 w 15"/>
                <a:gd name="T5" fmla="*/ 2 h 6"/>
                <a:gd name="T6" fmla="*/ 14 w 15"/>
                <a:gd name="T7" fmla="*/ 6 h 6"/>
                <a:gd name="T8" fmla="*/ 15 w 15"/>
                <a:gd name="T9" fmla="*/ 5 h 6"/>
                <a:gd name="T10" fmla="*/ 15 w 15"/>
                <a:gd name="T11" fmla="*/ 4 h 6"/>
                <a:gd name="T12" fmla="*/ 2 w 15"/>
                <a:gd name="T13" fmla="*/ 0 h 6"/>
                <a:gd name="T14" fmla="*/ 2 w 15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6">
                  <a:moveTo>
                    <a:pt x="2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6" y="4"/>
                    <a:pt x="10" y="5"/>
                    <a:pt x="14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1" y="3"/>
                    <a:pt x="7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9" name="Freeform 79"/>
            <p:cNvSpPr>
              <a:spLocks/>
            </p:cNvSpPr>
            <p:nvPr/>
          </p:nvSpPr>
          <p:spPr bwMode="auto">
            <a:xfrm>
              <a:off x="7529" y="4667"/>
              <a:ext cx="73" cy="47"/>
            </a:xfrm>
            <a:custGeom>
              <a:avLst/>
              <a:gdLst>
                <a:gd name="T0" fmla="*/ 31 w 31"/>
                <a:gd name="T1" fmla="*/ 0 h 20"/>
                <a:gd name="T2" fmla="*/ 31 w 31"/>
                <a:gd name="T3" fmla="*/ 0 h 20"/>
                <a:gd name="T4" fmla="*/ 0 w 31"/>
                <a:gd name="T5" fmla="*/ 17 h 20"/>
                <a:gd name="T6" fmla="*/ 5 w 31"/>
                <a:gd name="T7" fmla="*/ 20 h 20"/>
                <a:gd name="T8" fmla="*/ 31 w 31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0"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20" y="9"/>
                    <a:pt x="8" y="14"/>
                    <a:pt x="0" y="17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21" y="11"/>
                    <a:pt x="31" y="0"/>
                  </a:cubicBezTo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0" name="Freeform 80"/>
            <p:cNvSpPr>
              <a:spLocks noEditPoints="1"/>
            </p:cNvSpPr>
            <p:nvPr/>
          </p:nvSpPr>
          <p:spPr bwMode="auto">
            <a:xfrm>
              <a:off x="7252" y="4567"/>
              <a:ext cx="331" cy="192"/>
            </a:xfrm>
            <a:custGeom>
              <a:avLst/>
              <a:gdLst>
                <a:gd name="T0" fmla="*/ 140 w 140"/>
                <a:gd name="T1" fmla="*/ 81 h 81"/>
                <a:gd name="T2" fmla="*/ 140 w 140"/>
                <a:gd name="T3" fmla="*/ 81 h 81"/>
                <a:gd name="T4" fmla="*/ 0 w 140"/>
                <a:gd name="T5" fmla="*/ 0 h 81"/>
                <a:gd name="T6" fmla="*/ 0 w 140"/>
                <a:gd name="T7" fmla="*/ 0 h 81"/>
                <a:gd name="T8" fmla="*/ 112 w 140"/>
                <a:gd name="T9" fmla="*/ 64 h 81"/>
                <a:gd name="T10" fmla="*/ 122 w 140"/>
                <a:gd name="T11" fmla="*/ 62 h 81"/>
                <a:gd name="T12" fmla="*/ 122 w 140"/>
                <a:gd name="T13" fmla="*/ 62 h 81"/>
                <a:gd name="T14" fmla="*/ 117 w 140"/>
                <a:gd name="T15" fmla="*/ 59 h 81"/>
                <a:gd name="T16" fmla="*/ 106 w 140"/>
                <a:gd name="T17" fmla="*/ 61 h 81"/>
                <a:gd name="T18" fmla="*/ 0 w 140"/>
                <a:gd name="T1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81">
                  <a:moveTo>
                    <a:pt x="140" y="81"/>
                  </a:moveTo>
                  <a:cubicBezTo>
                    <a:pt x="140" y="81"/>
                    <a:pt x="140" y="81"/>
                    <a:pt x="140" y="8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2" y="64"/>
                    <a:pt x="112" y="64"/>
                    <a:pt x="112" y="64"/>
                  </a:cubicBezTo>
                  <a:cubicBezTo>
                    <a:pt x="122" y="62"/>
                    <a:pt x="122" y="62"/>
                    <a:pt x="122" y="62"/>
                  </a:cubicBezTo>
                  <a:cubicBezTo>
                    <a:pt x="122" y="62"/>
                    <a:pt x="122" y="62"/>
                    <a:pt x="122" y="62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2" y="60"/>
                    <a:pt x="108" y="61"/>
                    <a:pt x="106" y="6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9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1" name="Freeform 81"/>
            <p:cNvSpPr>
              <a:spLocks/>
            </p:cNvSpPr>
            <p:nvPr/>
          </p:nvSpPr>
          <p:spPr bwMode="auto">
            <a:xfrm>
              <a:off x="7929" y="4186"/>
              <a:ext cx="9" cy="50"/>
            </a:xfrm>
            <a:custGeom>
              <a:avLst/>
              <a:gdLst>
                <a:gd name="T0" fmla="*/ 9 w 9"/>
                <a:gd name="T1" fmla="*/ 0 h 50"/>
                <a:gd name="T2" fmla="*/ 0 w 9"/>
                <a:gd name="T3" fmla="*/ 50 h 50"/>
                <a:gd name="T4" fmla="*/ 0 w 9"/>
                <a:gd name="T5" fmla="*/ 50 h 50"/>
                <a:gd name="T6" fmla="*/ 9 w 9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0">
                  <a:moveTo>
                    <a:pt x="9" y="0"/>
                  </a:moveTo>
                  <a:lnTo>
                    <a:pt x="0" y="50"/>
                  </a:lnTo>
                  <a:lnTo>
                    <a:pt x="0" y="5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5F5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2" name="Freeform 82"/>
            <p:cNvSpPr>
              <a:spLocks/>
            </p:cNvSpPr>
            <p:nvPr/>
          </p:nvSpPr>
          <p:spPr bwMode="auto">
            <a:xfrm>
              <a:off x="7929" y="4186"/>
              <a:ext cx="9" cy="50"/>
            </a:xfrm>
            <a:custGeom>
              <a:avLst/>
              <a:gdLst>
                <a:gd name="T0" fmla="*/ 9 w 9"/>
                <a:gd name="T1" fmla="*/ 0 h 50"/>
                <a:gd name="T2" fmla="*/ 0 w 9"/>
                <a:gd name="T3" fmla="*/ 50 h 50"/>
                <a:gd name="T4" fmla="*/ 0 w 9"/>
                <a:gd name="T5" fmla="*/ 50 h 50"/>
                <a:gd name="T6" fmla="*/ 9 w 9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0">
                  <a:moveTo>
                    <a:pt x="9" y="0"/>
                  </a:moveTo>
                  <a:lnTo>
                    <a:pt x="0" y="50"/>
                  </a:lnTo>
                  <a:lnTo>
                    <a:pt x="0" y="50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3" name="Freeform 83"/>
            <p:cNvSpPr>
              <a:spLocks/>
            </p:cNvSpPr>
            <p:nvPr/>
          </p:nvSpPr>
          <p:spPr bwMode="auto">
            <a:xfrm>
              <a:off x="7583" y="4186"/>
              <a:ext cx="355" cy="156"/>
            </a:xfrm>
            <a:custGeom>
              <a:avLst/>
              <a:gdLst>
                <a:gd name="T0" fmla="*/ 355 w 355"/>
                <a:gd name="T1" fmla="*/ 0 h 156"/>
                <a:gd name="T2" fmla="*/ 0 w 355"/>
                <a:gd name="T3" fmla="*/ 130 h 156"/>
                <a:gd name="T4" fmla="*/ 45 w 355"/>
                <a:gd name="T5" fmla="*/ 156 h 156"/>
                <a:gd name="T6" fmla="*/ 346 w 355"/>
                <a:gd name="T7" fmla="*/ 50 h 156"/>
                <a:gd name="T8" fmla="*/ 355 w 355"/>
                <a:gd name="T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5" h="156">
                  <a:moveTo>
                    <a:pt x="355" y="0"/>
                  </a:moveTo>
                  <a:lnTo>
                    <a:pt x="0" y="130"/>
                  </a:lnTo>
                  <a:lnTo>
                    <a:pt x="45" y="156"/>
                  </a:lnTo>
                  <a:lnTo>
                    <a:pt x="346" y="50"/>
                  </a:lnTo>
                  <a:lnTo>
                    <a:pt x="355" y="0"/>
                  </a:lnTo>
                  <a:close/>
                </a:path>
              </a:pathLst>
            </a:custGeom>
            <a:solidFill>
              <a:srgbClr val="AC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4" name="Freeform 84"/>
            <p:cNvSpPr>
              <a:spLocks/>
            </p:cNvSpPr>
            <p:nvPr/>
          </p:nvSpPr>
          <p:spPr bwMode="auto">
            <a:xfrm>
              <a:off x="7583" y="4186"/>
              <a:ext cx="355" cy="156"/>
            </a:xfrm>
            <a:custGeom>
              <a:avLst/>
              <a:gdLst>
                <a:gd name="T0" fmla="*/ 355 w 355"/>
                <a:gd name="T1" fmla="*/ 0 h 156"/>
                <a:gd name="T2" fmla="*/ 0 w 355"/>
                <a:gd name="T3" fmla="*/ 130 h 156"/>
                <a:gd name="T4" fmla="*/ 45 w 355"/>
                <a:gd name="T5" fmla="*/ 156 h 156"/>
                <a:gd name="T6" fmla="*/ 346 w 355"/>
                <a:gd name="T7" fmla="*/ 50 h 156"/>
                <a:gd name="T8" fmla="*/ 355 w 355"/>
                <a:gd name="T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5" h="156">
                  <a:moveTo>
                    <a:pt x="355" y="0"/>
                  </a:moveTo>
                  <a:lnTo>
                    <a:pt x="0" y="130"/>
                  </a:lnTo>
                  <a:lnTo>
                    <a:pt x="45" y="156"/>
                  </a:lnTo>
                  <a:lnTo>
                    <a:pt x="346" y="50"/>
                  </a:lnTo>
                  <a:lnTo>
                    <a:pt x="35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5" name="Freeform 85"/>
            <p:cNvSpPr>
              <a:spLocks/>
            </p:cNvSpPr>
            <p:nvPr/>
          </p:nvSpPr>
          <p:spPr bwMode="auto">
            <a:xfrm>
              <a:off x="7680" y="4373"/>
              <a:ext cx="17" cy="10"/>
            </a:xfrm>
            <a:custGeom>
              <a:avLst/>
              <a:gdLst>
                <a:gd name="T0" fmla="*/ 0 w 17"/>
                <a:gd name="T1" fmla="*/ 0 h 10"/>
                <a:gd name="T2" fmla="*/ 0 w 17"/>
                <a:gd name="T3" fmla="*/ 0 h 10"/>
                <a:gd name="T4" fmla="*/ 17 w 17"/>
                <a:gd name="T5" fmla="*/ 10 h 10"/>
                <a:gd name="T6" fmla="*/ 0 w 17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0">
                  <a:moveTo>
                    <a:pt x="0" y="0"/>
                  </a:moveTo>
                  <a:lnTo>
                    <a:pt x="0" y="0"/>
                  </a:lnTo>
                  <a:lnTo>
                    <a:pt x="17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F5F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" name="Freeform 86"/>
            <p:cNvSpPr>
              <a:spLocks/>
            </p:cNvSpPr>
            <p:nvPr/>
          </p:nvSpPr>
          <p:spPr bwMode="auto">
            <a:xfrm>
              <a:off x="7680" y="4373"/>
              <a:ext cx="17" cy="10"/>
            </a:xfrm>
            <a:custGeom>
              <a:avLst/>
              <a:gdLst>
                <a:gd name="T0" fmla="*/ 0 w 17"/>
                <a:gd name="T1" fmla="*/ 0 h 10"/>
                <a:gd name="T2" fmla="*/ 0 w 17"/>
                <a:gd name="T3" fmla="*/ 0 h 10"/>
                <a:gd name="T4" fmla="*/ 17 w 17"/>
                <a:gd name="T5" fmla="*/ 10 h 10"/>
                <a:gd name="T6" fmla="*/ 0 w 17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0">
                  <a:moveTo>
                    <a:pt x="0" y="0"/>
                  </a:moveTo>
                  <a:lnTo>
                    <a:pt x="0" y="0"/>
                  </a:lnTo>
                  <a:lnTo>
                    <a:pt x="17" y="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7" name="Freeform 87"/>
            <p:cNvSpPr>
              <a:spLocks/>
            </p:cNvSpPr>
            <p:nvPr/>
          </p:nvSpPr>
          <p:spPr bwMode="auto">
            <a:xfrm>
              <a:off x="7680" y="4290"/>
              <a:ext cx="239" cy="93"/>
            </a:xfrm>
            <a:custGeom>
              <a:avLst/>
              <a:gdLst>
                <a:gd name="T0" fmla="*/ 239 w 239"/>
                <a:gd name="T1" fmla="*/ 0 h 93"/>
                <a:gd name="T2" fmla="*/ 0 w 239"/>
                <a:gd name="T3" fmla="*/ 83 h 93"/>
                <a:gd name="T4" fmla="*/ 17 w 239"/>
                <a:gd name="T5" fmla="*/ 93 h 93"/>
                <a:gd name="T6" fmla="*/ 234 w 239"/>
                <a:gd name="T7" fmla="*/ 17 h 93"/>
                <a:gd name="T8" fmla="*/ 239 w 239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93">
                  <a:moveTo>
                    <a:pt x="239" y="0"/>
                  </a:moveTo>
                  <a:lnTo>
                    <a:pt x="0" y="83"/>
                  </a:lnTo>
                  <a:lnTo>
                    <a:pt x="17" y="93"/>
                  </a:lnTo>
                  <a:lnTo>
                    <a:pt x="234" y="17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AC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8" name="Freeform 88"/>
            <p:cNvSpPr>
              <a:spLocks/>
            </p:cNvSpPr>
            <p:nvPr/>
          </p:nvSpPr>
          <p:spPr bwMode="auto">
            <a:xfrm>
              <a:off x="7680" y="4290"/>
              <a:ext cx="239" cy="93"/>
            </a:xfrm>
            <a:custGeom>
              <a:avLst/>
              <a:gdLst>
                <a:gd name="T0" fmla="*/ 239 w 239"/>
                <a:gd name="T1" fmla="*/ 0 h 93"/>
                <a:gd name="T2" fmla="*/ 0 w 239"/>
                <a:gd name="T3" fmla="*/ 83 h 93"/>
                <a:gd name="T4" fmla="*/ 17 w 239"/>
                <a:gd name="T5" fmla="*/ 93 h 93"/>
                <a:gd name="T6" fmla="*/ 234 w 239"/>
                <a:gd name="T7" fmla="*/ 17 h 93"/>
                <a:gd name="T8" fmla="*/ 239 w 239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93">
                  <a:moveTo>
                    <a:pt x="239" y="0"/>
                  </a:moveTo>
                  <a:lnTo>
                    <a:pt x="0" y="83"/>
                  </a:lnTo>
                  <a:lnTo>
                    <a:pt x="17" y="93"/>
                  </a:lnTo>
                  <a:lnTo>
                    <a:pt x="234" y="17"/>
                  </a:lnTo>
                  <a:lnTo>
                    <a:pt x="23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9" name="Freeform 89"/>
            <p:cNvSpPr>
              <a:spLocks/>
            </p:cNvSpPr>
            <p:nvPr/>
          </p:nvSpPr>
          <p:spPr bwMode="auto">
            <a:xfrm>
              <a:off x="6563" y="4307"/>
              <a:ext cx="154" cy="480"/>
            </a:xfrm>
            <a:custGeom>
              <a:avLst/>
              <a:gdLst>
                <a:gd name="T0" fmla="*/ 41 w 65"/>
                <a:gd name="T1" fmla="*/ 0 h 203"/>
                <a:gd name="T2" fmla="*/ 64 w 65"/>
                <a:gd name="T3" fmla="*/ 185 h 203"/>
                <a:gd name="T4" fmla="*/ 65 w 65"/>
                <a:gd name="T5" fmla="*/ 185 h 203"/>
                <a:gd name="T6" fmla="*/ 41 w 65"/>
                <a:gd name="T7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203">
                  <a:moveTo>
                    <a:pt x="41" y="0"/>
                  </a:moveTo>
                  <a:cubicBezTo>
                    <a:pt x="20" y="82"/>
                    <a:pt x="0" y="203"/>
                    <a:pt x="64" y="185"/>
                  </a:cubicBezTo>
                  <a:cubicBezTo>
                    <a:pt x="64" y="185"/>
                    <a:pt x="65" y="185"/>
                    <a:pt x="65" y="185"/>
                  </a:cubicBezTo>
                  <a:cubicBezTo>
                    <a:pt x="39" y="106"/>
                    <a:pt x="35" y="44"/>
                    <a:pt x="41" y="0"/>
                  </a:cubicBezTo>
                  <a:close/>
                </a:path>
              </a:pathLst>
            </a:custGeom>
            <a:solidFill>
              <a:srgbClr val="FDD4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0" name="Freeform 90"/>
            <p:cNvSpPr>
              <a:spLocks/>
            </p:cNvSpPr>
            <p:nvPr/>
          </p:nvSpPr>
          <p:spPr bwMode="auto">
            <a:xfrm>
              <a:off x="7214" y="4359"/>
              <a:ext cx="161" cy="130"/>
            </a:xfrm>
            <a:custGeom>
              <a:avLst/>
              <a:gdLst>
                <a:gd name="T0" fmla="*/ 64 w 68"/>
                <a:gd name="T1" fmla="*/ 24 h 55"/>
                <a:gd name="T2" fmla="*/ 0 w 68"/>
                <a:gd name="T3" fmla="*/ 8 h 55"/>
                <a:gd name="T4" fmla="*/ 23 w 68"/>
                <a:gd name="T5" fmla="*/ 55 h 55"/>
                <a:gd name="T6" fmla="*/ 37 w 68"/>
                <a:gd name="T7" fmla="*/ 47 h 55"/>
                <a:gd name="T8" fmla="*/ 61 w 68"/>
                <a:gd name="T9" fmla="*/ 36 h 55"/>
                <a:gd name="T10" fmla="*/ 64 w 68"/>
                <a:gd name="T11" fmla="*/ 2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55">
                  <a:moveTo>
                    <a:pt x="64" y="24"/>
                  </a:moveTo>
                  <a:cubicBezTo>
                    <a:pt x="52" y="14"/>
                    <a:pt x="29" y="0"/>
                    <a:pt x="0" y="8"/>
                  </a:cubicBezTo>
                  <a:cubicBezTo>
                    <a:pt x="10" y="22"/>
                    <a:pt x="20" y="39"/>
                    <a:pt x="23" y="55"/>
                  </a:cubicBezTo>
                  <a:cubicBezTo>
                    <a:pt x="28" y="53"/>
                    <a:pt x="32" y="50"/>
                    <a:pt x="37" y="47"/>
                  </a:cubicBezTo>
                  <a:cubicBezTo>
                    <a:pt x="44" y="42"/>
                    <a:pt x="52" y="38"/>
                    <a:pt x="61" y="36"/>
                  </a:cubicBezTo>
                  <a:cubicBezTo>
                    <a:pt x="66" y="35"/>
                    <a:pt x="68" y="28"/>
                    <a:pt x="64" y="24"/>
                  </a:cubicBezTo>
                  <a:close/>
                </a:path>
              </a:pathLst>
            </a:custGeom>
            <a:solidFill>
              <a:srgbClr val="FDD4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1" name="Freeform 91"/>
            <p:cNvSpPr>
              <a:spLocks/>
            </p:cNvSpPr>
            <p:nvPr/>
          </p:nvSpPr>
          <p:spPr bwMode="auto">
            <a:xfrm>
              <a:off x="6596" y="4080"/>
              <a:ext cx="689" cy="998"/>
            </a:xfrm>
            <a:custGeom>
              <a:avLst/>
              <a:gdLst>
                <a:gd name="T0" fmla="*/ 131 w 291"/>
                <a:gd name="T1" fmla="*/ 27 h 422"/>
                <a:gd name="T2" fmla="*/ 52 w 291"/>
                <a:gd name="T3" fmla="*/ 30 h 422"/>
                <a:gd name="T4" fmla="*/ 78 w 291"/>
                <a:gd name="T5" fmla="*/ 350 h 422"/>
                <a:gd name="T6" fmla="*/ 232 w 291"/>
                <a:gd name="T7" fmla="*/ 350 h 422"/>
                <a:gd name="T8" fmla="*/ 250 w 291"/>
                <a:gd name="T9" fmla="*/ 242 h 422"/>
                <a:gd name="T10" fmla="*/ 283 w 291"/>
                <a:gd name="T11" fmla="*/ 194 h 422"/>
                <a:gd name="T12" fmla="*/ 260 w 291"/>
                <a:gd name="T13" fmla="*/ 119 h 422"/>
                <a:gd name="T14" fmla="*/ 218 w 291"/>
                <a:gd name="T15" fmla="*/ 78 h 422"/>
                <a:gd name="T16" fmla="*/ 131 w 291"/>
                <a:gd name="T17" fmla="*/ 27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1" h="422">
                  <a:moveTo>
                    <a:pt x="131" y="27"/>
                  </a:moveTo>
                  <a:cubicBezTo>
                    <a:pt x="131" y="27"/>
                    <a:pt x="78" y="0"/>
                    <a:pt x="52" y="30"/>
                  </a:cubicBezTo>
                  <a:cubicBezTo>
                    <a:pt x="22" y="65"/>
                    <a:pt x="0" y="176"/>
                    <a:pt x="78" y="350"/>
                  </a:cubicBezTo>
                  <a:cubicBezTo>
                    <a:pt x="78" y="350"/>
                    <a:pt x="157" y="422"/>
                    <a:pt x="232" y="350"/>
                  </a:cubicBezTo>
                  <a:cubicBezTo>
                    <a:pt x="250" y="242"/>
                    <a:pt x="250" y="242"/>
                    <a:pt x="250" y="242"/>
                  </a:cubicBezTo>
                  <a:cubicBezTo>
                    <a:pt x="250" y="242"/>
                    <a:pt x="268" y="229"/>
                    <a:pt x="283" y="194"/>
                  </a:cubicBezTo>
                  <a:cubicBezTo>
                    <a:pt x="291" y="174"/>
                    <a:pt x="275" y="142"/>
                    <a:pt x="260" y="119"/>
                  </a:cubicBezTo>
                  <a:cubicBezTo>
                    <a:pt x="250" y="102"/>
                    <a:pt x="235" y="88"/>
                    <a:pt x="218" y="78"/>
                  </a:cubicBezTo>
                  <a:lnTo>
                    <a:pt x="131" y="27"/>
                  </a:lnTo>
                  <a:close/>
                </a:path>
              </a:pathLst>
            </a:custGeom>
            <a:solidFill>
              <a:srgbClr val="F05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2" name="Freeform 92"/>
            <p:cNvSpPr>
              <a:spLocks/>
            </p:cNvSpPr>
            <p:nvPr/>
          </p:nvSpPr>
          <p:spPr bwMode="auto">
            <a:xfrm>
              <a:off x="6771" y="4402"/>
              <a:ext cx="388" cy="676"/>
            </a:xfrm>
            <a:custGeom>
              <a:avLst/>
              <a:gdLst>
                <a:gd name="T0" fmla="*/ 158 w 164"/>
                <a:gd name="T1" fmla="*/ 214 h 286"/>
                <a:gd name="T2" fmla="*/ 164 w 164"/>
                <a:gd name="T3" fmla="*/ 177 h 286"/>
                <a:gd name="T4" fmla="*/ 112 w 164"/>
                <a:gd name="T5" fmla="*/ 0 h 286"/>
                <a:gd name="T6" fmla="*/ 110 w 164"/>
                <a:gd name="T7" fmla="*/ 174 h 286"/>
                <a:gd name="T8" fmla="*/ 71 w 164"/>
                <a:gd name="T9" fmla="*/ 224 h 286"/>
                <a:gd name="T10" fmla="*/ 48 w 164"/>
                <a:gd name="T11" fmla="*/ 222 h 286"/>
                <a:gd name="T12" fmla="*/ 0 w 164"/>
                <a:gd name="T13" fmla="*/ 205 h 286"/>
                <a:gd name="T14" fmla="*/ 4 w 164"/>
                <a:gd name="T15" fmla="*/ 214 h 286"/>
                <a:gd name="T16" fmla="*/ 158 w 164"/>
                <a:gd name="T17" fmla="*/ 214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286">
                  <a:moveTo>
                    <a:pt x="158" y="214"/>
                  </a:moveTo>
                  <a:cubicBezTo>
                    <a:pt x="164" y="177"/>
                    <a:pt x="164" y="177"/>
                    <a:pt x="164" y="177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0"/>
                    <a:pt x="92" y="66"/>
                    <a:pt x="110" y="174"/>
                  </a:cubicBezTo>
                  <a:cubicBezTo>
                    <a:pt x="115" y="199"/>
                    <a:pt x="97" y="223"/>
                    <a:pt x="71" y="224"/>
                  </a:cubicBezTo>
                  <a:cubicBezTo>
                    <a:pt x="64" y="224"/>
                    <a:pt x="57" y="224"/>
                    <a:pt x="48" y="222"/>
                  </a:cubicBezTo>
                  <a:cubicBezTo>
                    <a:pt x="23" y="219"/>
                    <a:pt x="9" y="212"/>
                    <a:pt x="0" y="205"/>
                  </a:cubicBezTo>
                  <a:cubicBezTo>
                    <a:pt x="2" y="208"/>
                    <a:pt x="3" y="211"/>
                    <a:pt x="4" y="214"/>
                  </a:cubicBezTo>
                  <a:cubicBezTo>
                    <a:pt x="4" y="214"/>
                    <a:pt x="83" y="286"/>
                    <a:pt x="158" y="214"/>
                  </a:cubicBezTo>
                  <a:close/>
                </a:path>
              </a:pathLst>
            </a:custGeom>
            <a:solidFill>
              <a:srgbClr val="E1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3" name="Freeform 93"/>
            <p:cNvSpPr>
              <a:spLocks/>
            </p:cNvSpPr>
            <p:nvPr/>
          </p:nvSpPr>
          <p:spPr bwMode="auto">
            <a:xfrm>
              <a:off x="6627" y="4307"/>
              <a:ext cx="90" cy="442"/>
            </a:xfrm>
            <a:custGeom>
              <a:avLst/>
              <a:gdLst>
                <a:gd name="T0" fmla="*/ 14 w 38"/>
                <a:gd name="T1" fmla="*/ 0 h 187"/>
                <a:gd name="T2" fmla="*/ 0 w 38"/>
                <a:gd name="T3" fmla="*/ 65 h 187"/>
                <a:gd name="T4" fmla="*/ 23 w 38"/>
                <a:gd name="T5" fmla="*/ 187 h 187"/>
                <a:gd name="T6" fmla="*/ 37 w 38"/>
                <a:gd name="T7" fmla="*/ 185 h 187"/>
                <a:gd name="T8" fmla="*/ 38 w 38"/>
                <a:gd name="T9" fmla="*/ 185 h 187"/>
                <a:gd name="T10" fmla="*/ 14 w 38"/>
                <a:gd name="T11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87">
                  <a:moveTo>
                    <a:pt x="14" y="0"/>
                  </a:moveTo>
                  <a:cubicBezTo>
                    <a:pt x="9" y="20"/>
                    <a:pt x="4" y="43"/>
                    <a:pt x="0" y="65"/>
                  </a:cubicBezTo>
                  <a:cubicBezTo>
                    <a:pt x="1" y="99"/>
                    <a:pt x="8" y="140"/>
                    <a:pt x="23" y="187"/>
                  </a:cubicBezTo>
                  <a:cubicBezTo>
                    <a:pt x="27" y="187"/>
                    <a:pt x="32" y="187"/>
                    <a:pt x="37" y="185"/>
                  </a:cubicBezTo>
                  <a:cubicBezTo>
                    <a:pt x="37" y="185"/>
                    <a:pt x="38" y="185"/>
                    <a:pt x="38" y="185"/>
                  </a:cubicBezTo>
                  <a:cubicBezTo>
                    <a:pt x="12" y="106"/>
                    <a:pt x="8" y="44"/>
                    <a:pt x="14" y="0"/>
                  </a:cubicBezTo>
                  <a:close/>
                </a:path>
              </a:pathLst>
            </a:custGeom>
            <a:solidFill>
              <a:srgbClr val="FBC4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4" name="Freeform 94"/>
            <p:cNvSpPr>
              <a:spLocks/>
            </p:cNvSpPr>
            <p:nvPr/>
          </p:nvSpPr>
          <p:spPr bwMode="auto">
            <a:xfrm>
              <a:off x="6854" y="4134"/>
              <a:ext cx="206" cy="145"/>
            </a:xfrm>
            <a:custGeom>
              <a:avLst/>
              <a:gdLst>
                <a:gd name="T0" fmla="*/ 70 w 87"/>
                <a:gd name="T1" fmla="*/ 11 h 61"/>
                <a:gd name="T2" fmla="*/ 87 w 87"/>
                <a:gd name="T3" fmla="*/ 43 h 61"/>
                <a:gd name="T4" fmla="*/ 42 w 87"/>
                <a:gd name="T5" fmla="*/ 56 h 61"/>
                <a:gd name="T6" fmla="*/ 6 w 87"/>
                <a:gd name="T7" fmla="*/ 21 h 61"/>
                <a:gd name="T8" fmla="*/ 14 w 87"/>
                <a:gd name="T9" fmla="*/ 0 h 61"/>
                <a:gd name="T10" fmla="*/ 70 w 87"/>
                <a:gd name="T11" fmla="*/ 1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61">
                  <a:moveTo>
                    <a:pt x="70" y="11"/>
                  </a:moveTo>
                  <a:cubicBezTo>
                    <a:pt x="70" y="11"/>
                    <a:pt x="66" y="24"/>
                    <a:pt x="87" y="43"/>
                  </a:cubicBezTo>
                  <a:cubicBezTo>
                    <a:pt x="87" y="43"/>
                    <a:pt x="65" y="61"/>
                    <a:pt x="42" y="56"/>
                  </a:cubicBezTo>
                  <a:cubicBezTo>
                    <a:pt x="19" y="50"/>
                    <a:pt x="0" y="32"/>
                    <a:pt x="6" y="21"/>
                  </a:cubicBezTo>
                  <a:cubicBezTo>
                    <a:pt x="11" y="10"/>
                    <a:pt x="14" y="0"/>
                    <a:pt x="14" y="0"/>
                  </a:cubicBezTo>
                  <a:lnTo>
                    <a:pt x="70" y="11"/>
                  </a:lnTo>
                  <a:close/>
                </a:path>
              </a:pathLst>
            </a:custGeom>
            <a:solidFill>
              <a:srgbClr val="FDD4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5" name="Freeform 95"/>
            <p:cNvSpPr>
              <a:spLocks/>
            </p:cNvSpPr>
            <p:nvPr/>
          </p:nvSpPr>
          <p:spPr bwMode="auto">
            <a:xfrm>
              <a:off x="6882" y="4134"/>
              <a:ext cx="164" cy="85"/>
            </a:xfrm>
            <a:custGeom>
              <a:avLst/>
              <a:gdLst>
                <a:gd name="T0" fmla="*/ 34 w 69"/>
                <a:gd name="T1" fmla="*/ 29 h 36"/>
                <a:gd name="T2" fmla="*/ 69 w 69"/>
                <a:gd name="T3" fmla="*/ 36 h 36"/>
                <a:gd name="T4" fmla="*/ 58 w 69"/>
                <a:gd name="T5" fmla="*/ 11 h 36"/>
                <a:gd name="T6" fmla="*/ 2 w 69"/>
                <a:gd name="T7" fmla="*/ 0 h 36"/>
                <a:gd name="T8" fmla="*/ 0 w 69"/>
                <a:gd name="T9" fmla="*/ 7 h 36"/>
                <a:gd name="T10" fmla="*/ 34 w 69"/>
                <a:gd name="T11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36">
                  <a:moveTo>
                    <a:pt x="34" y="29"/>
                  </a:moveTo>
                  <a:cubicBezTo>
                    <a:pt x="46" y="33"/>
                    <a:pt x="58" y="35"/>
                    <a:pt x="69" y="36"/>
                  </a:cubicBezTo>
                  <a:cubicBezTo>
                    <a:pt x="55" y="21"/>
                    <a:pt x="58" y="11"/>
                    <a:pt x="58" y="1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3"/>
                    <a:pt x="0" y="7"/>
                  </a:cubicBezTo>
                  <a:cubicBezTo>
                    <a:pt x="9" y="17"/>
                    <a:pt x="20" y="24"/>
                    <a:pt x="34" y="29"/>
                  </a:cubicBezTo>
                  <a:close/>
                </a:path>
              </a:pathLst>
            </a:custGeom>
            <a:solidFill>
              <a:srgbClr val="FBC4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6" name="Freeform 96"/>
            <p:cNvSpPr>
              <a:spLocks/>
            </p:cNvSpPr>
            <p:nvPr/>
          </p:nvSpPr>
          <p:spPr bwMode="auto">
            <a:xfrm>
              <a:off x="6762" y="3600"/>
              <a:ext cx="464" cy="570"/>
            </a:xfrm>
            <a:custGeom>
              <a:avLst/>
              <a:gdLst>
                <a:gd name="T0" fmla="*/ 185 w 196"/>
                <a:gd name="T1" fmla="*/ 82 h 241"/>
                <a:gd name="T2" fmla="*/ 93 w 196"/>
                <a:gd name="T3" fmla="*/ 0 h 241"/>
                <a:gd name="T4" fmla="*/ 0 w 196"/>
                <a:gd name="T5" fmla="*/ 92 h 241"/>
                <a:gd name="T6" fmla="*/ 0 w 196"/>
                <a:gd name="T7" fmla="*/ 94 h 241"/>
                <a:gd name="T8" fmla="*/ 0 w 196"/>
                <a:gd name="T9" fmla="*/ 94 h 241"/>
                <a:gd name="T10" fmla="*/ 0 w 196"/>
                <a:gd name="T11" fmla="*/ 146 h 241"/>
                <a:gd name="T12" fmla="*/ 60 w 196"/>
                <a:gd name="T13" fmla="*/ 233 h 241"/>
                <a:gd name="T14" fmla="*/ 116 w 196"/>
                <a:gd name="T15" fmla="*/ 241 h 241"/>
                <a:gd name="T16" fmla="*/ 133 w 196"/>
                <a:gd name="T17" fmla="*/ 235 h 241"/>
                <a:gd name="T18" fmla="*/ 185 w 196"/>
                <a:gd name="T19" fmla="*/ 82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6" h="241">
                  <a:moveTo>
                    <a:pt x="185" y="82"/>
                  </a:moveTo>
                  <a:cubicBezTo>
                    <a:pt x="178" y="36"/>
                    <a:pt x="141" y="0"/>
                    <a:pt x="93" y="0"/>
                  </a:cubicBezTo>
                  <a:cubicBezTo>
                    <a:pt x="42" y="0"/>
                    <a:pt x="0" y="41"/>
                    <a:pt x="0" y="92"/>
                  </a:cubicBezTo>
                  <a:cubicBezTo>
                    <a:pt x="0" y="93"/>
                    <a:pt x="0" y="93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84"/>
                    <a:pt x="24" y="220"/>
                    <a:pt x="60" y="233"/>
                  </a:cubicBezTo>
                  <a:cubicBezTo>
                    <a:pt x="83" y="241"/>
                    <a:pt x="104" y="241"/>
                    <a:pt x="116" y="241"/>
                  </a:cubicBezTo>
                  <a:cubicBezTo>
                    <a:pt x="122" y="241"/>
                    <a:pt x="128" y="239"/>
                    <a:pt x="133" y="235"/>
                  </a:cubicBezTo>
                  <a:cubicBezTo>
                    <a:pt x="175" y="202"/>
                    <a:pt x="196" y="152"/>
                    <a:pt x="185" y="82"/>
                  </a:cubicBezTo>
                  <a:close/>
                </a:path>
              </a:pathLst>
            </a:custGeom>
            <a:solidFill>
              <a:srgbClr val="FDD4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7" name="Freeform 97"/>
            <p:cNvSpPr>
              <a:spLocks/>
            </p:cNvSpPr>
            <p:nvPr/>
          </p:nvSpPr>
          <p:spPr bwMode="auto">
            <a:xfrm>
              <a:off x="6700" y="3571"/>
              <a:ext cx="490" cy="589"/>
            </a:xfrm>
            <a:custGeom>
              <a:avLst/>
              <a:gdLst>
                <a:gd name="T0" fmla="*/ 203 w 207"/>
                <a:gd name="T1" fmla="*/ 67 h 249"/>
                <a:gd name="T2" fmla="*/ 143 w 207"/>
                <a:gd name="T3" fmla="*/ 144 h 249"/>
                <a:gd name="T4" fmla="*/ 114 w 207"/>
                <a:gd name="T5" fmla="*/ 210 h 249"/>
                <a:gd name="T6" fmla="*/ 62 w 207"/>
                <a:gd name="T7" fmla="*/ 239 h 249"/>
                <a:gd name="T8" fmla="*/ 0 w 207"/>
                <a:gd name="T9" fmla="*/ 136 h 249"/>
                <a:gd name="T10" fmla="*/ 119 w 207"/>
                <a:gd name="T11" fmla="*/ 0 h 249"/>
                <a:gd name="T12" fmla="*/ 203 w 207"/>
                <a:gd name="T13" fmla="*/ 67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7" h="249">
                  <a:moveTo>
                    <a:pt x="203" y="67"/>
                  </a:moveTo>
                  <a:cubicBezTo>
                    <a:pt x="203" y="67"/>
                    <a:pt x="207" y="118"/>
                    <a:pt x="143" y="144"/>
                  </a:cubicBezTo>
                  <a:cubicBezTo>
                    <a:pt x="143" y="144"/>
                    <a:pt x="119" y="172"/>
                    <a:pt x="114" y="210"/>
                  </a:cubicBezTo>
                  <a:cubicBezTo>
                    <a:pt x="112" y="235"/>
                    <a:pt x="85" y="249"/>
                    <a:pt x="62" y="239"/>
                  </a:cubicBezTo>
                  <a:cubicBezTo>
                    <a:pt x="31" y="225"/>
                    <a:pt x="0" y="196"/>
                    <a:pt x="0" y="136"/>
                  </a:cubicBezTo>
                  <a:cubicBezTo>
                    <a:pt x="0" y="20"/>
                    <a:pt x="82" y="0"/>
                    <a:pt x="119" y="0"/>
                  </a:cubicBezTo>
                  <a:cubicBezTo>
                    <a:pt x="159" y="0"/>
                    <a:pt x="203" y="23"/>
                    <a:pt x="203" y="67"/>
                  </a:cubicBezTo>
                  <a:close/>
                </a:path>
              </a:pathLst>
            </a:custGeom>
            <a:solidFill>
              <a:srgbClr val="5D4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8" name="Freeform 98"/>
            <p:cNvSpPr>
              <a:spLocks/>
            </p:cNvSpPr>
            <p:nvPr/>
          </p:nvSpPr>
          <p:spPr bwMode="auto">
            <a:xfrm>
              <a:off x="6489" y="3751"/>
              <a:ext cx="289" cy="442"/>
            </a:xfrm>
            <a:custGeom>
              <a:avLst/>
              <a:gdLst>
                <a:gd name="T0" fmla="*/ 121 w 122"/>
                <a:gd name="T1" fmla="*/ 48 h 187"/>
                <a:gd name="T2" fmla="*/ 93 w 122"/>
                <a:gd name="T3" fmla="*/ 8 h 187"/>
                <a:gd name="T4" fmla="*/ 39 w 122"/>
                <a:gd name="T5" fmla="*/ 82 h 187"/>
                <a:gd name="T6" fmla="*/ 0 w 122"/>
                <a:gd name="T7" fmla="*/ 168 h 187"/>
                <a:gd name="T8" fmla="*/ 121 w 122"/>
                <a:gd name="T9" fmla="*/ 48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87">
                  <a:moveTo>
                    <a:pt x="121" y="48"/>
                  </a:moveTo>
                  <a:cubicBezTo>
                    <a:pt x="122" y="29"/>
                    <a:pt x="112" y="11"/>
                    <a:pt x="93" y="8"/>
                  </a:cubicBezTo>
                  <a:cubicBezTo>
                    <a:pt x="47" y="0"/>
                    <a:pt x="42" y="62"/>
                    <a:pt x="39" y="82"/>
                  </a:cubicBezTo>
                  <a:cubicBezTo>
                    <a:pt x="30" y="130"/>
                    <a:pt x="0" y="168"/>
                    <a:pt x="0" y="168"/>
                  </a:cubicBezTo>
                  <a:cubicBezTo>
                    <a:pt x="73" y="187"/>
                    <a:pt x="117" y="109"/>
                    <a:pt x="121" y="48"/>
                  </a:cubicBezTo>
                  <a:close/>
                </a:path>
              </a:pathLst>
            </a:custGeom>
            <a:solidFill>
              <a:srgbClr val="523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9" name="Freeform 99"/>
            <p:cNvSpPr>
              <a:spLocks/>
            </p:cNvSpPr>
            <p:nvPr/>
          </p:nvSpPr>
          <p:spPr bwMode="auto">
            <a:xfrm>
              <a:off x="7398" y="5828"/>
              <a:ext cx="377" cy="258"/>
            </a:xfrm>
            <a:custGeom>
              <a:avLst/>
              <a:gdLst>
                <a:gd name="T0" fmla="*/ 154 w 159"/>
                <a:gd name="T1" fmla="*/ 53 h 109"/>
                <a:gd name="T2" fmla="*/ 119 w 159"/>
                <a:gd name="T3" fmla="*/ 50 h 109"/>
                <a:gd name="T4" fmla="*/ 115 w 159"/>
                <a:gd name="T5" fmla="*/ 52 h 109"/>
                <a:gd name="T6" fmla="*/ 61 w 159"/>
                <a:gd name="T7" fmla="*/ 42 h 109"/>
                <a:gd name="T8" fmla="*/ 25 w 159"/>
                <a:gd name="T9" fmla="*/ 0 h 109"/>
                <a:gd name="T10" fmla="*/ 14 w 159"/>
                <a:gd name="T11" fmla="*/ 50 h 109"/>
                <a:gd name="T12" fmla="*/ 24 w 159"/>
                <a:gd name="T13" fmla="*/ 104 h 109"/>
                <a:gd name="T14" fmla="*/ 35 w 159"/>
                <a:gd name="T15" fmla="*/ 104 h 109"/>
                <a:gd name="T16" fmla="*/ 35 w 159"/>
                <a:gd name="T17" fmla="*/ 63 h 109"/>
                <a:gd name="T18" fmla="*/ 80 w 159"/>
                <a:gd name="T19" fmla="*/ 88 h 109"/>
                <a:gd name="T20" fmla="*/ 106 w 159"/>
                <a:gd name="T21" fmla="*/ 88 h 109"/>
                <a:gd name="T22" fmla="*/ 156 w 159"/>
                <a:gd name="T23" fmla="*/ 59 h 109"/>
                <a:gd name="T24" fmla="*/ 154 w 159"/>
                <a:gd name="T25" fmla="*/ 5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09">
                  <a:moveTo>
                    <a:pt x="154" y="53"/>
                  </a:moveTo>
                  <a:cubicBezTo>
                    <a:pt x="119" y="50"/>
                    <a:pt x="119" y="50"/>
                    <a:pt x="119" y="50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97" y="60"/>
                    <a:pt x="75" y="56"/>
                    <a:pt x="61" y="42"/>
                  </a:cubicBezTo>
                  <a:cubicBezTo>
                    <a:pt x="61" y="42"/>
                    <a:pt x="24" y="2"/>
                    <a:pt x="25" y="0"/>
                  </a:cubicBezTo>
                  <a:cubicBezTo>
                    <a:pt x="25" y="0"/>
                    <a:pt x="0" y="14"/>
                    <a:pt x="14" y="50"/>
                  </a:cubicBezTo>
                  <a:cubicBezTo>
                    <a:pt x="27" y="87"/>
                    <a:pt x="24" y="104"/>
                    <a:pt x="24" y="104"/>
                  </a:cubicBezTo>
                  <a:cubicBezTo>
                    <a:pt x="24" y="104"/>
                    <a:pt x="29" y="109"/>
                    <a:pt x="35" y="104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88" y="93"/>
                    <a:pt x="98" y="93"/>
                    <a:pt x="106" y="88"/>
                  </a:cubicBezTo>
                  <a:cubicBezTo>
                    <a:pt x="156" y="59"/>
                    <a:pt x="156" y="59"/>
                    <a:pt x="156" y="59"/>
                  </a:cubicBezTo>
                  <a:cubicBezTo>
                    <a:pt x="159" y="58"/>
                    <a:pt x="158" y="54"/>
                    <a:pt x="154" y="53"/>
                  </a:cubicBezTo>
                </a:path>
              </a:pathLst>
            </a:custGeom>
            <a:solidFill>
              <a:srgbClr val="B43F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0" name="Freeform 100"/>
            <p:cNvSpPr>
              <a:spLocks/>
            </p:cNvSpPr>
            <p:nvPr/>
          </p:nvSpPr>
          <p:spPr bwMode="auto">
            <a:xfrm>
              <a:off x="7029" y="4307"/>
              <a:ext cx="653" cy="821"/>
            </a:xfrm>
            <a:custGeom>
              <a:avLst/>
              <a:gdLst>
                <a:gd name="T0" fmla="*/ 45 w 276"/>
                <a:gd name="T1" fmla="*/ 0 h 347"/>
                <a:gd name="T2" fmla="*/ 0 w 276"/>
                <a:gd name="T3" fmla="*/ 67 h 347"/>
                <a:gd name="T4" fmla="*/ 82 w 276"/>
                <a:gd name="T5" fmla="*/ 298 h 347"/>
                <a:gd name="T6" fmla="*/ 199 w 276"/>
                <a:gd name="T7" fmla="*/ 172 h 347"/>
                <a:gd name="T8" fmla="*/ 252 w 276"/>
                <a:gd name="T9" fmla="*/ 140 h 347"/>
                <a:gd name="T10" fmla="*/ 271 w 276"/>
                <a:gd name="T11" fmla="*/ 122 h 347"/>
                <a:gd name="T12" fmla="*/ 271 w 276"/>
                <a:gd name="T13" fmla="*/ 110 h 347"/>
                <a:gd name="T14" fmla="*/ 176 w 276"/>
                <a:gd name="T15" fmla="*/ 151 h 347"/>
                <a:gd name="T16" fmla="*/ 86 w 276"/>
                <a:gd name="T17" fmla="*/ 214 h 347"/>
                <a:gd name="T18" fmla="*/ 79 w 276"/>
                <a:gd name="T19" fmla="*/ 210 h 347"/>
                <a:gd name="T20" fmla="*/ 45 w 276"/>
                <a:gd name="T21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6" h="347">
                  <a:moveTo>
                    <a:pt x="45" y="0"/>
                  </a:moveTo>
                  <a:cubicBezTo>
                    <a:pt x="30" y="0"/>
                    <a:pt x="0" y="9"/>
                    <a:pt x="0" y="67"/>
                  </a:cubicBezTo>
                  <a:cubicBezTo>
                    <a:pt x="0" y="125"/>
                    <a:pt x="10" y="347"/>
                    <a:pt x="82" y="298"/>
                  </a:cubicBezTo>
                  <a:cubicBezTo>
                    <a:pt x="155" y="250"/>
                    <a:pt x="199" y="172"/>
                    <a:pt x="199" y="172"/>
                  </a:cubicBezTo>
                  <a:cubicBezTo>
                    <a:pt x="199" y="172"/>
                    <a:pt x="234" y="167"/>
                    <a:pt x="252" y="140"/>
                  </a:cubicBezTo>
                  <a:cubicBezTo>
                    <a:pt x="257" y="133"/>
                    <a:pt x="264" y="127"/>
                    <a:pt x="271" y="122"/>
                  </a:cubicBezTo>
                  <a:cubicBezTo>
                    <a:pt x="276" y="119"/>
                    <a:pt x="276" y="112"/>
                    <a:pt x="271" y="110"/>
                  </a:cubicBezTo>
                  <a:cubicBezTo>
                    <a:pt x="250" y="101"/>
                    <a:pt x="205" y="92"/>
                    <a:pt x="176" y="151"/>
                  </a:cubicBezTo>
                  <a:cubicBezTo>
                    <a:pt x="86" y="214"/>
                    <a:pt x="86" y="214"/>
                    <a:pt x="86" y="214"/>
                  </a:cubicBezTo>
                  <a:cubicBezTo>
                    <a:pt x="83" y="216"/>
                    <a:pt x="78" y="214"/>
                    <a:pt x="79" y="210"/>
                  </a:cubicBezTo>
                  <a:cubicBezTo>
                    <a:pt x="82" y="166"/>
                    <a:pt x="88" y="0"/>
                    <a:pt x="45" y="0"/>
                  </a:cubicBezTo>
                  <a:close/>
                </a:path>
              </a:pathLst>
            </a:custGeom>
            <a:solidFill>
              <a:srgbClr val="FDD4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1" name="Freeform 101"/>
            <p:cNvSpPr>
              <a:spLocks/>
            </p:cNvSpPr>
            <p:nvPr/>
          </p:nvSpPr>
          <p:spPr bwMode="auto">
            <a:xfrm>
              <a:off x="7029" y="4335"/>
              <a:ext cx="452" cy="793"/>
            </a:xfrm>
            <a:custGeom>
              <a:avLst/>
              <a:gdLst>
                <a:gd name="T0" fmla="*/ 90 w 191"/>
                <a:gd name="T1" fmla="*/ 268 h 335"/>
                <a:gd name="T2" fmla="*/ 9 w 191"/>
                <a:gd name="T3" fmla="*/ 41 h 335"/>
                <a:gd name="T4" fmla="*/ 17 w 191"/>
                <a:gd name="T5" fmla="*/ 0 h 335"/>
                <a:gd name="T6" fmla="*/ 0 w 191"/>
                <a:gd name="T7" fmla="*/ 55 h 335"/>
                <a:gd name="T8" fmla="*/ 82 w 191"/>
                <a:gd name="T9" fmla="*/ 286 h 335"/>
                <a:gd name="T10" fmla="*/ 191 w 191"/>
                <a:gd name="T11" fmla="*/ 172 h 335"/>
                <a:gd name="T12" fmla="*/ 90 w 191"/>
                <a:gd name="T13" fmla="*/ 268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335">
                  <a:moveTo>
                    <a:pt x="90" y="268"/>
                  </a:moveTo>
                  <a:cubicBezTo>
                    <a:pt x="17" y="316"/>
                    <a:pt x="9" y="100"/>
                    <a:pt x="9" y="41"/>
                  </a:cubicBezTo>
                  <a:cubicBezTo>
                    <a:pt x="9" y="23"/>
                    <a:pt x="12" y="10"/>
                    <a:pt x="17" y="0"/>
                  </a:cubicBezTo>
                  <a:cubicBezTo>
                    <a:pt x="7" y="10"/>
                    <a:pt x="0" y="26"/>
                    <a:pt x="0" y="55"/>
                  </a:cubicBezTo>
                  <a:cubicBezTo>
                    <a:pt x="0" y="113"/>
                    <a:pt x="10" y="335"/>
                    <a:pt x="82" y="286"/>
                  </a:cubicBezTo>
                  <a:cubicBezTo>
                    <a:pt x="137" y="250"/>
                    <a:pt x="176" y="196"/>
                    <a:pt x="191" y="172"/>
                  </a:cubicBezTo>
                  <a:cubicBezTo>
                    <a:pt x="172" y="199"/>
                    <a:pt x="136" y="237"/>
                    <a:pt x="90" y="268"/>
                  </a:cubicBezTo>
                  <a:close/>
                </a:path>
              </a:pathLst>
            </a:custGeom>
            <a:solidFill>
              <a:srgbClr val="FBC4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" name="Oval 102"/>
            <p:cNvSpPr>
              <a:spLocks noChangeArrowheads="1"/>
            </p:cNvSpPr>
            <p:nvPr/>
          </p:nvSpPr>
          <p:spPr bwMode="auto">
            <a:xfrm>
              <a:off x="6953" y="3902"/>
              <a:ext cx="107" cy="109"/>
            </a:xfrm>
            <a:prstGeom prst="ellipse">
              <a:avLst/>
            </a:prstGeom>
            <a:solidFill>
              <a:srgbClr val="FDD4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pic>
          <p:nvPicPr>
            <p:cNvPr id="103" name="Picture 10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50" y="5130"/>
              <a:ext cx="131" cy="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" name="Picture 10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46" y="5821"/>
              <a:ext cx="40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5" name="Freeform 105"/>
            <p:cNvSpPr>
              <a:spLocks/>
            </p:cNvSpPr>
            <p:nvPr/>
          </p:nvSpPr>
          <p:spPr bwMode="auto">
            <a:xfrm>
              <a:off x="9238" y="4435"/>
              <a:ext cx="116" cy="392"/>
            </a:xfrm>
            <a:custGeom>
              <a:avLst/>
              <a:gdLst>
                <a:gd name="T0" fmla="*/ 37 w 49"/>
                <a:gd name="T1" fmla="*/ 0 h 166"/>
                <a:gd name="T2" fmla="*/ 13 w 49"/>
                <a:gd name="T3" fmla="*/ 14 h 166"/>
                <a:gd name="T4" fmla="*/ 0 w 49"/>
                <a:gd name="T5" fmla="*/ 156 h 166"/>
                <a:gd name="T6" fmla="*/ 37 w 49"/>
                <a:gd name="T7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166">
                  <a:moveTo>
                    <a:pt x="37" y="0"/>
                  </a:moveTo>
                  <a:cubicBezTo>
                    <a:pt x="29" y="7"/>
                    <a:pt x="21" y="11"/>
                    <a:pt x="13" y="14"/>
                  </a:cubicBezTo>
                  <a:cubicBezTo>
                    <a:pt x="13" y="13"/>
                    <a:pt x="10" y="103"/>
                    <a:pt x="0" y="156"/>
                  </a:cubicBezTo>
                  <a:cubicBezTo>
                    <a:pt x="49" y="166"/>
                    <a:pt x="47" y="77"/>
                    <a:pt x="37" y="0"/>
                  </a:cubicBezTo>
                  <a:close/>
                </a:path>
              </a:pathLst>
            </a:custGeom>
            <a:solidFill>
              <a:srgbClr val="FDD4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6" name="Freeform 106"/>
            <p:cNvSpPr>
              <a:spLocks/>
            </p:cNvSpPr>
            <p:nvPr/>
          </p:nvSpPr>
          <p:spPr bwMode="auto">
            <a:xfrm>
              <a:off x="9238" y="4456"/>
              <a:ext cx="73" cy="350"/>
            </a:xfrm>
            <a:custGeom>
              <a:avLst/>
              <a:gdLst>
                <a:gd name="T0" fmla="*/ 25 w 31"/>
                <a:gd name="T1" fmla="*/ 2 h 148"/>
                <a:gd name="T2" fmla="*/ 24 w 31"/>
                <a:gd name="T3" fmla="*/ 0 h 148"/>
                <a:gd name="T4" fmla="*/ 13 w 31"/>
                <a:gd name="T5" fmla="*/ 5 h 148"/>
                <a:gd name="T6" fmla="*/ 0 w 31"/>
                <a:gd name="T7" fmla="*/ 147 h 148"/>
                <a:gd name="T8" fmla="*/ 16 w 31"/>
                <a:gd name="T9" fmla="*/ 146 h 148"/>
                <a:gd name="T10" fmla="*/ 25 w 31"/>
                <a:gd name="T11" fmla="*/ 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148">
                  <a:moveTo>
                    <a:pt x="25" y="2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1" y="2"/>
                    <a:pt x="17" y="4"/>
                    <a:pt x="13" y="5"/>
                  </a:cubicBezTo>
                  <a:cubicBezTo>
                    <a:pt x="13" y="4"/>
                    <a:pt x="10" y="94"/>
                    <a:pt x="0" y="147"/>
                  </a:cubicBezTo>
                  <a:cubicBezTo>
                    <a:pt x="6" y="148"/>
                    <a:pt x="11" y="148"/>
                    <a:pt x="16" y="146"/>
                  </a:cubicBezTo>
                  <a:cubicBezTo>
                    <a:pt x="31" y="103"/>
                    <a:pt x="25" y="2"/>
                    <a:pt x="25" y="2"/>
                  </a:cubicBezTo>
                  <a:close/>
                </a:path>
              </a:pathLst>
            </a:custGeom>
            <a:solidFill>
              <a:srgbClr val="FBC4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7" name="Freeform 107"/>
            <p:cNvSpPr>
              <a:spLocks/>
            </p:cNvSpPr>
            <p:nvPr/>
          </p:nvSpPr>
          <p:spPr bwMode="auto">
            <a:xfrm>
              <a:off x="8677" y="4080"/>
              <a:ext cx="662" cy="1119"/>
            </a:xfrm>
            <a:custGeom>
              <a:avLst/>
              <a:gdLst>
                <a:gd name="T0" fmla="*/ 280 w 280"/>
                <a:gd name="T1" fmla="*/ 147 h 473"/>
                <a:gd name="T2" fmla="*/ 264 w 280"/>
                <a:gd name="T3" fmla="*/ 56 h 473"/>
                <a:gd name="T4" fmla="*/ 189 w 280"/>
                <a:gd name="T5" fmla="*/ 4 h 473"/>
                <a:gd name="T6" fmla="*/ 188 w 280"/>
                <a:gd name="T7" fmla="*/ 4 h 473"/>
                <a:gd name="T8" fmla="*/ 188 w 280"/>
                <a:gd name="T9" fmla="*/ 4 h 473"/>
                <a:gd name="T10" fmla="*/ 52 w 280"/>
                <a:gd name="T11" fmla="*/ 77 h 473"/>
                <a:gd name="T12" fmla="*/ 27 w 280"/>
                <a:gd name="T13" fmla="*/ 104 h 473"/>
                <a:gd name="T14" fmla="*/ 1 w 280"/>
                <a:gd name="T15" fmla="*/ 255 h 473"/>
                <a:gd name="T16" fmla="*/ 20 w 280"/>
                <a:gd name="T17" fmla="*/ 262 h 473"/>
                <a:gd name="T18" fmla="*/ 20 w 280"/>
                <a:gd name="T19" fmla="*/ 401 h 473"/>
                <a:gd name="T20" fmla="*/ 225 w 280"/>
                <a:gd name="T21" fmla="*/ 395 h 473"/>
                <a:gd name="T22" fmla="*/ 232 w 280"/>
                <a:gd name="T23" fmla="*/ 384 h 473"/>
                <a:gd name="T24" fmla="*/ 250 w 280"/>
                <a:gd name="T25" fmla="*/ 164 h 473"/>
                <a:gd name="T26" fmla="*/ 250 w 280"/>
                <a:gd name="T27" fmla="*/ 164 h 473"/>
                <a:gd name="T28" fmla="*/ 280 w 280"/>
                <a:gd name="T29" fmla="*/ 147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0" h="473">
                  <a:moveTo>
                    <a:pt x="280" y="147"/>
                  </a:moveTo>
                  <a:cubicBezTo>
                    <a:pt x="275" y="109"/>
                    <a:pt x="268" y="75"/>
                    <a:pt x="264" y="56"/>
                  </a:cubicBezTo>
                  <a:cubicBezTo>
                    <a:pt x="251" y="0"/>
                    <a:pt x="203" y="0"/>
                    <a:pt x="189" y="4"/>
                  </a:cubicBezTo>
                  <a:cubicBezTo>
                    <a:pt x="188" y="4"/>
                    <a:pt x="188" y="4"/>
                    <a:pt x="188" y="4"/>
                  </a:cubicBezTo>
                  <a:cubicBezTo>
                    <a:pt x="188" y="4"/>
                    <a:pt x="188" y="4"/>
                    <a:pt x="188" y="4"/>
                  </a:cubicBezTo>
                  <a:cubicBezTo>
                    <a:pt x="52" y="77"/>
                    <a:pt x="52" y="77"/>
                    <a:pt x="52" y="77"/>
                  </a:cubicBezTo>
                  <a:cubicBezTo>
                    <a:pt x="39" y="86"/>
                    <a:pt x="32" y="95"/>
                    <a:pt x="27" y="104"/>
                  </a:cubicBezTo>
                  <a:cubicBezTo>
                    <a:pt x="6" y="127"/>
                    <a:pt x="0" y="201"/>
                    <a:pt x="1" y="255"/>
                  </a:cubicBezTo>
                  <a:cubicBezTo>
                    <a:pt x="6" y="258"/>
                    <a:pt x="13" y="261"/>
                    <a:pt x="20" y="262"/>
                  </a:cubicBezTo>
                  <a:cubicBezTo>
                    <a:pt x="20" y="401"/>
                    <a:pt x="20" y="401"/>
                    <a:pt x="20" y="401"/>
                  </a:cubicBezTo>
                  <a:cubicBezTo>
                    <a:pt x="117" y="473"/>
                    <a:pt x="203" y="413"/>
                    <a:pt x="225" y="395"/>
                  </a:cubicBezTo>
                  <a:cubicBezTo>
                    <a:pt x="228" y="392"/>
                    <a:pt x="231" y="388"/>
                    <a:pt x="232" y="384"/>
                  </a:cubicBezTo>
                  <a:cubicBezTo>
                    <a:pt x="256" y="304"/>
                    <a:pt x="251" y="227"/>
                    <a:pt x="250" y="164"/>
                  </a:cubicBezTo>
                  <a:cubicBezTo>
                    <a:pt x="250" y="164"/>
                    <a:pt x="250" y="164"/>
                    <a:pt x="250" y="164"/>
                  </a:cubicBezTo>
                  <a:cubicBezTo>
                    <a:pt x="259" y="164"/>
                    <a:pt x="268" y="160"/>
                    <a:pt x="280" y="147"/>
                  </a:cubicBezTo>
                </a:path>
              </a:pathLst>
            </a:custGeom>
            <a:solidFill>
              <a:srgbClr val="B43F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8" name="Freeform 108"/>
            <p:cNvSpPr>
              <a:spLocks/>
            </p:cNvSpPr>
            <p:nvPr/>
          </p:nvSpPr>
          <p:spPr bwMode="auto">
            <a:xfrm>
              <a:off x="9122" y="4080"/>
              <a:ext cx="217" cy="388"/>
            </a:xfrm>
            <a:custGeom>
              <a:avLst/>
              <a:gdLst>
                <a:gd name="T0" fmla="*/ 33 w 92"/>
                <a:gd name="T1" fmla="*/ 29 h 164"/>
                <a:gd name="T2" fmla="*/ 62 w 92"/>
                <a:gd name="T3" fmla="*/ 164 h 164"/>
                <a:gd name="T4" fmla="*/ 92 w 92"/>
                <a:gd name="T5" fmla="*/ 147 h 164"/>
                <a:gd name="T6" fmla="*/ 76 w 92"/>
                <a:gd name="T7" fmla="*/ 56 h 164"/>
                <a:gd name="T8" fmla="*/ 1 w 92"/>
                <a:gd name="T9" fmla="*/ 4 h 164"/>
                <a:gd name="T10" fmla="*/ 0 w 92"/>
                <a:gd name="T11" fmla="*/ 4 h 164"/>
                <a:gd name="T12" fmla="*/ 33 w 92"/>
                <a:gd name="T13" fmla="*/ 2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164">
                  <a:moveTo>
                    <a:pt x="33" y="29"/>
                  </a:moveTo>
                  <a:cubicBezTo>
                    <a:pt x="48" y="47"/>
                    <a:pt x="61" y="97"/>
                    <a:pt x="62" y="164"/>
                  </a:cubicBezTo>
                  <a:cubicBezTo>
                    <a:pt x="71" y="164"/>
                    <a:pt x="80" y="160"/>
                    <a:pt x="92" y="147"/>
                  </a:cubicBezTo>
                  <a:cubicBezTo>
                    <a:pt x="87" y="109"/>
                    <a:pt x="80" y="75"/>
                    <a:pt x="76" y="56"/>
                  </a:cubicBezTo>
                  <a:cubicBezTo>
                    <a:pt x="63" y="0"/>
                    <a:pt x="15" y="0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12" y="4"/>
                    <a:pt x="33" y="29"/>
                  </a:cubicBezTo>
                  <a:close/>
                </a:path>
              </a:pathLst>
            </a:custGeom>
            <a:solidFill>
              <a:srgbClr val="B43F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9" name="Freeform 109"/>
            <p:cNvSpPr>
              <a:spLocks/>
            </p:cNvSpPr>
            <p:nvPr/>
          </p:nvSpPr>
          <p:spPr bwMode="auto">
            <a:xfrm>
              <a:off x="8624" y="5899"/>
              <a:ext cx="419" cy="242"/>
            </a:xfrm>
            <a:custGeom>
              <a:avLst/>
              <a:gdLst>
                <a:gd name="T0" fmla="*/ 145 w 177"/>
                <a:gd name="T1" fmla="*/ 84 h 102"/>
                <a:gd name="T2" fmla="*/ 32 w 177"/>
                <a:gd name="T3" fmla="*/ 84 h 102"/>
                <a:gd name="T4" fmla="*/ 32 w 177"/>
                <a:gd name="T5" fmla="*/ 18 h 102"/>
                <a:gd name="T6" fmla="*/ 145 w 177"/>
                <a:gd name="T7" fmla="*/ 18 h 102"/>
                <a:gd name="T8" fmla="*/ 145 w 177"/>
                <a:gd name="T9" fmla="*/ 8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02">
                  <a:moveTo>
                    <a:pt x="145" y="84"/>
                  </a:moveTo>
                  <a:cubicBezTo>
                    <a:pt x="114" y="102"/>
                    <a:pt x="63" y="102"/>
                    <a:pt x="32" y="84"/>
                  </a:cubicBezTo>
                  <a:cubicBezTo>
                    <a:pt x="0" y="66"/>
                    <a:pt x="0" y="36"/>
                    <a:pt x="32" y="18"/>
                  </a:cubicBezTo>
                  <a:cubicBezTo>
                    <a:pt x="63" y="0"/>
                    <a:pt x="114" y="0"/>
                    <a:pt x="145" y="18"/>
                  </a:cubicBezTo>
                  <a:cubicBezTo>
                    <a:pt x="177" y="36"/>
                    <a:pt x="177" y="66"/>
                    <a:pt x="145" y="84"/>
                  </a:cubicBezTo>
                </a:path>
              </a:pathLst>
            </a:custGeom>
            <a:solidFill>
              <a:srgbClr val="F1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0" name="Freeform 110"/>
            <p:cNvSpPr>
              <a:spLocks/>
            </p:cNvSpPr>
            <p:nvPr/>
          </p:nvSpPr>
          <p:spPr bwMode="auto">
            <a:xfrm>
              <a:off x="8641" y="5989"/>
              <a:ext cx="192" cy="47"/>
            </a:xfrm>
            <a:custGeom>
              <a:avLst/>
              <a:gdLst>
                <a:gd name="T0" fmla="*/ 81 w 81"/>
                <a:gd name="T1" fmla="*/ 0 h 20"/>
                <a:gd name="T2" fmla="*/ 5 w 81"/>
                <a:gd name="T3" fmla="*/ 0 h 20"/>
                <a:gd name="T4" fmla="*/ 2 w 81"/>
                <a:gd name="T5" fmla="*/ 20 h 20"/>
                <a:gd name="T6" fmla="*/ 81 w 81"/>
                <a:gd name="T7" fmla="*/ 20 h 20"/>
                <a:gd name="T8" fmla="*/ 81 w 81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20">
                  <a:moveTo>
                    <a:pt x="8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6"/>
                    <a:pt x="0" y="13"/>
                    <a:pt x="2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0"/>
                    <a:pt x="81" y="0"/>
                    <a:pt x="81" y="0"/>
                  </a:cubicBezTo>
                </a:path>
              </a:pathLst>
            </a:custGeom>
            <a:solidFill>
              <a:srgbClr val="D8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1" name="Freeform 111"/>
            <p:cNvSpPr>
              <a:spLocks/>
            </p:cNvSpPr>
            <p:nvPr/>
          </p:nvSpPr>
          <p:spPr bwMode="auto">
            <a:xfrm>
              <a:off x="8793" y="5596"/>
              <a:ext cx="82" cy="443"/>
            </a:xfrm>
            <a:custGeom>
              <a:avLst/>
              <a:gdLst>
                <a:gd name="T0" fmla="*/ 0 w 35"/>
                <a:gd name="T1" fmla="*/ 0 h 187"/>
                <a:gd name="T2" fmla="*/ 0 w 35"/>
                <a:gd name="T3" fmla="*/ 176 h 187"/>
                <a:gd name="T4" fmla="*/ 5 w 35"/>
                <a:gd name="T5" fmla="*/ 183 h 187"/>
                <a:gd name="T6" fmla="*/ 30 w 35"/>
                <a:gd name="T7" fmla="*/ 183 h 187"/>
                <a:gd name="T8" fmla="*/ 35 w 35"/>
                <a:gd name="T9" fmla="*/ 176 h 187"/>
                <a:gd name="T10" fmla="*/ 35 w 35"/>
                <a:gd name="T11" fmla="*/ 0 h 187"/>
                <a:gd name="T12" fmla="*/ 0 w 35"/>
                <a:gd name="T13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87">
                  <a:moveTo>
                    <a:pt x="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9"/>
                    <a:pt x="2" y="181"/>
                    <a:pt x="5" y="183"/>
                  </a:cubicBezTo>
                  <a:cubicBezTo>
                    <a:pt x="12" y="187"/>
                    <a:pt x="23" y="187"/>
                    <a:pt x="30" y="183"/>
                  </a:cubicBezTo>
                  <a:cubicBezTo>
                    <a:pt x="33" y="181"/>
                    <a:pt x="35" y="179"/>
                    <a:pt x="35" y="176"/>
                  </a:cubicBezTo>
                  <a:cubicBezTo>
                    <a:pt x="35" y="0"/>
                    <a:pt x="35" y="0"/>
                    <a:pt x="3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2" name="Freeform 112"/>
            <p:cNvSpPr>
              <a:spLocks/>
            </p:cNvSpPr>
            <p:nvPr/>
          </p:nvSpPr>
          <p:spPr bwMode="auto">
            <a:xfrm>
              <a:off x="8643" y="6020"/>
              <a:ext cx="382" cy="151"/>
            </a:xfrm>
            <a:custGeom>
              <a:avLst/>
              <a:gdLst>
                <a:gd name="T0" fmla="*/ 137 w 161"/>
                <a:gd name="T1" fmla="*/ 33 h 64"/>
                <a:gd name="T2" fmla="*/ 24 w 161"/>
                <a:gd name="T3" fmla="*/ 33 h 64"/>
                <a:gd name="T4" fmla="*/ 0 w 161"/>
                <a:gd name="T5" fmla="*/ 0 h 64"/>
                <a:gd name="T6" fmla="*/ 0 w 161"/>
                <a:gd name="T7" fmla="*/ 13 h 64"/>
                <a:gd name="T8" fmla="*/ 24 w 161"/>
                <a:gd name="T9" fmla="*/ 46 h 64"/>
                <a:gd name="T10" fmla="*/ 137 w 161"/>
                <a:gd name="T11" fmla="*/ 46 h 64"/>
                <a:gd name="T12" fmla="*/ 161 w 161"/>
                <a:gd name="T13" fmla="*/ 13 h 64"/>
                <a:gd name="T14" fmla="*/ 161 w 161"/>
                <a:gd name="T15" fmla="*/ 0 h 64"/>
                <a:gd name="T16" fmla="*/ 137 w 161"/>
                <a:gd name="T17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" h="64">
                  <a:moveTo>
                    <a:pt x="137" y="33"/>
                  </a:moveTo>
                  <a:cubicBezTo>
                    <a:pt x="106" y="51"/>
                    <a:pt x="55" y="51"/>
                    <a:pt x="24" y="33"/>
                  </a:cubicBezTo>
                  <a:cubicBezTo>
                    <a:pt x="8" y="24"/>
                    <a:pt x="0" y="12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25"/>
                    <a:pt x="8" y="37"/>
                    <a:pt x="24" y="46"/>
                  </a:cubicBezTo>
                  <a:cubicBezTo>
                    <a:pt x="55" y="64"/>
                    <a:pt x="106" y="64"/>
                    <a:pt x="137" y="46"/>
                  </a:cubicBezTo>
                  <a:cubicBezTo>
                    <a:pt x="153" y="37"/>
                    <a:pt x="161" y="25"/>
                    <a:pt x="161" y="13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12"/>
                    <a:pt x="153" y="24"/>
                    <a:pt x="137" y="33"/>
                  </a:cubicBezTo>
                  <a:close/>
                </a:path>
              </a:pathLst>
            </a:custGeom>
            <a:solidFill>
              <a:srgbClr val="D0D2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3" name="Freeform 113"/>
            <p:cNvSpPr>
              <a:spLocks/>
            </p:cNvSpPr>
            <p:nvPr/>
          </p:nvSpPr>
          <p:spPr bwMode="auto">
            <a:xfrm>
              <a:off x="8445" y="5010"/>
              <a:ext cx="778" cy="449"/>
            </a:xfrm>
            <a:custGeom>
              <a:avLst/>
              <a:gdLst>
                <a:gd name="T0" fmla="*/ 270 w 329"/>
                <a:gd name="T1" fmla="*/ 156 h 190"/>
                <a:gd name="T2" fmla="*/ 59 w 329"/>
                <a:gd name="T3" fmla="*/ 156 h 190"/>
                <a:gd name="T4" fmla="*/ 59 w 329"/>
                <a:gd name="T5" fmla="*/ 34 h 190"/>
                <a:gd name="T6" fmla="*/ 270 w 329"/>
                <a:gd name="T7" fmla="*/ 34 h 190"/>
                <a:gd name="T8" fmla="*/ 270 w 329"/>
                <a:gd name="T9" fmla="*/ 15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190">
                  <a:moveTo>
                    <a:pt x="270" y="156"/>
                  </a:moveTo>
                  <a:cubicBezTo>
                    <a:pt x="212" y="190"/>
                    <a:pt x="117" y="190"/>
                    <a:pt x="59" y="156"/>
                  </a:cubicBezTo>
                  <a:cubicBezTo>
                    <a:pt x="0" y="122"/>
                    <a:pt x="0" y="68"/>
                    <a:pt x="59" y="34"/>
                  </a:cubicBezTo>
                  <a:cubicBezTo>
                    <a:pt x="117" y="0"/>
                    <a:pt x="212" y="0"/>
                    <a:pt x="270" y="34"/>
                  </a:cubicBezTo>
                  <a:cubicBezTo>
                    <a:pt x="329" y="68"/>
                    <a:pt x="329" y="122"/>
                    <a:pt x="270" y="156"/>
                  </a:cubicBezTo>
                </a:path>
              </a:pathLst>
            </a:custGeom>
            <a:solidFill>
              <a:srgbClr val="B2E0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4" name="Freeform 114"/>
            <p:cNvSpPr>
              <a:spLocks/>
            </p:cNvSpPr>
            <p:nvPr/>
          </p:nvSpPr>
          <p:spPr bwMode="auto">
            <a:xfrm>
              <a:off x="8487" y="5159"/>
              <a:ext cx="684" cy="239"/>
            </a:xfrm>
            <a:custGeom>
              <a:avLst/>
              <a:gdLst>
                <a:gd name="T0" fmla="*/ 285 w 289"/>
                <a:gd name="T1" fmla="*/ 0 h 101"/>
                <a:gd name="T2" fmla="*/ 247 w 289"/>
                <a:gd name="T3" fmla="*/ 52 h 101"/>
                <a:gd name="T4" fmla="*/ 141 w 289"/>
                <a:gd name="T5" fmla="*/ 87 h 101"/>
                <a:gd name="T6" fmla="*/ 0 w 289"/>
                <a:gd name="T7" fmla="*/ 34 h 101"/>
                <a:gd name="T8" fmla="*/ 43 w 289"/>
                <a:gd name="T9" fmla="*/ 78 h 101"/>
                <a:gd name="T10" fmla="*/ 136 w 289"/>
                <a:gd name="T11" fmla="*/ 101 h 101"/>
                <a:gd name="T12" fmla="*/ 256 w 289"/>
                <a:gd name="T13" fmla="*/ 63 h 101"/>
                <a:gd name="T14" fmla="*/ 289 w 289"/>
                <a:gd name="T15" fmla="*/ 7 h 101"/>
                <a:gd name="T16" fmla="*/ 285 w 289"/>
                <a:gd name="T1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9" h="101">
                  <a:moveTo>
                    <a:pt x="285" y="0"/>
                  </a:moveTo>
                  <a:cubicBezTo>
                    <a:pt x="278" y="20"/>
                    <a:pt x="266" y="39"/>
                    <a:pt x="247" y="52"/>
                  </a:cubicBezTo>
                  <a:cubicBezTo>
                    <a:pt x="212" y="75"/>
                    <a:pt x="177" y="87"/>
                    <a:pt x="141" y="87"/>
                  </a:cubicBezTo>
                  <a:cubicBezTo>
                    <a:pt x="98" y="87"/>
                    <a:pt x="53" y="71"/>
                    <a:pt x="0" y="34"/>
                  </a:cubicBezTo>
                  <a:cubicBezTo>
                    <a:pt x="6" y="57"/>
                    <a:pt x="26" y="68"/>
                    <a:pt x="43" y="78"/>
                  </a:cubicBezTo>
                  <a:cubicBezTo>
                    <a:pt x="68" y="93"/>
                    <a:pt x="102" y="101"/>
                    <a:pt x="136" y="101"/>
                  </a:cubicBezTo>
                  <a:cubicBezTo>
                    <a:pt x="178" y="101"/>
                    <a:pt x="222" y="89"/>
                    <a:pt x="256" y="63"/>
                  </a:cubicBezTo>
                  <a:cubicBezTo>
                    <a:pt x="275" y="49"/>
                    <a:pt x="286" y="27"/>
                    <a:pt x="289" y="7"/>
                  </a:cubicBezTo>
                  <a:cubicBezTo>
                    <a:pt x="288" y="4"/>
                    <a:pt x="287" y="2"/>
                    <a:pt x="285" y="0"/>
                  </a:cubicBezTo>
                </a:path>
              </a:pathLst>
            </a:custGeom>
            <a:solidFill>
              <a:srgbClr val="A0C9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5" name="Freeform 115"/>
            <p:cNvSpPr>
              <a:spLocks/>
            </p:cNvSpPr>
            <p:nvPr/>
          </p:nvSpPr>
          <p:spPr bwMode="auto">
            <a:xfrm>
              <a:off x="8480" y="5234"/>
              <a:ext cx="708" cy="407"/>
            </a:xfrm>
            <a:custGeom>
              <a:avLst/>
              <a:gdLst>
                <a:gd name="T0" fmla="*/ 255 w 299"/>
                <a:gd name="T1" fmla="*/ 61 h 172"/>
                <a:gd name="T2" fmla="*/ 44 w 299"/>
                <a:gd name="T3" fmla="*/ 61 h 172"/>
                <a:gd name="T4" fmla="*/ 0 w 299"/>
                <a:gd name="T5" fmla="*/ 0 h 172"/>
                <a:gd name="T6" fmla="*/ 0 w 299"/>
                <a:gd name="T7" fmla="*/ 77 h 172"/>
                <a:gd name="T8" fmla="*/ 44 w 299"/>
                <a:gd name="T9" fmla="*/ 138 h 172"/>
                <a:gd name="T10" fmla="*/ 255 w 299"/>
                <a:gd name="T11" fmla="*/ 138 h 172"/>
                <a:gd name="T12" fmla="*/ 299 w 299"/>
                <a:gd name="T13" fmla="*/ 77 h 172"/>
                <a:gd name="T14" fmla="*/ 299 w 299"/>
                <a:gd name="T15" fmla="*/ 0 h 172"/>
                <a:gd name="T16" fmla="*/ 255 w 299"/>
                <a:gd name="T17" fmla="*/ 6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9" h="172">
                  <a:moveTo>
                    <a:pt x="255" y="61"/>
                  </a:moveTo>
                  <a:cubicBezTo>
                    <a:pt x="197" y="95"/>
                    <a:pt x="102" y="95"/>
                    <a:pt x="44" y="61"/>
                  </a:cubicBezTo>
                  <a:cubicBezTo>
                    <a:pt x="15" y="44"/>
                    <a:pt x="0" y="22"/>
                    <a:pt x="0" y="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99"/>
                    <a:pt x="15" y="121"/>
                    <a:pt x="44" y="138"/>
                  </a:cubicBezTo>
                  <a:cubicBezTo>
                    <a:pt x="102" y="172"/>
                    <a:pt x="197" y="172"/>
                    <a:pt x="255" y="138"/>
                  </a:cubicBezTo>
                  <a:cubicBezTo>
                    <a:pt x="284" y="121"/>
                    <a:pt x="299" y="99"/>
                    <a:pt x="299" y="77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22"/>
                    <a:pt x="284" y="44"/>
                    <a:pt x="255" y="61"/>
                  </a:cubicBezTo>
                </a:path>
              </a:pathLst>
            </a:custGeom>
            <a:solidFill>
              <a:srgbClr val="88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6" name="Freeform 116"/>
            <p:cNvSpPr>
              <a:spLocks/>
            </p:cNvSpPr>
            <p:nvPr/>
          </p:nvSpPr>
          <p:spPr bwMode="auto">
            <a:xfrm>
              <a:off x="9155" y="5286"/>
              <a:ext cx="21" cy="34"/>
            </a:xfrm>
            <a:custGeom>
              <a:avLst/>
              <a:gdLst>
                <a:gd name="T0" fmla="*/ 9 w 9"/>
                <a:gd name="T1" fmla="*/ 0 h 14"/>
                <a:gd name="T2" fmla="*/ 9 w 9"/>
                <a:gd name="T3" fmla="*/ 0 h 14"/>
                <a:gd name="T4" fmla="*/ 0 w 9"/>
                <a:gd name="T5" fmla="*/ 14 h 14"/>
                <a:gd name="T6" fmla="*/ 9 w 9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7" y="5"/>
                    <a:pt x="4" y="9"/>
                    <a:pt x="0" y="14"/>
                  </a:cubicBezTo>
                  <a:cubicBezTo>
                    <a:pt x="4" y="9"/>
                    <a:pt x="7" y="5"/>
                    <a:pt x="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7" name="Freeform 117"/>
            <p:cNvSpPr>
              <a:spLocks/>
            </p:cNvSpPr>
            <p:nvPr/>
          </p:nvSpPr>
          <p:spPr bwMode="auto">
            <a:xfrm>
              <a:off x="8497" y="5296"/>
              <a:ext cx="16" cy="24"/>
            </a:xfrm>
            <a:custGeom>
              <a:avLst/>
              <a:gdLst>
                <a:gd name="T0" fmla="*/ 0 w 7"/>
                <a:gd name="T1" fmla="*/ 0 h 10"/>
                <a:gd name="T2" fmla="*/ 7 w 7"/>
                <a:gd name="T3" fmla="*/ 10 h 10"/>
                <a:gd name="T4" fmla="*/ 0 w 7"/>
                <a:gd name="T5" fmla="*/ 0 h 10"/>
                <a:gd name="T6" fmla="*/ 0 w 7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0">
                  <a:moveTo>
                    <a:pt x="0" y="0"/>
                  </a:moveTo>
                  <a:cubicBezTo>
                    <a:pt x="2" y="3"/>
                    <a:pt x="4" y="7"/>
                    <a:pt x="7" y="10"/>
                  </a:cubicBezTo>
                  <a:cubicBezTo>
                    <a:pt x="4" y="7"/>
                    <a:pt x="2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8" name="Freeform 118"/>
            <p:cNvSpPr>
              <a:spLocks/>
            </p:cNvSpPr>
            <p:nvPr/>
          </p:nvSpPr>
          <p:spPr bwMode="auto">
            <a:xfrm>
              <a:off x="8497" y="5286"/>
              <a:ext cx="679" cy="152"/>
            </a:xfrm>
            <a:custGeom>
              <a:avLst/>
              <a:gdLst>
                <a:gd name="T0" fmla="*/ 287 w 287"/>
                <a:gd name="T1" fmla="*/ 0 h 64"/>
                <a:gd name="T2" fmla="*/ 285 w 287"/>
                <a:gd name="T3" fmla="*/ 3 h 64"/>
                <a:gd name="T4" fmla="*/ 280 w 287"/>
                <a:gd name="T5" fmla="*/ 12 h 64"/>
                <a:gd name="T6" fmla="*/ 252 w 287"/>
                <a:gd name="T7" fmla="*/ 35 h 64"/>
                <a:gd name="T8" fmla="*/ 241 w 287"/>
                <a:gd name="T9" fmla="*/ 41 h 64"/>
                <a:gd name="T10" fmla="*/ 236 w 287"/>
                <a:gd name="T11" fmla="*/ 43 h 64"/>
                <a:gd name="T12" fmla="*/ 230 w 287"/>
                <a:gd name="T13" fmla="*/ 46 h 64"/>
                <a:gd name="T14" fmla="*/ 224 w 287"/>
                <a:gd name="T15" fmla="*/ 48 h 64"/>
                <a:gd name="T16" fmla="*/ 217 w 287"/>
                <a:gd name="T17" fmla="*/ 50 h 64"/>
                <a:gd name="T18" fmla="*/ 204 w 287"/>
                <a:gd name="T19" fmla="*/ 54 h 64"/>
                <a:gd name="T20" fmla="*/ 190 w 287"/>
                <a:gd name="T21" fmla="*/ 57 h 64"/>
                <a:gd name="T22" fmla="*/ 175 w 287"/>
                <a:gd name="T23" fmla="*/ 59 h 64"/>
                <a:gd name="T24" fmla="*/ 145 w 287"/>
                <a:gd name="T25" fmla="*/ 61 h 64"/>
                <a:gd name="T26" fmla="*/ 142 w 287"/>
                <a:gd name="T27" fmla="*/ 61 h 64"/>
                <a:gd name="T28" fmla="*/ 130 w 287"/>
                <a:gd name="T29" fmla="*/ 61 h 64"/>
                <a:gd name="T30" fmla="*/ 115 w 287"/>
                <a:gd name="T31" fmla="*/ 60 h 64"/>
                <a:gd name="T32" fmla="*/ 100 w 287"/>
                <a:gd name="T33" fmla="*/ 58 h 64"/>
                <a:gd name="T34" fmla="*/ 86 w 287"/>
                <a:gd name="T35" fmla="*/ 55 h 64"/>
                <a:gd name="T36" fmla="*/ 72 w 287"/>
                <a:gd name="T37" fmla="*/ 52 h 64"/>
                <a:gd name="T38" fmla="*/ 60 w 287"/>
                <a:gd name="T39" fmla="*/ 48 h 64"/>
                <a:gd name="T40" fmla="*/ 48 w 287"/>
                <a:gd name="T41" fmla="*/ 43 h 64"/>
                <a:gd name="T42" fmla="*/ 37 w 287"/>
                <a:gd name="T43" fmla="*/ 37 h 64"/>
                <a:gd name="T44" fmla="*/ 8 w 287"/>
                <a:gd name="T45" fmla="*/ 15 h 64"/>
                <a:gd name="T46" fmla="*/ 2 w 287"/>
                <a:gd name="T47" fmla="*/ 7 h 64"/>
                <a:gd name="T48" fmla="*/ 0 w 287"/>
                <a:gd name="T49" fmla="*/ 4 h 64"/>
                <a:gd name="T50" fmla="*/ 7 w 287"/>
                <a:gd name="T51" fmla="*/ 14 h 64"/>
                <a:gd name="T52" fmla="*/ 37 w 287"/>
                <a:gd name="T53" fmla="*/ 39 h 64"/>
                <a:gd name="T54" fmla="*/ 143 w 287"/>
                <a:gd name="T55" fmla="*/ 64 h 64"/>
                <a:gd name="T56" fmla="*/ 248 w 287"/>
                <a:gd name="T57" fmla="*/ 39 h 64"/>
                <a:gd name="T58" fmla="*/ 278 w 287"/>
                <a:gd name="T59" fmla="*/ 14 h 64"/>
                <a:gd name="T60" fmla="*/ 278 w 287"/>
                <a:gd name="T61" fmla="*/ 14 h 64"/>
                <a:gd name="T62" fmla="*/ 278 w 287"/>
                <a:gd name="T63" fmla="*/ 14 h 64"/>
                <a:gd name="T64" fmla="*/ 287 w 287"/>
                <a:gd name="T6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7" h="64">
                  <a:moveTo>
                    <a:pt x="287" y="0"/>
                  </a:moveTo>
                  <a:cubicBezTo>
                    <a:pt x="287" y="0"/>
                    <a:pt x="287" y="1"/>
                    <a:pt x="285" y="3"/>
                  </a:cubicBezTo>
                  <a:cubicBezTo>
                    <a:pt x="284" y="5"/>
                    <a:pt x="282" y="8"/>
                    <a:pt x="280" y="12"/>
                  </a:cubicBezTo>
                  <a:cubicBezTo>
                    <a:pt x="274" y="19"/>
                    <a:pt x="265" y="27"/>
                    <a:pt x="252" y="35"/>
                  </a:cubicBezTo>
                  <a:cubicBezTo>
                    <a:pt x="248" y="37"/>
                    <a:pt x="245" y="39"/>
                    <a:pt x="241" y="41"/>
                  </a:cubicBezTo>
                  <a:cubicBezTo>
                    <a:pt x="239" y="42"/>
                    <a:pt x="237" y="42"/>
                    <a:pt x="236" y="43"/>
                  </a:cubicBezTo>
                  <a:cubicBezTo>
                    <a:pt x="234" y="44"/>
                    <a:pt x="232" y="45"/>
                    <a:pt x="230" y="46"/>
                  </a:cubicBezTo>
                  <a:cubicBezTo>
                    <a:pt x="228" y="47"/>
                    <a:pt x="226" y="47"/>
                    <a:pt x="224" y="48"/>
                  </a:cubicBezTo>
                  <a:cubicBezTo>
                    <a:pt x="221" y="49"/>
                    <a:pt x="219" y="50"/>
                    <a:pt x="217" y="50"/>
                  </a:cubicBezTo>
                  <a:cubicBezTo>
                    <a:pt x="213" y="52"/>
                    <a:pt x="208" y="53"/>
                    <a:pt x="204" y="54"/>
                  </a:cubicBezTo>
                  <a:cubicBezTo>
                    <a:pt x="199" y="55"/>
                    <a:pt x="194" y="56"/>
                    <a:pt x="190" y="57"/>
                  </a:cubicBezTo>
                  <a:cubicBezTo>
                    <a:pt x="185" y="58"/>
                    <a:pt x="180" y="59"/>
                    <a:pt x="175" y="59"/>
                  </a:cubicBezTo>
                  <a:cubicBezTo>
                    <a:pt x="165" y="61"/>
                    <a:pt x="155" y="61"/>
                    <a:pt x="145" y="61"/>
                  </a:cubicBezTo>
                  <a:cubicBezTo>
                    <a:pt x="144" y="61"/>
                    <a:pt x="143" y="61"/>
                    <a:pt x="142" y="61"/>
                  </a:cubicBezTo>
                  <a:cubicBezTo>
                    <a:pt x="138" y="61"/>
                    <a:pt x="134" y="61"/>
                    <a:pt x="130" y="61"/>
                  </a:cubicBezTo>
                  <a:cubicBezTo>
                    <a:pt x="125" y="61"/>
                    <a:pt x="120" y="60"/>
                    <a:pt x="115" y="60"/>
                  </a:cubicBezTo>
                  <a:cubicBezTo>
                    <a:pt x="110" y="59"/>
                    <a:pt x="105" y="59"/>
                    <a:pt x="100" y="58"/>
                  </a:cubicBezTo>
                  <a:cubicBezTo>
                    <a:pt x="95" y="57"/>
                    <a:pt x="90" y="56"/>
                    <a:pt x="86" y="55"/>
                  </a:cubicBezTo>
                  <a:cubicBezTo>
                    <a:pt x="81" y="54"/>
                    <a:pt x="77" y="53"/>
                    <a:pt x="72" y="52"/>
                  </a:cubicBezTo>
                  <a:cubicBezTo>
                    <a:pt x="68" y="50"/>
                    <a:pt x="64" y="49"/>
                    <a:pt x="60" y="48"/>
                  </a:cubicBezTo>
                  <a:cubicBezTo>
                    <a:pt x="56" y="46"/>
                    <a:pt x="52" y="44"/>
                    <a:pt x="48" y="43"/>
                  </a:cubicBezTo>
                  <a:cubicBezTo>
                    <a:pt x="44" y="41"/>
                    <a:pt x="41" y="39"/>
                    <a:pt x="37" y="37"/>
                  </a:cubicBezTo>
                  <a:cubicBezTo>
                    <a:pt x="24" y="30"/>
                    <a:pt x="14" y="22"/>
                    <a:pt x="8" y="15"/>
                  </a:cubicBezTo>
                  <a:cubicBezTo>
                    <a:pt x="5" y="12"/>
                    <a:pt x="3" y="9"/>
                    <a:pt x="2" y="7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2" y="7"/>
                    <a:pt x="4" y="11"/>
                    <a:pt x="7" y="14"/>
                  </a:cubicBezTo>
                  <a:cubicBezTo>
                    <a:pt x="14" y="23"/>
                    <a:pt x="24" y="32"/>
                    <a:pt x="37" y="39"/>
                  </a:cubicBezTo>
                  <a:cubicBezTo>
                    <a:pt x="66" y="56"/>
                    <a:pt x="104" y="64"/>
                    <a:pt x="143" y="64"/>
                  </a:cubicBezTo>
                  <a:cubicBezTo>
                    <a:pt x="181" y="64"/>
                    <a:pt x="219" y="56"/>
                    <a:pt x="248" y="39"/>
                  </a:cubicBezTo>
                  <a:cubicBezTo>
                    <a:pt x="261" y="32"/>
                    <a:pt x="271" y="23"/>
                    <a:pt x="278" y="14"/>
                  </a:cubicBezTo>
                  <a:cubicBezTo>
                    <a:pt x="278" y="14"/>
                    <a:pt x="278" y="14"/>
                    <a:pt x="278" y="14"/>
                  </a:cubicBezTo>
                  <a:cubicBezTo>
                    <a:pt x="278" y="14"/>
                    <a:pt x="278" y="14"/>
                    <a:pt x="278" y="14"/>
                  </a:cubicBezTo>
                  <a:cubicBezTo>
                    <a:pt x="282" y="9"/>
                    <a:pt x="285" y="5"/>
                    <a:pt x="287" y="0"/>
                  </a:cubicBezTo>
                </a:path>
              </a:pathLst>
            </a:custGeom>
            <a:solidFill>
              <a:srgbClr val="D1EC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9" name="Freeform 119"/>
            <p:cNvSpPr>
              <a:spLocks/>
            </p:cNvSpPr>
            <p:nvPr/>
          </p:nvSpPr>
          <p:spPr bwMode="auto">
            <a:xfrm>
              <a:off x="8497" y="5286"/>
              <a:ext cx="679" cy="159"/>
            </a:xfrm>
            <a:custGeom>
              <a:avLst/>
              <a:gdLst>
                <a:gd name="T0" fmla="*/ 287 w 287"/>
                <a:gd name="T1" fmla="*/ 0 h 67"/>
                <a:gd name="T2" fmla="*/ 287 w 287"/>
                <a:gd name="T3" fmla="*/ 0 h 67"/>
                <a:gd name="T4" fmla="*/ 278 w 287"/>
                <a:gd name="T5" fmla="*/ 14 h 67"/>
                <a:gd name="T6" fmla="*/ 278 w 287"/>
                <a:gd name="T7" fmla="*/ 14 h 67"/>
                <a:gd name="T8" fmla="*/ 278 w 287"/>
                <a:gd name="T9" fmla="*/ 14 h 67"/>
                <a:gd name="T10" fmla="*/ 248 w 287"/>
                <a:gd name="T11" fmla="*/ 39 h 67"/>
                <a:gd name="T12" fmla="*/ 143 w 287"/>
                <a:gd name="T13" fmla="*/ 64 h 67"/>
                <a:gd name="T14" fmla="*/ 37 w 287"/>
                <a:gd name="T15" fmla="*/ 39 h 67"/>
                <a:gd name="T16" fmla="*/ 7 w 287"/>
                <a:gd name="T17" fmla="*/ 14 h 67"/>
                <a:gd name="T18" fmla="*/ 0 w 287"/>
                <a:gd name="T19" fmla="*/ 4 h 67"/>
                <a:gd name="T20" fmla="*/ 0 w 287"/>
                <a:gd name="T21" fmla="*/ 4 h 67"/>
                <a:gd name="T22" fmla="*/ 2 w 287"/>
                <a:gd name="T23" fmla="*/ 7 h 67"/>
                <a:gd name="T24" fmla="*/ 7 w 287"/>
                <a:gd name="T25" fmla="*/ 16 h 67"/>
                <a:gd name="T26" fmla="*/ 19 w 287"/>
                <a:gd name="T27" fmla="*/ 28 h 67"/>
                <a:gd name="T28" fmla="*/ 36 w 287"/>
                <a:gd name="T29" fmla="*/ 40 h 67"/>
                <a:gd name="T30" fmla="*/ 46 w 287"/>
                <a:gd name="T31" fmla="*/ 46 h 67"/>
                <a:gd name="T32" fmla="*/ 58 w 287"/>
                <a:gd name="T33" fmla="*/ 51 h 67"/>
                <a:gd name="T34" fmla="*/ 71 w 287"/>
                <a:gd name="T35" fmla="*/ 56 h 67"/>
                <a:gd name="T36" fmla="*/ 85 w 287"/>
                <a:gd name="T37" fmla="*/ 60 h 67"/>
                <a:gd name="T38" fmla="*/ 99 w 287"/>
                <a:gd name="T39" fmla="*/ 63 h 67"/>
                <a:gd name="T40" fmla="*/ 114 w 287"/>
                <a:gd name="T41" fmla="*/ 65 h 67"/>
                <a:gd name="T42" fmla="*/ 129 w 287"/>
                <a:gd name="T43" fmla="*/ 67 h 67"/>
                <a:gd name="T44" fmla="*/ 143 w 287"/>
                <a:gd name="T45" fmla="*/ 67 h 67"/>
                <a:gd name="T46" fmla="*/ 145 w 287"/>
                <a:gd name="T47" fmla="*/ 67 h 67"/>
                <a:gd name="T48" fmla="*/ 176 w 287"/>
                <a:gd name="T49" fmla="*/ 65 h 67"/>
                <a:gd name="T50" fmla="*/ 191 w 287"/>
                <a:gd name="T51" fmla="*/ 62 h 67"/>
                <a:gd name="T52" fmla="*/ 205 w 287"/>
                <a:gd name="T53" fmla="*/ 59 h 67"/>
                <a:gd name="T54" fmla="*/ 219 w 287"/>
                <a:gd name="T55" fmla="*/ 55 h 67"/>
                <a:gd name="T56" fmla="*/ 225 w 287"/>
                <a:gd name="T57" fmla="*/ 52 h 67"/>
                <a:gd name="T58" fmla="*/ 231 w 287"/>
                <a:gd name="T59" fmla="*/ 50 h 67"/>
                <a:gd name="T60" fmla="*/ 237 w 287"/>
                <a:gd name="T61" fmla="*/ 47 h 67"/>
                <a:gd name="T62" fmla="*/ 243 w 287"/>
                <a:gd name="T63" fmla="*/ 44 h 67"/>
                <a:gd name="T64" fmla="*/ 253 w 287"/>
                <a:gd name="T65" fmla="*/ 38 h 67"/>
                <a:gd name="T66" fmla="*/ 280 w 287"/>
                <a:gd name="T67" fmla="*/ 12 h 67"/>
                <a:gd name="T68" fmla="*/ 286 w 287"/>
                <a:gd name="T69" fmla="*/ 3 h 67"/>
                <a:gd name="T70" fmla="*/ 287 w 287"/>
                <a:gd name="T7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7" h="67">
                  <a:moveTo>
                    <a:pt x="287" y="0"/>
                  </a:moveTo>
                  <a:cubicBezTo>
                    <a:pt x="287" y="0"/>
                    <a:pt x="287" y="0"/>
                    <a:pt x="287" y="0"/>
                  </a:cubicBezTo>
                  <a:cubicBezTo>
                    <a:pt x="285" y="5"/>
                    <a:pt x="282" y="9"/>
                    <a:pt x="278" y="14"/>
                  </a:cubicBezTo>
                  <a:cubicBezTo>
                    <a:pt x="278" y="14"/>
                    <a:pt x="278" y="14"/>
                    <a:pt x="278" y="14"/>
                  </a:cubicBezTo>
                  <a:cubicBezTo>
                    <a:pt x="278" y="14"/>
                    <a:pt x="278" y="14"/>
                    <a:pt x="278" y="14"/>
                  </a:cubicBezTo>
                  <a:cubicBezTo>
                    <a:pt x="271" y="23"/>
                    <a:pt x="261" y="32"/>
                    <a:pt x="248" y="39"/>
                  </a:cubicBezTo>
                  <a:cubicBezTo>
                    <a:pt x="219" y="56"/>
                    <a:pt x="181" y="64"/>
                    <a:pt x="143" y="64"/>
                  </a:cubicBezTo>
                  <a:cubicBezTo>
                    <a:pt x="104" y="64"/>
                    <a:pt x="66" y="56"/>
                    <a:pt x="37" y="39"/>
                  </a:cubicBezTo>
                  <a:cubicBezTo>
                    <a:pt x="24" y="32"/>
                    <a:pt x="14" y="23"/>
                    <a:pt x="7" y="14"/>
                  </a:cubicBezTo>
                  <a:cubicBezTo>
                    <a:pt x="4" y="11"/>
                    <a:pt x="2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2" y="7"/>
                  </a:cubicBezTo>
                  <a:cubicBezTo>
                    <a:pt x="3" y="9"/>
                    <a:pt x="5" y="12"/>
                    <a:pt x="7" y="16"/>
                  </a:cubicBezTo>
                  <a:cubicBezTo>
                    <a:pt x="10" y="19"/>
                    <a:pt x="14" y="23"/>
                    <a:pt x="19" y="28"/>
                  </a:cubicBezTo>
                  <a:cubicBezTo>
                    <a:pt x="23" y="32"/>
                    <a:pt x="29" y="36"/>
                    <a:pt x="36" y="40"/>
                  </a:cubicBezTo>
                  <a:cubicBezTo>
                    <a:pt x="39" y="42"/>
                    <a:pt x="43" y="44"/>
                    <a:pt x="46" y="46"/>
                  </a:cubicBezTo>
                  <a:cubicBezTo>
                    <a:pt x="50" y="48"/>
                    <a:pt x="54" y="50"/>
                    <a:pt x="58" y="51"/>
                  </a:cubicBezTo>
                  <a:cubicBezTo>
                    <a:pt x="62" y="53"/>
                    <a:pt x="66" y="55"/>
                    <a:pt x="71" y="56"/>
                  </a:cubicBezTo>
                  <a:cubicBezTo>
                    <a:pt x="75" y="58"/>
                    <a:pt x="80" y="59"/>
                    <a:pt x="85" y="60"/>
                  </a:cubicBezTo>
                  <a:cubicBezTo>
                    <a:pt x="89" y="61"/>
                    <a:pt x="94" y="62"/>
                    <a:pt x="99" y="63"/>
                  </a:cubicBezTo>
                  <a:cubicBezTo>
                    <a:pt x="104" y="64"/>
                    <a:pt x="109" y="65"/>
                    <a:pt x="114" y="65"/>
                  </a:cubicBezTo>
                  <a:cubicBezTo>
                    <a:pt x="119" y="66"/>
                    <a:pt x="124" y="66"/>
                    <a:pt x="129" y="67"/>
                  </a:cubicBezTo>
                  <a:cubicBezTo>
                    <a:pt x="134" y="67"/>
                    <a:pt x="139" y="67"/>
                    <a:pt x="143" y="67"/>
                  </a:cubicBezTo>
                  <a:cubicBezTo>
                    <a:pt x="144" y="67"/>
                    <a:pt x="144" y="67"/>
                    <a:pt x="145" y="67"/>
                  </a:cubicBezTo>
                  <a:cubicBezTo>
                    <a:pt x="155" y="67"/>
                    <a:pt x="166" y="66"/>
                    <a:pt x="176" y="65"/>
                  </a:cubicBezTo>
                  <a:cubicBezTo>
                    <a:pt x="181" y="64"/>
                    <a:pt x="186" y="63"/>
                    <a:pt x="191" y="62"/>
                  </a:cubicBezTo>
                  <a:cubicBezTo>
                    <a:pt x="195" y="61"/>
                    <a:pt x="200" y="60"/>
                    <a:pt x="205" y="59"/>
                  </a:cubicBezTo>
                  <a:cubicBezTo>
                    <a:pt x="210" y="58"/>
                    <a:pt x="214" y="56"/>
                    <a:pt x="219" y="55"/>
                  </a:cubicBezTo>
                  <a:cubicBezTo>
                    <a:pt x="221" y="54"/>
                    <a:pt x="223" y="53"/>
                    <a:pt x="225" y="52"/>
                  </a:cubicBezTo>
                  <a:cubicBezTo>
                    <a:pt x="227" y="51"/>
                    <a:pt x="229" y="50"/>
                    <a:pt x="231" y="50"/>
                  </a:cubicBezTo>
                  <a:cubicBezTo>
                    <a:pt x="233" y="49"/>
                    <a:pt x="235" y="48"/>
                    <a:pt x="237" y="47"/>
                  </a:cubicBezTo>
                  <a:cubicBezTo>
                    <a:pt x="239" y="46"/>
                    <a:pt x="241" y="45"/>
                    <a:pt x="243" y="44"/>
                  </a:cubicBezTo>
                  <a:cubicBezTo>
                    <a:pt x="246" y="42"/>
                    <a:pt x="250" y="40"/>
                    <a:pt x="253" y="38"/>
                  </a:cubicBezTo>
                  <a:cubicBezTo>
                    <a:pt x="266" y="29"/>
                    <a:pt x="275" y="20"/>
                    <a:pt x="280" y="12"/>
                  </a:cubicBezTo>
                  <a:cubicBezTo>
                    <a:pt x="283" y="8"/>
                    <a:pt x="285" y="5"/>
                    <a:pt x="286" y="3"/>
                  </a:cubicBezTo>
                  <a:cubicBezTo>
                    <a:pt x="287" y="1"/>
                    <a:pt x="287" y="0"/>
                    <a:pt x="287" y="0"/>
                  </a:cubicBezTo>
                </a:path>
              </a:pathLst>
            </a:custGeom>
            <a:solidFill>
              <a:srgbClr val="B8E3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0" name="Freeform 120"/>
            <p:cNvSpPr>
              <a:spLocks/>
            </p:cNvSpPr>
            <p:nvPr/>
          </p:nvSpPr>
          <p:spPr bwMode="auto">
            <a:xfrm>
              <a:off x="8523" y="4612"/>
              <a:ext cx="156" cy="107"/>
            </a:xfrm>
            <a:custGeom>
              <a:avLst/>
              <a:gdLst>
                <a:gd name="T0" fmla="*/ 66 w 66"/>
                <a:gd name="T1" fmla="*/ 0 h 45"/>
                <a:gd name="T2" fmla="*/ 0 w 66"/>
                <a:gd name="T3" fmla="*/ 38 h 45"/>
                <a:gd name="T4" fmla="*/ 10 w 66"/>
                <a:gd name="T5" fmla="*/ 45 h 45"/>
                <a:gd name="T6" fmla="*/ 66 w 66"/>
                <a:gd name="T7" fmla="*/ 12 h 45"/>
                <a:gd name="T8" fmla="*/ 66 w 66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45">
                  <a:moveTo>
                    <a:pt x="66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8"/>
                    <a:pt x="66" y="4"/>
                    <a:pt x="66" y="0"/>
                  </a:cubicBezTo>
                </a:path>
              </a:pathLst>
            </a:custGeom>
            <a:solidFill>
              <a:srgbClr val="D8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1" name="Freeform 121"/>
            <p:cNvSpPr>
              <a:spLocks/>
            </p:cNvSpPr>
            <p:nvPr/>
          </p:nvSpPr>
          <p:spPr bwMode="auto">
            <a:xfrm>
              <a:off x="8679" y="4612"/>
              <a:ext cx="0" cy="29"/>
            </a:xfrm>
            <a:custGeom>
              <a:avLst/>
              <a:gdLst>
                <a:gd name="T0" fmla="*/ 0 h 12"/>
                <a:gd name="T1" fmla="*/ 0 h 12"/>
                <a:gd name="T2" fmla="*/ 12 h 12"/>
                <a:gd name="T3" fmla="*/ 12 h 12"/>
                <a:gd name="T4" fmla="*/ 0 h 1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8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239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2" name="Freeform 122"/>
            <p:cNvSpPr>
              <a:spLocks/>
            </p:cNvSpPr>
            <p:nvPr/>
          </p:nvSpPr>
          <p:spPr bwMode="auto">
            <a:xfrm>
              <a:off x="8187" y="4368"/>
              <a:ext cx="331" cy="467"/>
            </a:xfrm>
            <a:custGeom>
              <a:avLst/>
              <a:gdLst>
                <a:gd name="T0" fmla="*/ 20 w 140"/>
                <a:gd name="T1" fmla="*/ 0 h 197"/>
                <a:gd name="T2" fmla="*/ 20 w 140"/>
                <a:gd name="T3" fmla="*/ 0 h 197"/>
                <a:gd name="T4" fmla="*/ 5 w 140"/>
                <a:gd name="T5" fmla="*/ 8 h 197"/>
                <a:gd name="T6" fmla="*/ 3 w 140"/>
                <a:gd name="T7" fmla="*/ 17 h 197"/>
                <a:gd name="T8" fmla="*/ 37 w 140"/>
                <a:gd name="T9" fmla="*/ 58 h 197"/>
                <a:gd name="T10" fmla="*/ 62 w 140"/>
                <a:gd name="T11" fmla="*/ 135 h 197"/>
                <a:gd name="T12" fmla="*/ 92 w 140"/>
                <a:gd name="T13" fmla="*/ 155 h 197"/>
                <a:gd name="T14" fmla="*/ 115 w 140"/>
                <a:gd name="T15" fmla="*/ 197 h 197"/>
                <a:gd name="T16" fmla="*/ 138 w 140"/>
                <a:gd name="T17" fmla="*/ 190 h 197"/>
                <a:gd name="T18" fmla="*/ 140 w 140"/>
                <a:gd name="T19" fmla="*/ 189 h 197"/>
                <a:gd name="T20" fmla="*/ 116 w 140"/>
                <a:gd name="T21" fmla="*/ 151 h 197"/>
                <a:gd name="T22" fmla="*/ 70 w 140"/>
                <a:gd name="T23" fmla="*/ 86 h 197"/>
                <a:gd name="T24" fmla="*/ 78 w 140"/>
                <a:gd name="T25" fmla="*/ 78 h 197"/>
                <a:gd name="T26" fmla="*/ 21 w 140"/>
                <a:gd name="T27" fmla="*/ 4 h 197"/>
                <a:gd name="T28" fmla="*/ 20 w 140"/>
                <a:gd name="T29" fmla="*/ 0 h 197"/>
                <a:gd name="T30" fmla="*/ 20 w 140"/>
                <a:gd name="T3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0" h="197"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1" y="9"/>
                    <a:pt x="0" y="14"/>
                    <a:pt x="3" y="17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22" y="109"/>
                    <a:pt x="62" y="135"/>
                  </a:cubicBezTo>
                  <a:cubicBezTo>
                    <a:pt x="83" y="150"/>
                    <a:pt x="90" y="154"/>
                    <a:pt x="92" y="155"/>
                  </a:cubicBezTo>
                  <a:cubicBezTo>
                    <a:pt x="115" y="197"/>
                    <a:pt x="115" y="197"/>
                    <a:pt x="115" y="197"/>
                  </a:cubicBezTo>
                  <a:cubicBezTo>
                    <a:pt x="123" y="195"/>
                    <a:pt x="131" y="192"/>
                    <a:pt x="138" y="190"/>
                  </a:cubicBezTo>
                  <a:cubicBezTo>
                    <a:pt x="139" y="189"/>
                    <a:pt x="139" y="189"/>
                    <a:pt x="140" y="189"/>
                  </a:cubicBezTo>
                  <a:cubicBezTo>
                    <a:pt x="116" y="151"/>
                    <a:pt x="116" y="151"/>
                    <a:pt x="116" y="151"/>
                  </a:cubicBezTo>
                  <a:cubicBezTo>
                    <a:pt x="70" y="86"/>
                    <a:pt x="70" y="86"/>
                    <a:pt x="70" y="86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3"/>
                    <a:pt x="20" y="2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D8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3" name="Freeform 123"/>
            <p:cNvSpPr>
              <a:spLocks/>
            </p:cNvSpPr>
            <p:nvPr/>
          </p:nvSpPr>
          <p:spPr bwMode="auto">
            <a:xfrm>
              <a:off x="8525" y="4894"/>
              <a:ext cx="14" cy="4"/>
            </a:xfrm>
            <a:custGeom>
              <a:avLst/>
              <a:gdLst>
                <a:gd name="T0" fmla="*/ 6 w 6"/>
                <a:gd name="T1" fmla="*/ 0 h 2"/>
                <a:gd name="T2" fmla="*/ 0 w 6"/>
                <a:gd name="T3" fmla="*/ 2 h 2"/>
                <a:gd name="T4" fmla="*/ 6 w 6"/>
                <a:gd name="T5" fmla="*/ 0 h 2"/>
                <a:gd name="T6" fmla="*/ 6 w 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6" y="0"/>
                  </a:moveTo>
                  <a:cubicBezTo>
                    <a:pt x="4" y="1"/>
                    <a:pt x="2" y="1"/>
                    <a:pt x="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4" name="Freeform 124"/>
            <p:cNvSpPr>
              <a:spLocks/>
            </p:cNvSpPr>
            <p:nvPr/>
          </p:nvSpPr>
          <p:spPr bwMode="auto">
            <a:xfrm>
              <a:off x="8539" y="4889"/>
              <a:ext cx="10" cy="5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2 h 2"/>
                <a:gd name="T4" fmla="*/ 0 w 4"/>
                <a:gd name="T5" fmla="*/ 2 h 2"/>
                <a:gd name="T6" fmla="*/ 4 w 4"/>
                <a:gd name="T7" fmla="*/ 1 h 2"/>
                <a:gd name="T8" fmla="*/ 4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4B51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5" name="Freeform 125"/>
            <p:cNvSpPr>
              <a:spLocks/>
            </p:cNvSpPr>
            <p:nvPr/>
          </p:nvSpPr>
          <p:spPr bwMode="auto">
            <a:xfrm>
              <a:off x="8480" y="4913"/>
              <a:ext cx="7" cy="4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0 w 3"/>
                <a:gd name="T5" fmla="*/ 2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6" name="Freeform 126"/>
            <p:cNvSpPr>
              <a:spLocks/>
            </p:cNvSpPr>
            <p:nvPr/>
          </p:nvSpPr>
          <p:spPr bwMode="auto">
            <a:xfrm>
              <a:off x="8461" y="4818"/>
              <a:ext cx="102" cy="99"/>
            </a:xfrm>
            <a:custGeom>
              <a:avLst/>
              <a:gdLst>
                <a:gd name="T0" fmla="*/ 25 w 43"/>
                <a:gd name="T1" fmla="*/ 0 h 42"/>
                <a:gd name="T2" fmla="*/ 23 w 43"/>
                <a:gd name="T3" fmla="*/ 2 h 42"/>
                <a:gd name="T4" fmla="*/ 0 w 43"/>
                <a:gd name="T5" fmla="*/ 10 h 42"/>
                <a:gd name="T6" fmla="*/ 7 w 43"/>
                <a:gd name="T7" fmla="*/ 42 h 42"/>
                <a:gd name="T8" fmla="*/ 8 w 43"/>
                <a:gd name="T9" fmla="*/ 41 h 42"/>
                <a:gd name="T10" fmla="*/ 8 w 43"/>
                <a:gd name="T11" fmla="*/ 41 h 42"/>
                <a:gd name="T12" fmla="*/ 8 w 43"/>
                <a:gd name="T13" fmla="*/ 41 h 42"/>
                <a:gd name="T14" fmla="*/ 8 w 43"/>
                <a:gd name="T15" fmla="*/ 42 h 42"/>
                <a:gd name="T16" fmla="*/ 11 w 43"/>
                <a:gd name="T17" fmla="*/ 40 h 42"/>
                <a:gd name="T18" fmla="*/ 27 w 43"/>
                <a:gd name="T19" fmla="*/ 34 h 42"/>
                <a:gd name="T20" fmla="*/ 37 w 43"/>
                <a:gd name="T21" fmla="*/ 30 h 42"/>
                <a:gd name="T22" fmla="*/ 37 w 43"/>
                <a:gd name="T23" fmla="*/ 30 h 42"/>
                <a:gd name="T24" fmla="*/ 43 w 43"/>
                <a:gd name="T25" fmla="*/ 28 h 42"/>
                <a:gd name="T26" fmla="*/ 25 w 43"/>
                <a:gd name="T2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42">
                  <a:moveTo>
                    <a:pt x="25" y="0"/>
                  </a:moveTo>
                  <a:cubicBezTo>
                    <a:pt x="24" y="1"/>
                    <a:pt x="24" y="1"/>
                    <a:pt x="23" y="2"/>
                  </a:cubicBezTo>
                  <a:cubicBezTo>
                    <a:pt x="15" y="4"/>
                    <a:pt x="8" y="7"/>
                    <a:pt x="0" y="10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9" y="41"/>
                    <a:pt x="10" y="41"/>
                    <a:pt x="11" y="40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30" y="33"/>
                    <a:pt x="34" y="32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9" y="29"/>
                    <a:pt x="41" y="28"/>
                    <a:pt x="43" y="28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B1B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7" name="Freeform 127"/>
            <p:cNvSpPr>
              <a:spLocks/>
            </p:cNvSpPr>
            <p:nvPr/>
          </p:nvSpPr>
          <p:spPr bwMode="auto">
            <a:xfrm>
              <a:off x="8459" y="4816"/>
              <a:ext cx="61" cy="26"/>
            </a:xfrm>
            <a:custGeom>
              <a:avLst/>
              <a:gdLst>
                <a:gd name="T0" fmla="*/ 25 w 26"/>
                <a:gd name="T1" fmla="*/ 0 h 11"/>
                <a:gd name="T2" fmla="*/ 23 w 26"/>
                <a:gd name="T3" fmla="*/ 1 h 11"/>
                <a:gd name="T4" fmla="*/ 0 w 26"/>
                <a:gd name="T5" fmla="*/ 8 h 11"/>
                <a:gd name="T6" fmla="*/ 1 w 26"/>
                <a:gd name="T7" fmla="*/ 10 h 11"/>
                <a:gd name="T8" fmla="*/ 1 w 26"/>
                <a:gd name="T9" fmla="*/ 11 h 11"/>
                <a:gd name="T10" fmla="*/ 24 w 26"/>
                <a:gd name="T11" fmla="*/ 3 h 11"/>
                <a:gd name="T12" fmla="*/ 26 w 26"/>
                <a:gd name="T13" fmla="*/ 1 h 11"/>
                <a:gd name="T14" fmla="*/ 25 w 26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1">
                  <a:moveTo>
                    <a:pt x="25" y="0"/>
                  </a:moveTo>
                  <a:cubicBezTo>
                    <a:pt x="24" y="0"/>
                    <a:pt x="24" y="0"/>
                    <a:pt x="23" y="1"/>
                  </a:cubicBezTo>
                  <a:cubicBezTo>
                    <a:pt x="16" y="3"/>
                    <a:pt x="8" y="6"/>
                    <a:pt x="0" y="8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9" y="8"/>
                    <a:pt x="16" y="5"/>
                    <a:pt x="24" y="3"/>
                  </a:cubicBezTo>
                  <a:cubicBezTo>
                    <a:pt x="25" y="2"/>
                    <a:pt x="25" y="2"/>
                    <a:pt x="26" y="1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8" name="Freeform 128"/>
            <p:cNvSpPr>
              <a:spLocks/>
            </p:cNvSpPr>
            <p:nvPr/>
          </p:nvSpPr>
          <p:spPr bwMode="auto">
            <a:xfrm>
              <a:off x="8234" y="4182"/>
              <a:ext cx="525" cy="539"/>
            </a:xfrm>
            <a:custGeom>
              <a:avLst/>
              <a:gdLst>
                <a:gd name="T0" fmla="*/ 222 w 222"/>
                <a:gd name="T1" fmla="*/ 145 h 228"/>
                <a:gd name="T2" fmla="*/ 222 w 222"/>
                <a:gd name="T3" fmla="*/ 145 h 228"/>
                <a:gd name="T4" fmla="*/ 221 w 222"/>
                <a:gd name="T5" fmla="*/ 141 h 228"/>
                <a:gd name="T6" fmla="*/ 121 w 222"/>
                <a:gd name="T7" fmla="*/ 3 h 228"/>
                <a:gd name="T8" fmla="*/ 113 w 222"/>
                <a:gd name="T9" fmla="*/ 1 h 228"/>
                <a:gd name="T10" fmla="*/ 3 w 222"/>
                <a:gd name="T11" fmla="*/ 59 h 228"/>
                <a:gd name="T12" fmla="*/ 0 w 222"/>
                <a:gd name="T13" fmla="*/ 64 h 228"/>
                <a:gd name="T14" fmla="*/ 0 w 222"/>
                <a:gd name="T15" fmla="*/ 64 h 228"/>
                <a:gd name="T16" fmla="*/ 0 w 222"/>
                <a:gd name="T17" fmla="*/ 79 h 228"/>
                <a:gd name="T18" fmla="*/ 0 w 222"/>
                <a:gd name="T19" fmla="*/ 79 h 228"/>
                <a:gd name="T20" fmla="*/ 1 w 222"/>
                <a:gd name="T21" fmla="*/ 83 h 228"/>
                <a:gd name="T22" fmla="*/ 76 w 222"/>
                <a:gd name="T23" fmla="*/ 181 h 228"/>
                <a:gd name="T24" fmla="*/ 76 w 222"/>
                <a:gd name="T25" fmla="*/ 181 h 228"/>
                <a:gd name="T26" fmla="*/ 104 w 222"/>
                <a:gd name="T27" fmla="*/ 224 h 228"/>
                <a:gd name="T28" fmla="*/ 112 w 222"/>
                <a:gd name="T29" fmla="*/ 226 h 228"/>
                <a:gd name="T30" fmla="*/ 219 w 222"/>
                <a:gd name="T31" fmla="*/ 165 h 228"/>
                <a:gd name="T32" fmla="*/ 222 w 222"/>
                <a:gd name="T33" fmla="*/ 159 h 228"/>
                <a:gd name="T34" fmla="*/ 222 w 222"/>
                <a:gd name="T35" fmla="*/ 159 h 228"/>
                <a:gd name="T36" fmla="*/ 222 w 222"/>
                <a:gd name="T37" fmla="*/ 145 h 228"/>
                <a:gd name="T38" fmla="*/ 222 w 222"/>
                <a:gd name="T39" fmla="*/ 145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2" h="228">
                  <a:moveTo>
                    <a:pt x="222" y="145"/>
                  </a:moveTo>
                  <a:cubicBezTo>
                    <a:pt x="222" y="145"/>
                    <a:pt x="222" y="145"/>
                    <a:pt x="222" y="145"/>
                  </a:cubicBezTo>
                  <a:cubicBezTo>
                    <a:pt x="222" y="143"/>
                    <a:pt x="221" y="142"/>
                    <a:pt x="221" y="141"/>
                  </a:cubicBezTo>
                  <a:cubicBezTo>
                    <a:pt x="121" y="3"/>
                    <a:pt x="121" y="3"/>
                    <a:pt x="121" y="3"/>
                  </a:cubicBezTo>
                  <a:cubicBezTo>
                    <a:pt x="119" y="0"/>
                    <a:pt x="115" y="0"/>
                    <a:pt x="113" y="1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1" y="60"/>
                    <a:pt x="0" y="62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1"/>
                    <a:pt x="0" y="82"/>
                    <a:pt x="1" y="83"/>
                  </a:cubicBezTo>
                  <a:cubicBezTo>
                    <a:pt x="76" y="181"/>
                    <a:pt x="76" y="181"/>
                    <a:pt x="76" y="181"/>
                  </a:cubicBezTo>
                  <a:cubicBezTo>
                    <a:pt x="76" y="181"/>
                    <a:pt x="76" y="181"/>
                    <a:pt x="76" y="181"/>
                  </a:cubicBezTo>
                  <a:cubicBezTo>
                    <a:pt x="104" y="224"/>
                    <a:pt x="104" y="224"/>
                    <a:pt x="104" y="224"/>
                  </a:cubicBezTo>
                  <a:cubicBezTo>
                    <a:pt x="106" y="227"/>
                    <a:pt x="110" y="228"/>
                    <a:pt x="112" y="226"/>
                  </a:cubicBezTo>
                  <a:cubicBezTo>
                    <a:pt x="219" y="165"/>
                    <a:pt x="219" y="165"/>
                    <a:pt x="219" y="165"/>
                  </a:cubicBezTo>
                  <a:cubicBezTo>
                    <a:pt x="221" y="164"/>
                    <a:pt x="222" y="161"/>
                    <a:pt x="222" y="159"/>
                  </a:cubicBezTo>
                  <a:cubicBezTo>
                    <a:pt x="222" y="159"/>
                    <a:pt x="222" y="159"/>
                    <a:pt x="222" y="159"/>
                  </a:cubicBezTo>
                  <a:cubicBezTo>
                    <a:pt x="222" y="145"/>
                    <a:pt x="222" y="145"/>
                    <a:pt x="222" y="145"/>
                  </a:cubicBezTo>
                  <a:cubicBezTo>
                    <a:pt x="222" y="145"/>
                    <a:pt x="222" y="145"/>
                    <a:pt x="222" y="145"/>
                  </a:cubicBezTo>
                </a:path>
              </a:pathLst>
            </a:custGeom>
            <a:solidFill>
              <a:srgbClr val="515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9" name="Freeform 129"/>
            <p:cNvSpPr>
              <a:spLocks/>
            </p:cNvSpPr>
            <p:nvPr/>
          </p:nvSpPr>
          <p:spPr bwMode="auto">
            <a:xfrm>
              <a:off x="7992" y="5738"/>
              <a:ext cx="462" cy="339"/>
            </a:xfrm>
            <a:custGeom>
              <a:avLst/>
              <a:gdLst>
                <a:gd name="T0" fmla="*/ 174 w 195"/>
                <a:gd name="T1" fmla="*/ 75 h 143"/>
                <a:gd name="T2" fmla="*/ 171 w 195"/>
                <a:gd name="T3" fmla="*/ 127 h 143"/>
                <a:gd name="T4" fmla="*/ 82 w 195"/>
                <a:gd name="T5" fmla="*/ 118 h 143"/>
                <a:gd name="T6" fmla="*/ 0 w 195"/>
                <a:gd name="T7" fmla="*/ 43 h 143"/>
                <a:gd name="T8" fmla="*/ 79 w 195"/>
                <a:gd name="T9" fmla="*/ 22 h 143"/>
                <a:gd name="T10" fmla="*/ 174 w 195"/>
                <a:gd name="T11" fmla="*/ 7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5" h="143">
                  <a:moveTo>
                    <a:pt x="174" y="75"/>
                  </a:moveTo>
                  <a:cubicBezTo>
                    <a:pt x="174" y="75"/>
                    <a:pt x="195" y="113"/>
                    <a:pt x="171" y="127"/>
                  </a:cubicBezTo>
                  <a:cubicBezTo>
                    <a:pt x="146" y="141"/>
                    <a:pt x="118" y="143"/>
                    <a:pt x="82" y="118"/>
                  </a:cubicBezTo>
                  <a:cubicBezTo>
                    <a:pt x="47" y="92"/>
                    <a:pt x="0" y="73"/>
                    <a:pt x="0" y="43"/>
                  </a:cubicBezTo>
                  <a:cubicBezTo>
                    <a:pt x="0" y="13"/>
                    <a:pt x="40" y="0"/>
                    <a:pt x="79" y="22"/>
                  </a:cubicBezTo>
                  <a:cubicBezTo>
                    <a:pt x="118" y="44"/>
                    <a:pt x="174" y="75"/>
                    <a:pt x="174" y="75"/>
                  </a:cubicBezTo>
                  <a:close/>
                </a:path>
              </a:pathLst>
            </a:custGeom>
            <a:solidFill>
              <a:srgbClr val="1210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0" name="Freeform 130"/>
            <p:cNvSpPr>
              <a:spLocks/>
            </p:cNvSpPr>
            <p:nvPr/>
          </p:nvSpPr>
          <p:spPr bwMode="auto">
            <a:xfrm>
              <a:off x="8362" y="4787"/>
              <a:ext cx="866" cy="625"/>
            </a:xfrm>
            <a:custGeom>
              <a:avLst/>
              <a:gdLst>
                <a:gd name="T0" fmla="*/ 345 w 366"/>
                <a:gd name="T1" fmla="*/ 45 h 264"/>
                <a:gd name="T2" fmla="*/ 171 w 366"/>
                <a:gd name="T3" fmla="*/ 51 h 264"/>
                <a:gd name="T4" fmla="*/ 163 w 366"/>
                <a:gd name="T5" fmla="*/ 2 h 264"/>
                <a:gd name="T6" fmla="*/ 163 w 366"/>
                <a:gd name="T7" fmla="*/ 2 h 264"/>
                <a:gd name="T8" fmla="*/ 158 w 366"/>
                <a:gd name="T9" fmla="*/ 0 h 264"/>
                <a:gd name="T10" fmla="*/ 129 w 366"/>
                <a:gd name="T11" fmla="*/ 19 h 264"/>
                <a:gd name="T12" fmla="*/ 79 w 366"/>
                <a:gd name="T13" fmla="*/ 43 h 264"/>
                <a:gd name="T14" fmla="*/ 153 w 366"/>
                <a:gd name="T15" fmla="*/ 102 h 264"/>
                <a:gd name="T16" fmla="*/ 50 w 366"/>
                <a:gd name="T17" fmla="*/ 55 h 264"/>
                <a:gd name="T18" fmla="*/ 50 w 366"/>
                <a:gd name="T19" fmla="*/ 54 h 264"/>
                <a:gd name="T20" fmla="*/ 29 w 366"/>
                <a:gd name="T21" fmla="*/ 62 h 264"/>
                <a:gd name="T22" fmla="*/ 25 w 366"/>
                <a:gd name="T23" fmla="*/ 171 h 264"/>
                <a:gd name="T24" fmla="*/ 300 w 366"/>
                <a:gd name="T25" fmla="*/ 209 h 264"/>
                <a:gd name="T26" fmla="*/ 345 w 366"/>
                <a:gd name="T27" fmla="*/ 4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6" h="264">
                  <a:moveTo>
                    <a:pt x="345" y="45"/>
                  </a:moveTo>
                  <a:cubicBezTo>
                    <a:pt x="344" y="46"/>
                    <a:pt x="246" y="122"/>
                    <a:pt x="171" y="51"/>
                  </a:cubicBezTo>
                  <a:cubicBezTo>
                    <a:pt x="163" y="2"/>
                    <a:pt x="163" y="2"/>
                    <a:pt x="163" y="2"/>
                  </a:cubicBezTo>
                  <a:cubicBezTo>
                    <a:pt x="163" y="2"/>
                    <a:pt x="163" y="2"/>
                    <a:pt x="163" y="2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9" y="6"/>
                    <a:pt x="139" y="12"/>
                    <a:pt x="129" y="19"/>
                  </a:cubicBezTo>
                  <a:cubicBezTo>
                    <a:pt x="113" y="28"/>
                    <a:pt x="96" y="36"/>
                    <a:pt x="79" y="43"/>
                  </a:cubicBezTo>
                  <a:cubicBezTo>
                    <a:pt x="153" y="102"/>
                    <a:pt x="153" y="102"/>
                    <a:pt x="153" y="102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43" y="57"/>
                    <a:pt x="36" y="59"/>
                    <a:pt x="29" y="62"/>
                  </a:cubicBezTo>
                  <a:cubicBezTo>
                    <a:pt x="0" y="115"/>
                    <a:pt x="25" y="171"/>
                    <a:pt x="25" y="171"/>
                  </a:cubicBezTo>
                  <a:cubicBezTo>
                    <a:pt x="138" y="258"/>
                    <a:pt x="217" y="264"/>
                    <a:pt x="300" y="209"/>
                  </a:cubicBezTo>
                  <a:cubicBezTo>
                    <a:pt x="366" y="165"/>
                    <a:pt x="345" y="45"/>
                    <a:pt x="345" y="45"/>
                  </a:cubicBezTo>
                </a:path>
              </a:pathLst>
            </a:custGeom>
            <a:solidFill>
              <a:srgbClr val="535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1" name="Freeform 131"/>
            <p:cNvSpPr>
              <a:spLocks/>
            </p:cNvSpPr>
            <p:nvPr/>
          </p:nvSpPr>
          <p:spPr bwMode="auto">
            <a:xfrm>
              <a:off x="8445" y="4917"/>
              <a:ext cx="33" cy="12"/>
            </a:xfrm>
            <a:custGeom>
              <a:avLst/>
              <a:gdLst>
                <a:gd name="T0" fmla="*/ 14 w 14"/>
                <a:gd name="T1" fmla="*/ 0 h 5"/>
                <a:gd name="T2" fmla="*/ 0 w 14"/>
                <a:gd name="T3" fmla="*/ 5 h 5"/>
                <a:gd name="T4" fmla="*/ 0 w 14"/>
                <a:gd name="T5" fmla="*/ 5 h 5"/>
                <a:gd name="T6" fmla="*/ 0 w 14"/>
                <a:gd name="T7" fmla="*/ 5 h 5"/>
                <a:gd name="T8" fmla="*/ 14 w 14"/>
                <a:gd name="T9" fmla="*/ 0 h 5"/>
                <a:gd name="T10" fmla="*/ 14 w 1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14" y="0"/>
                  </a:moveTo>
                  <a:cubicBezTo>
                    <a:pt x="10" y="1"/>
                    <a:pt x="5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5" y="3"/>
                    <a:pt x="10" y="1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B1B3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2" name="Freeform 132"/>
            <p:cNvSpPr>
              <a:spLocks/>
            </p:cNvSpPr>
            <p:nvPr/>
          </p:nvSpPr>
          <p:spPr bwMode="auto">
            <a:xfrm>
              <a:off x="8478" y="4915"/>
              <a:ext cx="2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9FA1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3" name="Freeform 133"/>
            <p:cNvSpPr>
              <a:spLocks/>
            </p:cNvSpPr>
            <p:nvPr/>
          </p:nvSpPr>
          <p:spPr bwMode="auto">
            <a:xfrm>
              <a:off x="8880" y="4917"/>
              <a:ext cx="263" cy="62"/>
            </a:xfrm>
            <a:custGeom>
              <a:avLst/>
              <a:gdLst>
                <a:gd name="T0" fmla="*/ 111 w 111"/>
                <a:gd name="T1" fmla="*/ 0 h 26"/>
                <a:gd name="T2" fmla="*/ 27 w 111"/>
                <a:gd name="T3" fmla="*/ 26 h 26"/>
                <a:gd name="T4" fmla="*/ 0 w 111"/>
                <a:gd name="T5" fmla="*/ 23 h 26"/>
                <a:gd name="T6" fmla="*/ 0 w 111"/>
                <a:gd name="T7" fmla="*/ 23 h 26"/>
                <a:gd name="T8" fmla="*/ 26 w 111"/>
                <a:gd name="T9" fmla="*/ 26 h 26"/>
                <a:gd name="T10" fmla="*/ 111 w 111"/>
                <a:gd name="T11" fmla="*/ 0 h 26"/>
                <a:gd name="T12" fmla="*/ 111 w 111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26">
                  <a:moveTo>
                    <a:pt x="111" y="0"/>
                  </a:moveTo>
                  <a:cubicBezTo>
                    <a:pt x="94" y="11"/>
                    <a:pt x="62" y="26"/>
                    <a:pt x="27" y="26"/>
                  </a:cubicBezTo>
                  <a:cubicBezTo>
                    <a:pt x="18" y="26"/>
                    <a:pt x="9" y="25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9" y="25"/>
                    <a:pt x="18" y="26"/>
                    <a:pt x="26" y="26"/>
                  </a:cubicBezTo>
                  <a:cubicBezTo>
                    <a:pt x="62" y="26"/>
                    <a:pt x="93" y="11"/>
                    <a:pt x="111" y="0"/>
                  </a:cubicBezTo>
                  <a:cubicBezTo>
                    <a:pt x="111" y="0"/>
                    <a:pt x="111" y="0"/>
                    <a:pt x="111" y="0"/>
                  </a:cubicBezTo>
                </a:path>
              </a:pathLst>
            </a:custGeom>
            <a:solidFill>
              <a:srgbClr val="A239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4" name="Freeform 134"/>
            <p:cNvSpPr>
              <a:spLocks/>
            </p:cNvSpPr>
            <p:nvPr/>
          </p:nvSpPr>
          <p:spPr bwMode="auto">
            <a:xfrm>
              <a:off x="8445" y="4915"/>
              <a:ext cx="745" cy="232"/>
            </a:xfrm>
            <a:custGeom>
              <a:avLst/>
              <a:gdLst>
                <a:gd name="T0" fmla="*/ 15 w 315"/>
                <a:gd name="T1" fmla="*/ 0 h 98"/>
                <a:gd name="T2" fmla="*/ 14 w 315"/>
                <a:gd name="T3" fmla="*/ 1 h 98"/>
                <a:gd name="T4" fmla="*/ 0 w 315"/>
                <a:gd name="T5" fmla="*/ 6 h 98"/>
                <a:gd name="T6" fmla="*/ 92 w 315"/>
                <a:gd name="T7" fmla="*/ 51 h 98"/>
                <a:gd name="T8" fmla="*/ 150 w 315"/>
                <a:gd name="T9" fmla="*/ 79 h 98"/>
                <a:gd name="T10" fmla="*/ 216 w 315"/>
                <a:gd name="T11" fmla="*/ 98 h 98"/>
                <a:gd name="T12" fmla="*/ 311 w 315"/>
                <a:gd name="T13" fmla="*/ 69 h 98"/>
                <a:gd name="T14" fmla="*/ 312 w 315"/>
                <a:gd name="T15" fmla="*/ 5 h 98"/>
                <a:gd name="T16" fmla="*/ 295 w 315"/>
                <a:gd name="T17" fmla="*/ 1 h 98"/>
                <a:gd name="T18" fmla="*/ 210 w 315"/>
                <a:gd name="T19" fmla="*/ 27 h 98"/>
                <a:gd name="T20" fmla="*/ 184 w 315"/>
                <a:gd name="T21" fmla="*/ 24 h 98"/>
                <a:gd name="T22" fmla="*/ 133 w 315"/>
                <a:gd name="T23" fmla="*/ 58 h 98"/>
                <a:gd name="T24" fmla="*/ 118 w 315"/>
                <a:gd name="T25" fmla="*/ 48 h 98"/>
                <a:gd name="T26" fmla="*/ 118 w 315"/>
                <a:gd name="T27" fmla="*/ 48 h 98"/>
                <a:gd name="T28" fmla="*/ 39 w 315"/>
                <a:gd name="T29" fmla="*/ 12 h 98"/>
                <a:gd name="T30" fmla="*/ 15 w 315"/>
                <a:gd name="T31" fmla="*/ 1 h 98"/>
                <a:gd name="T32" fmla="*/ 15 w 315"/>
                <a:gd name="T33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5" h="98">
                  <a:moveTo>
                    <a:pt x="15" y="0"/>
                  </a:moveTo>
                  <a:cubicBezTo>
                    <a:pt x="15" y="0"/>
                    <a:pt x="15" y="0"/>
                    <a:pt x="14" y="1"/>
                  </a:cubicBezTo>
                  <a:cubicBezTo>
                    <a:pt x="10" y="2"/>
                    <a:pt x="5" y="4"/>
                    <a:pt x="0" y="6"/>
                  </a:cubicBezTo>
                  <a:cubicBezTo>
                    <a:pt x="32" y="28"/>
                    <a:pt x="65" y="43"/>
                    <a:pt x="92" y="51"/>
                  </a:cubicBezTo>
                  <a:cubicBezTo>
                    <a:pt x="112" y="58"/>
                    <a:pt x="131" y="68"/>
                    <a:pt x="150" y="79"/>
                  </a:cubicBezTo>
                  <a:cubicBezTo>
                    <a:pt x="164" y="88"/>
                    <a:pt x="187" y="98"/>
                    <a:pt x="216" y="98"/>
                  </a:cubicBezTo>
                  <a:cubicBezTo>
                    <a:pt x="243" y="98"/>
                    <a:pt x="274" y="90"/>
                    <a:pt x="311" y="69"/>
                  </a:cubicBezTo>
                  <a:cubicBezTo>
                    <a:pt x="315" y="44"/>
                    <a:pt x="313" y="19"/>
                    <a:pt x="312" y="5"/>
                  </a:cubicBezTo>
                  <a:cubicBezTo>
                    <a:pt x="295" y="1"/>
                    <a:pt x="295" y="1"/>
                    <a:pt x="295" y="1"/>
                  </a:cubicBezTo>
                  <a:cubicBezTo>
                    <a:pt x="277" y="12"/>
                    <a:pt x="246" y="27"/>
                    <a:pt x="210" y="27"/>
                  </a:cubicBezTo>
                  <a:cubicBezTo>
                    <a:pt x="202" y="27"/>
                    <a:pt x="193" y="26"/>
                    <a:pt x="184" y="24"/>
                  </a:cubicBezTo>
                  <a:cubicBezTo>
                    <a:pt x="133" y="58"/>
                    <a:pt x="133" y="58"/>
                    <a:pt x="133" y="58"/>
                  </a:cubicBezTo>
                  <a:cubicBezTo>
                    <a:pt x="128" y="55"/>
                    <a:pt x="123" y="52"/>
                    <a:pt x="118" y="48"/>
                  </a:cubicBezTo>
                  <a:cubicBezTo>
                    <a:pt x="118" y="48"/>
                    <a:pt x="118" y="48"/>
                    <a:pt x="118" y="48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4B51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5" name="Freeform 135"/>
            <p:cNvSpPr>
              <a:spLocks/>
            </p:cNvSpPr>
            <p:nvPr/>
          </p:nvSpPr>
          <p:spPr bwMode="auto">
            <a:xfrm>
              <a:off x="8217" y="4906"/>
              <a:ext cx="263" cy="1071"/>
            </a:xfrm>
            <a:custGeom>
              <a:avLst/>
              <a:gdLst>
                <a:gd name="T0" fmla="*/ 98 w 111"/>
                <a:gd name="T1" fmla="*/ 121 h 453"/>
                <a:gd name="T2" fmla="*/ 98 w 111"/>
                <a:gd name="T3" fmla="*/ 422 h 453"/>
                <a:gd name="T4" fmla="*/ 0 w 111"/>
                <a:gd name="T5" fmla="*/ 422 h 453"/>
                <a:gd name="T6" fmla="*/ 0 w 111"/>
                <a:gd name="T7" fmla="*/ 86 h 453"/>
                <a:gd name="T8" fmla="*/ 111 w 111"/>
                <a:gd name="T9" fmla="*/ 5 h 453"/>
                <a:gd name="T10" fmla="*/ 98 w 111"/>
                <a:gd name="T11" fmla="*/ 121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453">
                  <a:moveTo>
                    <a:pt x="98" y="121"/>
                  </a:moveTo>
                  <a:cubicBezTo>
                    <a:pt x="98" y="422"/>
                    <a:pt x="98" y="422"/>
                    <a:pt x="98" y="422"/>
                  </a:cubicBezTo>
                  <a:cubicBezTo>
                    <a:pt x="98" y="422"/>
                    <a:pt x="48" y="453"/>
                    <a:pt x="0" y="42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26"/>
                    <a:pt x="51" y="0"/>
                    <a:pt x="111" y="5"/>
                  </a:cubicBezTo>
                  <a:lnTo>
                    <a:pt x="98" y="121"/>
                  </a:lnTo>
                  <a:close/>
                </a:path>
              </a:pathLst>
            </a:custGeom>
            <a:solidFill>
              <a:srgbClr val="535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6" name="Freeform 136"/>
            <p:cNvSpPr>
              <a:spLocks/>
            </p:cNvSpPr>
            <p:nvPr/>
          </p:nvSpPr>
          <p:spPr bwMode="auto">
            <a:xfrm>
              <a:off x="8232" y="4182"/>
              <a:ext cx="530" cy="504"/>
            </a:xfrm>
            <a:custGeom>
              <a:avLst/>
              <a:gdLst>
                <a:gd name="T0" fmla="*/ 77 w 224"/>
                <a:gd name="T1" fmla="*/ 167 h 213"/>
                <a:gd name="T2" fmla="*/ 2 w 224"/>
                <a:gd name="T3" fmla="*/ 68 h 213"/>
                <a:gd name="T4" fmla="*/ 4 w 224"/>
                <a:gd name="T5" fmla="*/ 59 h 213"/>
                <a:gd name="T6" fmla="*/ 114 w 224"/>
                <a:gd name="T7" fmla="*/ 1 h 213"/>
                <a:gd name="T8" fmla="*/ 122 w 224"/>
                <a:gd name="T9" fmla="*/ 3 h 213"/>
                <a:gd name="T10" fmla="*/ 222 w 224"/>
                <a:gd name="T11" fmla="*/ 141 h 213"/>
                <a:gd name="T12" fmla="*/ 220 w 224"/>
                <a:gd name="T13" fmla="*/ 150 h 213"/>
                <a:gd name="T14" fmla="*/ 113 w 224"/>
                <a:gd name="T15" fmla="*/ 211 h 213"/>
                <a:gd name="T16" fmla="*/ 105 w 224"/>
                <a:gd name="T17" fmla="*/ 210 h 213"/>
                <a:gd name="T18" fmla="*/ 77 w 224"/>
                <a:gd name="T19" fmla="*/ 167 h 213"/>
                <a:gd name="T20" fmla="*/ 77 w 224"/>
                <a:gd name="T21" fmla="*/ 167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4" h="213">
                  <a:moveTo>
                    <a:pt x="77" y="167"/>
                  </a:moveTo>
                  <a:cubicBezTo>
                    <a:pt x="2" y="68"/>
                    <a:pt x="2" y="68"/>
                    <a:pt x="2" y="68"/>
                  </a:cubicBezTo>
                  <a:cubicBezTo>
                    <a:pt x="0" y="65"/>
                    <a:pt x="1" y="61"/>
                    <a:pt x="4" y="59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6" y="0"/>
                    <a:pt x="120" y="0"/>
                    <a:pt x="122" y="3"/>
                  </a:cubicBezTo>
                  <a:cubicBezTo>
                    <a:pt x="222" y="141"/>
                    <a:pt x="222" y="141"/>
                    <a:pt x="222" y="141"/>
                  </a:cubicBezTo>
                  <a:cubicBezTo>
                    <a:pt x="224" y="144"/>
                    <a:pt x="223" y="148"/>
                    <a:pt x="220" y="150"/>
                  </a:cubicBezTo>
                  <a:cubicBezTo>
                    <a:pt x="113" y="211"/>
                    <a:pt x="113" y="211"/>
                    <a:pt x="113" y="211"/>
                  </a:cubicBezTo>
                  <a:cubicBezTo>
                    <a:pt x="111" y="213"/>
                    <a:pt x="107" y="212"/>
                    <a:pt x="105" y="210"/>
                  </a:cubicBezTo>
                  <a:cubicBezTo>
                    <a:pt x="77" y="167"/>
                    <a:pt x="77" y="167"/>
                    <a:pt x="77" y="167"/>
                  </a:cubicBezTo>
                  <a:cubicBezTo>
                    <a:pt x="77" y="167"/>
                    <a:pt x="77" y="167"/>
                    <a:pt x="77" y="167"/>
                  </a:cubicBezTo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7" name="Freeform 137"/>
            <p:cNvSpPr>
              <a:spLocks/>
            </p:cNvSpPr>
            <p:nvPr/>
          </p:nvSpPr>
          <p:spPr bwMode="auto">
            <a:xfrm>
              <a:off x="8265" y="4208"/>
              <a:ext cx="464" cy="442"/>
            </a:xfrm>
            <a:custGeom>
              <a:avLst/>
              <a:gdLst>
                <a:gd name="T0" fmla="*/ 67 w 196"/>
                <a:gd name="T1" fmla="*/ 147 h 187"/>
                <a:gd name="T2" fmla="*/ 2 w 196"/>
                <a:gd name="T3" fmla="*/ 60 h 187"/>
                <a:gd name="T4" fmla="*/ 3 w 196"/>
                <a:gd name="T5" fmla="*/ 52 h 187"/>
                <a:gd name="T6" fmla="*/ 99 w 196"/>
                <a:gd name="T7" fmla="*/ 2 h 187"/>
                <a:gd name="T8" fmla="*/ 106 w 196"/>
                <a:gd name="T9" fmla="*/ 3 h 187"/>
                <a:gd name="T10" fmla="*/ 194 w 196"/>
                <a:gd name="T11" fmla="*/ 124 h 187"/>
                <a:gd name="T12" fmla="*/ 192 w 196"/>
                <a:gd name="T13" fmla="*/ 132 h 187"/>
                <a:gd name="T14" fmla="*/ 99 w 196"/>
                <a:gd name="T15" fmla="*/ 186 h 187"/>
                <a:gd name="T16" fmla="*/ 92 w 196"/>
                <a:gd name="T17" fmla="*/ 184 h 187"/>
                <a:gd name="T18" fmla="*/ 67 w 196"/>
                <a:gd name="T19" fmla="*/ 147 h 187"/>
                <a:gd name="T20" fmla="*/ 67 w 196"/>
                <a:gd name="T21" fmla="*/ 14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6" h="187">
                  <a:moveTo>
                    <a:pt x="67" y="147"/>
                  </a:moveTo>
                  <a:cubicBezTo>
                    <a:pt x="2" y="60"/>
                    <a:pt x="2" y="60"/>
                    <a:pt x="2" y="60"/>
                  </a:cubicBezTo>
                  <a:cubicBezTo>
                    <a:pt x="0" y="58"/>
                    <a:pt x="1" y="54"/>
                    <a:pt x="3" y="5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102" y="0"/>
                    <a:pt x="105" y="1"/>
                    <a:pt x="106" y="3"/>
                  </a:cubicBezTo>
                  <a:cubicBezTo>
                    <a:pt x="194" y="124"/>
                    <a:pt x="194" y="124"/>
                    <a:pt x="194" y="124"/>
                  </a:cubicBezTo>
                  <a:cubicBezTo>
                    <a:pt x="196" y="127"/>
                    <a:pt x="195" y="131"/>
                    <a:pt x="192" y="132"/>
                  </a:cubicBezTo>
                  <a:cubicBezTo>
                    <a:pt x="99" y="186"/>
                    <a:pt x="99" y="186"/>
                    <a:pt x="99" y="186"/>
                  </a:cubicBezTo>
                  <a:cubicBezTo>
                    <a:pt x="97" y="187"/>
                    <a:pt x="94" y="187"/>
                    <a:pt x="92" y="184"/>
                  </a:cubicBezTo>
                  <a:cubicBezTo>
                    <a:pt x="67" y="147"/>
                    <a:pt x="67" y="147"/>
                    <a:pt x="67" y="147"/>
                  </a:cubicBezTo>
                  <a:cubicBezTo>
                    <a:pt x="67" y="147"/>
                    <a:pt x="67" y="147"/>
                    <a:pt x="67" y="147"/>
                  </a:cubicBezTo>
                </a:path>
              </a:pathLst>
            </a:custGeom>
            <a:solidFill>
              <a:srgbClr val="88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8" name="Freeform 138"/>
            <p:cNvSpPr>
              <a:spLocks/>
            </p:cNvSpPr>
            <p:nvPr/>
          </p:nvSpPr>
          <p:spPr bwMode="auto">
            <a:xfrm>
              <a:off x="8232" y="4182"/>
              <a:ext cx="530" cy="504"/>
            </a:xfrm>
            <a:custGeom>
              <a:avLst/>
              <a:gdLst>
                <a:gd name="T0" fmla="*/ 77 w 224"/>
                <a:gd name="T1" fmla="*/ 167 h 213"/>
                <a:gd name="T2" fmla="*/ 2 w 224"/>
                <a:gd name="T3" fmla="*/ 68 h 213"/>
                <a:gd name="T4" fmla="*/ 4 w 224"/>
                <a:gd name="T5" fmla="*/ 59 h 213"/>
                <a:gd name="T6" fmla="*/ 114 w 224"/>
                <a:gd name="T7" fmla="*/ 1 h 213"/>
                <a:gd name="T8" fmla="*/ 122 w 224"/>
                <a:gd name="T9" fmla="*/ 3 h 213"/>
                <a:gd name="T10" fmla="*/ 222 w 224"/>
                <a:gd name="T11" fmla="*/ 141 h 213"/>
                <a:gd name="T12" fmla="*/ 220 w 224"/>
                <a:gd name="T13" fmla="*/ 150 h 213"/>
                <a:gd name="T14" fmla="*/ 113 w 224"/>
                <a:gd name="T15" fmla="*/ 211 h 213"/>
                <a:gd name="T16" fmla="*/ 105 w 224"/>
                <a:gd name="T17" fmla="*/ 210 h 213"/>
                <a:gd name="T18" fmla="*/ 77 w 224"/>
                <a:gd name="T19" fmla="*/ 167 h 213"/>
                <a:gd name="T20" fmla="*/ 77 w 224"/>
                <a:gd name="T21" fmla="*/ 167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4" h="213">
                  <a:moveTo>
                    <a:pt x="77" y="167"/>
                  </a:moveTo>
                  <a:cubicBezTo>
                    <a:pt x="2" y="68"/>
                    <a:pt x="2" y="68"/>
                    <a:pt x="2" y="68"/>
                  </a:cubicBezTo>
                  <a:cubicBezTo>
                    <a:pt x="0" y="65"/>
                    <a:pt x="1" y="61"/>
                    <a:pt x="4" y="59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6" y="0"/>
                    <a:pt x="120" y="0"/>
                    <a:pt x="122" y="3"/>
                  </a:cubicBezTo>
                  <a:cubicBezTo>
                    <a:pt x="222" y="141"/>
                    <a:pt x="222" y="141"/>
                    <a:pt x="222" y="141"/>
                  </a:cubicBezTo>
                  <a:cubicBezTo>
                    <a:pt x="224" y="144"/>
                    <a:pt x="223" y="148"/>
                    <a:pt x="220" y="150"/>
                  </a:cubicBezTo>
                  <a:cubicBezTo>
                    <a:pt x="113" y="211"/>
                    <a:pt x="113" y="211"/>
                    <a:pt x="113" y="211"/>
                  </a:cubicBezTo>
                  <a:cubicBezTo>
                    <a:pt x="111" y="213"/>
                    <a:pt x="107" y="212"/>
                    <a:pt x="105" y="210"/>
                  </a:cubicBezTo>
                  <a:cubicBezTo>
                    <a:pt x="77" y="167"/>
                    <a:pt x="77" y="167"/>
                    <a:pt x="77" y="167"/>
                  </a:cubicBezTo>
                  <a:cubicBezTo>
                    <a:pt x="77" y="167"/>
                    <a:pt x="77" y="167"/>
                    <a:pt x="77" y="167"/>
                  </a:cubicBezTo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9" name="Freeform 139"/>
            <p:cNvSpPr>
              <a:spLocks/>
            </p:cNvSpPr>
            <p:nvPr/>
          </p:nvSpPr>
          <p:spPr bwMode="auto">
            <a:xfrm>
              <a:off x="8265" y="4208"/>
              <a:ext cx="464" cy="442"/>
            </a:xfrm>
            <a:custGeom>
              <a:avLst/>
              <a:gdLst>
                <a:gd name="T0" fmla="*/ 67 w 196"/>
                <a:gd name="T1" fmla="*/ 147 h 187"/>
                <a:gd name="T2" fmla="*/ 2 w 196"/>
                <a:gd name="T3" fmla="*/ 60 h 187"/>
                <a:gd name="T4" fmla="*/ 3 w 196"/>
                <a:gd name="T5" fmla="*/ 52 h 187"/>
                <a:gd name="T6" fmla="*/ 99 w 196"/>
                <a:gd name="T7" fmla="*/ 2 h 187"/>
                <a:gd name="T8" fmla="*/ 106 w 196"/>
                <a:gd name="T9" fmla="*/ 3 h 187"/>
                <a:gd name="T10" fmla="*/ 194 w 196"/>
                <a:gd name="T11" fmla="*/ 124 h 187"/>
                <a:gd name="T12" fmla="*/ 192 w 196"/>
                <a:gd name="T13" fmla="*/ 132 h 187"/>
                <a:gd name="T14" fmla="*/ 99 w 196"/>
                <a:gd name="T15" fmla="*/ 186 h 187"/>
                <a:gd name="T16" fmla="*/ 92 w 196"/>
                <a:gd name="T17" fmla="*/ 184 h 187"/>
                <a:gd name="T18" fmla="*/ 67 w 196"/>
                <a:gd name="T19" fmla="*/ 147 h 187"/>
                <a:gd name="T20" fmla="*/ 67 w 196"/>
                <a:gd name="T21" fmla="*/ 14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6" h="187">
                  <a:moveTo>
                    <a:pt x="67" y="147"/>
                  </a:moveTo>
                  <a:cubicBezTo>
                    <a:pt x="2" y="60"/>
                    <a:pt x="2" y="60"/>
                    <a:pt x="2" y="60"/>
                  </a:cubicBezTo>
                  <a:cubicBezTo>
                    <a:pt x="0" y="58"/>
                    <a:pt x="1" y="54"/>
                    <a:pt x="3" y="5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102" y="0"/>
                    <a:pt x="105" y="1"/>
                    <a:pt x="106" y="3"/>
                  </a:cubicBezTo>
                  <a:cubicBezTo>
                    <a:pt x="194" y="124"/>
                    <a:pt x="194" y="124"/>
                    <a:pt x="194" y="124"/>
                  </a:cubicBezTo>
                  <a:cubicBezTo>
                    <a:pt x="196" y="127"/>
                    <a:pt x="195" y="131"/>
                    <a:pt x="192" y="132"/>
                  </a:cubicBezTo>
                  <a:cubicBezTo>
                    <a:pt x="99" y="186"/>
                    <a:pt x="99" y="186"/>
                    <a:pt x="99" y="186"/>
                  </a:cubicBezTo>
                  <a:cubicBezTo>
                    <a:pt x="97" y="187"/>
                    <a:pt x="94" y="187"/>
                    <a:pt x="92" y="184"/>
                  </a:cubicBezTo>
                  <a:cubicBezTo>
                    <a:pt x="67" y="147"/>
                    <a:pt x="67" y="147"/>
                    <a:pt x="67" y="147"/>
                  </a:cubicBezTo>
                  <a:cubicBezTo>
                    <a:pt x="67" y="147"/>
                    <a:pt x="67" y="147"/>
                    <a:pt x="67" y="147"/>
                  </a:cubicBezTo>
                </a:path>
              </a:pathLst>
            </a:custGeom>
            <a:solidFill>
              <a:srgbClr val="88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0" name="Freeform 140"/>
            <p:cNvSpPr>
              <a:spLocks/>
            </p:cNvSpPr>
            <p:nvPr/>
          </p:nvSpPr>
          <p:spPr bwMode="auto">
            <a:xfrm>
              <a:off x="8712" y="4454"/>
              <a:ext cx="14" cy="19"/>
            </a:xfrm>
            <a:custGeom>
              <a:avLst/>
              <a:gdLst>
                <a:gd name="T0" fmla="*/ 0 w 14"/>
                <a:gd name="T1" fmla="*/ 0 h 19"/>
                <a:gd name="T2" fmla="*/ 12 w 14"/>
                <a:gd name="T3" fmla="*/ 19 h 19"/>
                <a:gd name="T4" fmla="*/ 14 w 14"/>
                <a:gd name="T5" fmla="*/ 9 h 19"/>
                <a:gd name="T6" fmla="*/ 0 w 14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9">
                  <a:moveTo>
                    <a:pt x="0" y="0"/>
                  </a:moveTo>
                  <a:lnTo>
                    <a:pt x="12" y="19"/>
                  </a:lnTo>
                  <a:lnTo>
                    <a:pt x="14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39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1" name="Freeform 141"/>
            <p:cNvSpPr>
              <a:spLocks/>
            </p:cNvSpPr>
            <p:nvPr/>
          </p:nvSpPr>
          <p:spPr bwMode="auto">
            <a:xfrm>
              <a:off x="8712" y="4454"/>
              <a:ext cx="14" cy="19"/>
            </a:xfrm>
            <a:custGeom>
              <a:avLst/>
              <a:gdLst>
                <a:gd name="T0" fmla="*/ 0 w 14"/>
                <a:gd name="T1" fmla="*/ 0 h 19"/>
                <a:gd name="T2" fmla="*/ 12 w 14"/>
                <a:gd name="T3" fmla="*/ 19 h 19"/>
                <a:gd name="T4" fmla="*/ 14 w 14"/>
                <a:gd name="T5" fmla="*/ 9 h 19"/>
                <a:gd name="T6" fmla="*/ 0 w 14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9">
                  <a:moveTo>
                    <a:pt x="0" y="0"/>
                  </a:moveTo>
                  <a:lnTo>
                    <a:pt x="12" y="19"/>
                  </a:lnTo>
                  <a:lnTo>
                    <a:pt x="14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2" name="Freeform 142"/>
            <p:cNvSpPr>
              <a:spLocks/>
            </p:cNvSpPr>
            <p:nvPr/>
          </p:nvSpPr>
          <p:spPr bwMode="auto">
            <a:xfrm>
              <a:off x="8712" y="4454"/>
              <a:ext cx="12" cy="19"/>
            </a:xfrm>
            <a:custGeom>
              <a:avLst/>
              <a:gdLst>
                <a:gd name="T0" fmla="*/ 0 w 12"/>
                <a:gd name="T1" fmla="*/ 0 h 19"/>
                <a:gd name="T2" fmla="*/ 12 w 12"/>
                <a:gd name="T3" fmla="*/ 19 h 19"/>
                <a:gd name="T4" fmla="*/ 12 w 12"/>
                <a:gd name="T5" fmla="*/ 19 h 19"/>
                <a:gd name="T6" fmla="*/ 0 w 12"/>
                <a:gd name="T7" fmla="*/ 0 h 19"/>
                <a:gd name="T8" fmla="*/ 0 w 12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9">
                  <a:moveTo>
                    <a:pt x="0" y="0"/>
                  </a:moveTo>
                  <a:lnTo>
                    <a:pt x="12" y="19"/>
                  </a:lnTo>
                  <a:lnTo>
                    <a:pt x="12" y="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3" name="Freeform 143"/>
            <p:cNvSpPr>
              <a:spLocks/>
            </p:cNvSpPr>
            <p:nvPr/>
          </p:nvSpPr>
          <p:spPr bwMode="auto">
            <a:xfrm>
              <a:off x="8712" y="4454"/>
              <a:ext cx="12" cy="19"/>
            </a:xfrm>
            <a:custGeom>
              <a:avLst/>
              <a:gdLst>
                <a:gd name="T0" fmla="*/ 0 w 12"/>
                <a:gd name="T1" fmla="*/ 0 h 19"/>
                <a:gd name="T2" fmla="*/ 12 w 12"/>
                <a:gd name="T3" fmla="*/ 19 h 19"/>
                <a:gd name="T4" fmla="*/ 12 w 12"/>
                <a:gd name="T5" fmla="*/ 19 h 19"/>
                <a:gd name="T6" fmla="*/ 0 w 12"/>
                <a:gd name="T7" fmla="*/ 0 h 19"/>
                <a:gd name="T8" fmla="*/ 0 w 12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9">
                  <a:moveTo>
                    <a:pt x="0" y="0"/>
                  </a:moveTo>
                  <a:lnTo>
                    <a:pt x="12" y="19"/>
                  </a:lnTo>
                  <a:lnTo>
                    <a:pt x="12" y="19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4" name="Freeform 144"/>
            <p:cNvSpPr>
              <a:spLocks/>
            </p:cNvSpPr>
            <p:nvPr/>
          </p:nvSpPr>
          <p:spPr bwMode="auto">
            <a:xfrm>
              <a:off x="8667" y="4425"/>
              <a:ext cx="57" cy="69"/>
            </a:xfrm>
            <a:custGeom>
              <a:avLst/>
              <a:gdLst>
                <a:gd name="T0" fmla="*/ 0 w 57"/>
                <a:gd name="T1" fmla="*/ 0 h 69"/>
                <a:gd name="T2" fmla="*/ 52 w 57"/>
                <a:gd name="T3" fmla="*/ 69 h 69"/>
                <a:gd name="T4" fmla="*/ 57 w 57"/>
                <a:gd name="T5" fmla="*/ 48 h 69"/>
                <a:gd name="T6" fmla="*/ 45 w 57"/>
                <a:gd name="T7" fmla="*/ 29 h 69"/>
                <a:gd name="T8" fmla="*/ 0 w 57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69">
                  <a:moveTo>
                    <a:pt x="0" y="0"/>
                  </a:moveTo>
                  <a:lnTo>
                    <a:pt x="52" y="69"/>
                  </a:lnTo>
                  <a:lnTo>
                    <a:pt x="57" y="48"/>
                  </a:lnTo>
                  <a:lnTo>
                    <a:pt x="45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5" name="Freeform 145"/>
            <p:cNvSpPr>
              <a:spLocks/>
            </p:cNvSpPr>
            <p:nvPr/>
          </p:nvSpPr>
          <p:spPr bwMode="auto">
            <a:xfrm>
              <a:off x="8667" y="4425"/>
              <a:ext cx="57" cy="69"/>
            </a:xfrm>
            <a:custGeom>
              <a:avLst/>
              <a:gdLst>
                <a:gd name="T0" fmla="*/ 0 w 57"/>
                <a:gd name="T1" fmla="*/ 0 h 69"/>
                <a:gd name="T2" fmla="*/ 52 w 57"/>
                <a:gd name="T3" fmla="*/ 69 h 69"/>
                <a:gd name="T4" fmla="*/ 57 w 57"/>
                <a:gd name="T5" fmla="*/ 48 h 69"/>
                <a:gd name="T6" fmla="*/ 45 w 57"/>
                <a:gd name="T7" fmla="*/ 29 h 69"/>
                <a:gd name="T8" fmla="*/ 0 w 57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69">
                  <a:moveTo>
                    <a:pt x="0" y="0"/>
                  </a:moveTo>
                  <a:lnTo>
                    <a:pt x="52" y="69"/>
                  </a:lnTo>
                  <a:lnTo>
                    <a:pt x="57" y="48"/>
                  </a:lnTo>
                  <a:lnTo>
                    <a:pt x="45" y="2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6" name="Freeform 146"/>
            <p:cNvSpPr>
              <a:spLocks/>
            </p:cNvSpPr>
            <p:nvPr/>
          </p:nvSpPr>
          <p:spPr bwMode="auto">
            <a:xfrm>
              <a:off x="8601" y="4378"/>
              <a:ext cx="118" cy="118"/>
            </a:xfrm>
            <a:custGeom>
              <a:avLst/>
              <a:gdLst>
                <a:gd name="T0" fmla="*/ 0 w 50"/>
                <a:gd name="T1" fmla="*/ 0 h 50"/>
                <a:gd name="T2" fmla="*/ 17 w 50"/>
                <a:gd name="T3" fmla="*/ 29 h 50"/>
                <a:gd name="T4" fmla="*/ 50 w 50"/>
                <a:gd name="T5" fmla="*/ 50 h 50"/>
                <a:gd name="T6" fmla="*/ 50 w 50"/>
                <a:gd name="T7" fmla="*/ 49 h 50"/>
                <a:gd name="T8" fmla="*/ 28 w 50"/>
                <a:gd name="T9" fmla="*/ 20 h 50"/>
                <a:gd name="T10" fmla="*/ 0 w 50"/>
                <a:gd name="T1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50">
                  <a:moveTo>
                    <a:pt x="0" y="0"/>
                  </a:moveTo>
                  <a:cubicBezTo>
                    <a:pt x="0" y="0"/>
                    <a:pt x="1" y="16"/>
                    <a:pt x="17" y="29"/>
                  </a:cubicBezTo>
                  <a:cubicBezTo>
                    <a:pt x="33" y="43"/>
                    <a:pt x="50" y="50"/>
                    <a:pt x="50" y="50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A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7" name="Freeform 147"/>
            <p:cNvSpPr>
              <a:spLocks/>
            </p:cNvSpPr>
            <p:nvPr/>
          </p:nvSpPr>
          <p:spPr bwMode="auto">
            <a:xfrm>
              <a:off x="8572" y="4314"/>
              <a:ext cx="187" cy="163"/>
            </a:xfrm>
            <a:custGeom>
              <a:avLst/>
              <a:gdLst>
                <a:gd name="T0" fmla="*/ 56 w 79"/>
                <a:gd name="T1" fmla="*/ 69 h 69"/>
                <a:gd name="T2" fmla="*/ 15 w 79"/>
                <a:gd name="T3" fmla="*/ 33 h 69"/>
                <a:gd name="T4" fmla="*/ 43 w 79"/>
                <a:gd name="T5" fmla="*/ 37 h 69"/>
                <a:gd name="T6" fmla="*/ 18 w 79"/>
                <a:gd name="T7" fmla="*/ 3 h 69"/>
                <a:gd name="T8" fmla="*/ 79 w 79"/>
                <a:gd name="T9" fmla="*/ 59 h 69"/>
                <a:gd name="T10" fmla="*/ 56 w 79"/>
                <a:gd name="T1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69">
                  <a:moveTo>
                    <a:pt x="56" y="69"/>
                  </a:moveTo>
                  <a:cubicBezTo>
                    <a:pt x="56" y="69"/>
                    <a:pt x="29" y="53"/>
                    <a:pt x="15" y="33"/>
                  </a:cubicBezTo>
                  <a:cubicBezTo>
                    <a:pt x="0" y="12"/>
                    <a:pt x="43" y="37"/>
                    <a:pt x="43" y="37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70" y="0"/>
                    <a:pt x="79" y="59"/>
                  </a:cubicBezTo>
                  <a:lnTo>
                    <a:pt x="56" y="69"/>
                  </a:lnTo>
                  <a:close/>
                </a:path>
              </a:pathLst>
            </a:custGeom>
            <a:solidFill>
              <a:srgbClr val="FDD4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8" name="Freeform 148"/>
            <p:cNvSpPr>
              <a:spLocks/>
            </p:cNvSpPr>
            <p:nvPr/>
          </p:nvSpPr>
          <p:spPr bwMode="auto">
            <a:xfrm>
              <a:off x="8234" y="4333"/>
              <a:ext cx="525" cy="388"/>
            </a:xfrm>
            <a:custGeom>
              <a:avLst/>
              <a:gdLst>
                <a:gd name="T0" fmla="*/ 222 w 222"/>
                <a:gd name="T1" fmla="*/ 81 h 164"/>
                <a:gd name="T2" fmla="*/ 219 w 222"/>
                <a:gd name="T3" fmla="*/ 86 h 164"/>
                <a:gd name="T4" fmla="*/ 112 w 222"/>
                <a:gd name="T5" fmla="*/ 147 h 164"/>
                <a:gd name="T6" fmla="*/ 104 w 222"/>
                <a:gd name="T7" fmla="*/ 146 h 164"/>
                <a:gd name="T8" fmla="*/ 76 w 222"/>
                <a:gd name="T9" fmla="*/ 103 h 164"/>
                <a:gd name="T10" fmla="*/ 76 w 222"/>
                <a:gd name="T11" fmla="*/ 103 h 164"/>
                <a:gd name="T12" fmla="*/ 1 w 222"/>
                <a:gd name="T13" fmla="*/ 4 h 164"/>
                <a:gd name="T14" fmla="*/ 0 w 222"/>
                <a:gd name="T15" fmla="*/ 0 h 164"/>
                <a:gd name="T16" fmla="*/ 0 w 222"/>
                <a:gd name="T17" fmla="*/ 0 h 164"/>
                <a:gd name="T18" fmla="*/ 0 w 222"/>
                <a:gd name="T19" fmla="*/ 15 h 164"/>
                <a:gd name="T20" fmla="*/ 0 w 222"/>
                <a:gd name="T21" fmla="*/ 15 h 164"/>
                <a:gd name="T22" fmla="*/ 1 w 222"/>
                <a:gd name="T23" fmla="*/ 19 h 164"/>
                <a:gd name="T24" fmla="*/ 76 w 222"/>
                <a:gd name="T25" fmla="*/ 117 h 164"/>
                <a:gd name="T26" fmla="*/ 76 w 222"/>
                <a:gd name="T27" fmla="*/ 117 h 164"/>
                <a:gd name="T28" fmla="*/ 104 w 222"/>
                <a:gd name="T29" fmla="*/ 160 h 164"/>
                <a:gd name="T30" fmla="*/ 112 w 222"/>
                <a:gd name="T31" fmla="*/ 162 h 164"/>
                <a:gd name="T32" fmla="*/ 219 w 222"/>
                <a:gd name="T33" fmla="*/ 101 h 164"/>
                <a:gd name="T34" fmla="*/ 222 w 222"/>
                <a:gd name="T35" fmla="*/ 95 h 164"/>
                <a:gd name="T36" fmla="*/ 222 w 222"/>
                <a:gd name="T37" fmla="*/ 95 h 164"/>
                <a:gd name="T38" fmla="*/ 222 w 222"/>
                <a:gd name="T39" fmla="*/ 81 h 164"/>
                <a:gd name="T40" fmla="*/ 222 w 222"/>
                <a:gd name="T41" fmla="*/ 8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2" h="164">
                  <a:moveTo>
                    <a:pt x="222" y="81"/>
                  </a:moveTo>
                  <a:cubicBezTo>
                    <a:pt x="222" y="83"/>
                    <a:pt x="221" y="85"/>
                    <a:pt x="219" y="86"/>
                  </a:cubicBezTo>
                  <a:cubicBezTo>
                    <a:pt x="112" y="147"/>
                    <a:pt x="112" y="147"/>
                    <a:pt x="112" y="147"/>
                  </a:cubicBezTo>
                  <a:cubicBezTo>
                    <a:pt x="110" y="149"/>
                    <a:pt x="106" y="148"/>
                    <a:pt x="104" y="146"/>
                  </a:cubicBezTo>
                  <a:cubicBezTo>
                    <a:pt x="76" y="103"/>
                    <a:pt x="76" y="103"/>
                    <a:pt x="76" y="103"/>
                  </a:cubicBezTo>
                  <a:cubicBezTo>
                    <a:pt x="76" y="103"/>
                    <a:pt x="76" y="103"/>
                    <a:pt x="76" y="10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0" y="18"/>
                    <a:pt x="1" y="19"/>
                  </a:cubicBezTo>
                  <a:cubicBezTo>
                    <a:pt x="76" y="117"/>
                    <a:pt x="76" y="117"/>
                    <a:pt x="76" y="117"/>
                  </a:cubicBezTo>
                  <a:cubicBezTo>
                    <a:pt x="76" y="117"/>
                    <a:pt x="76" y="117"/>
                    <a:pt x="76" y="117"/>
                  </a:cubicBezTo>
                  <a:cubicBezTo>
                    <a:pt x="104" y="160"/>
                    <a:pt x="104" y="160"/>
                    <a:pt x="104" y="160"/>
                  </a:cubicBezTo>
                  <a:cubicBezTo>
                    <a:pt x="106" y="163"/>
                    <a:pt x="110" y="164"/>
                    <a:pt x="112" y="162"/>
                  </a:cubicBezTo>
                  <a:cubicBezTo>
                    <a:pt x="219" y="101"/>
                    <a:pt x="219" y="101"/>
                    <a:pt x="219" y="101"/>
                  </a:cubicBezTo>
                  <a:cubicBezTo>
                    <a:pt x="221" y="100"/>
                    <a:pt x="222" y="97"/>
                    <a:pt x="222" y="95"/>
                  </a:cubicBezTo>
                  <a:cubicBezTo>
                    <a:pt x="222" y="95"/>
                    <a:pt x="222" y="95"/>
                    <a:pt x="222" y="95"/>
                  </a:cubicBezTo>
                  <a:cubicBezTo>
                    <a:pt x="222" y="81"/>
                    <a:pt x="222" y="81"/>
                    <a:pt x="222" y="81"/>
                  </a:cubicBezTo>
                  <a:cubicBezTo>
                    <a:pt x="222" y="81"/>
                    <a:pt x="222" y="81"/>
                    <a:pt x="222" y="81"/>
                  </a:cubicBezTo>
                </a:path>
              </a:pathLst>
            </a:custGeom>
            <a:solidFill>
              <a:srgbClr val="515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9" name="Freeform 149"/>
            <p:cNvSpPr>
              <a:spLocks/>
            </p:cNvSpPr>
            <p:nvPr/>
          </p:nvSpPr>
          <p:spPr bwMode="auto">
            <a:xfrm>
              <a:off x="8703" y="4077"/>
              <a:ext cx="617" cy="1122"/>
            </a:xfrm>
            <a:custGeom>
              <a:avLst/>
              <a:gdLst>
                <a:gd name="T0" fmla="*/ 177 w 261"/>
                <a:gd name="T1" fmla="*/ 5 h 474"/>
                <a:gd name="T2" fmla="*/ 210 w 261"/>
                <a:gd name="T3" fmla="*/ 30 h 474"/>
                <a:gd name="T4" fmla="*/ 221 w 261"/>
                <a:gd name="T5" fmla="*/ 385 h 474"/>
                <a:gd name="T6" fmla="*/ 213 w 261"/>
                <a:gd name="T7" fmla="*/ 396 h 474"/>
                <a:gd name="T8" fmla="*/ 9 w 261"/>
                <a:gd name="T9" fmla="*/ 402 h 474"/>
                <a:gd name="T10" fmla="*/ 9 w 261"/>
                <a:gd name="T11" fmla="*/ 243 h 474"/>
                <a:gd name="T12" fmla="*/ 8 w 261"/>
                <a:gd name="T13" fmla="*/ 121 h 474"/>
                <a:gd name="T14" fmla="*/ 41 w 261"/>
                <a:gd name="T15" fmla="*/ 78 h 474"/>
                <a:gd name="T16" fmla="*/ 177 w 261"/>
                <a:gd name="T17" fmla="*/ 5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1" h="474">
                  <a:moveTo>
                    <a:pt x="177" y="5"/>
                  </a:moveTo>
                  <a:cubicBezTo>
                    <a:pt x="177" y="5"/>
                    <a:pt x="184" y="0"/>
                    <a:pt x="210" y="30"/>
                  </a:cubicBezTo>
                  <a:cubicBezTo>
                    <a:pt x="240" y="64"/>
                    <a:pt x="261" y="237"/>
                    <a:pt x="221" y="385"/>
                  </a:cubicBezTo>
                  <a:cubicBezTo>
                    <a:pt x="220" y="389"/>
                    <a:pt x="217" y="393"/>
                    <a:pt x="213" y="396"/>
                  </a:cubicBezTo>
                  <a:cubicBezTo>
                    <a:pt x="191" y="414"/>
                    <a:pt x="106" y="474"/>
                    <a:pt x="9" y="402"/>
                  </a:cubicBezTo>
                  <a:cubicBezTo>
                    <a:pt x="9" y="243"/>
                    <a:pt x="9" y="243"/>
                    <a:pt x="9" y="243"/>
                  </a:cubicBezTo>
                  <a:cubicBezTo>
                    <a:pt x="9" y="243"/>
                    <a:pt x="0" y="147"/>
                    <a:pt x="8" y="121"/>
                  </a:cubicBezTo>
                  <a:cubicBezTo>
                    <a:pt x="13" y="108"/>
                    <a:pt x="20" y="92"/>
                    <a:pt x="41" y="78"/>
                  </a:cubicBezTo>
                  <a:lnTo>
                    <a:pt x="177" y="5"/>
                  </a:lnTo>
                  <a:close/>
                </a:path>
              </a:pathLst>
            </a:custGeom>
            <a:solidFill>
              <a:srgbClr val="B43F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0" name="Freeform 150"/>
            <p:cNvSpPr>
              <a:spLocks/>
            </p:cNvSpPr>
            <p:nvPr/>
          </p:nvSpPr>
          <p:spPr bwMode="auto">
            <a:xfrm>
              <a:off x="8724" y="4683"/>
              <a:ext cx="476" cy="485"/>
            </a:xfrm>
            <a:custGeom>
              <a:avLst/>
              <a:gdLst>
                <a:gd name="T0" fmla="*/ 201 w 201"/>
                <a:gd name="T1" fmla="*/ 143 h 205"/>
                <a:gd name="T2" fmla="*/ 111 w 201"/>
                <a:gd name="T3" fmla="*/ 158 h 205"/>
                <a:gd name="T4" fmla="*/ 65 w 201"/>
                <a:gd name="T5" fmla="*/ 98 h 205"/>
                <a:gd name="T6" fmla="*/ 72 w 201"/>
                <a:gd name="T7" fmla="*/ 0 h 205"/>
                <a:gd name="T8" fmla="*/ 58 w 201"/>
                <a:gd name="T9" fmla="*/ 0 h 205"/>
                <a:gd name="T10" fmla="*/ 30 w 201"/>
                <a:gd name="T11" fmla="*/ 32 h 205"/>
                <a:gd name="T12" fmla="*/ 0 w 201"/>
                <a:gd name="T13" fmla="*/ 85 h 205"/>
                <a:gd name="T14" fmla="*/ 0 w 201"/>
                <a:gd name="T15" fmla="*/ 146 h 205"/>
                <a:gd name="T16" fmla="*/ 23 w 201"/>
                <a:gd name="T17" fmla="*/ 161 h 205"/>
                <a:gd name="T18" fmla="*/ 26 w 201"/>
                <a:gd name="T19" fmla="*/ 162 h 205"/>
                <a:gd name="T20" fmla="*/ 26 w 201"/>
                <a:gd name="T21" fmla="*/ 162 h 205"/>
                <a:gd name="T22" fmla="*/ 201 w 201"/>
                <a:gd name="T23" fmla="*/ 14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1" h="205">
                  <a:moveTo>
                    <a:pt x="201" y="143"/>
                  </a:moveTo>
                  <a:cubicBezTo>
                    <a:pt x="168" y="158"/>
                    <a:pt x="136" y="161"/>
                    <a:pt x="111" y="158"/>
                  </a:cubicBezTo>
                  <a:cubicBezTo>
                    <a:pt x="81" y="156"/>
                    <a:pt x="60" y="127"/>
                    <a:pt x="65" y="98"/>
                  </a:cubicBezTo>
                  <a:cubicBezTo>
                    <a:pt x="74" y="52"/>
                    <a:pt x="72" y="0"/>
                    <a:pt x="72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8" y="152"/>
                    <a:pt x="16" y="157"/>
                    <a:pt x="23" y="161"/>
                  </a:cubicBezTo>
                  <a:cubicBezTo>
                    <a:pt x="24" y="162"/>
                    <a:pt x="25" y="162"/>
                    <a:pt x="26" y="162"/>
                  </a:cubicBezTo>
                  <a:cubicBezTo>
                    <a:pt x="26" y="162"/>
                    <a:pt x="26" y="162"/>
                    <a:pt x="26" y="162"/>
                  </a:cubicBezTo>
                  <a:cubicBezTo>
                    <a:pt x="107" y="205"/>
                    <a:pt x="177" y="161"/>
                    <a:pt x="201" y="143"/>
                  </a:cubicBezTo>
                  <a:close/>
                </a:path>
              </a:pathLst>
            </a:custGeom>
            <a:solidFill>
              <a:srgbClr val="9B3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1" name="Freeform 151"/>
            <p:cNvSpPr>
              <a:spLocks/>
            </p:cNvSpPr>
            <p:nvPr/>
          </p:nvSpPr>
          <p:spPr bwMode="auto">
            <a:xfrm>
              <a:off x="8388" y="4508"/>
              <a:ext cx="42" cy="78"/>
            </a:xfrm>
            <a:custGeom>
              <a:avLst/>
              <a:gdLst>
                <a:gd name="T0" fmla="*/ 0 w 18"/>
                <a:gd name="T1" fmla="*/ 0 h 33"/>
                <a:gd name="T2" fmla="*/ 2 w 18"/>
                <a:gd name="T3" fmla="*/ 17 h 33"/>
                <a:gd name="T4" fmla="*/ 11 w 18"/>
                <a:gd name="T5" fmla="*/ 29 h 33"/>
                <a:gd name="T6" fmla="*/ 11 w 18"/>
                <a:gd name="T7" fmla="*/ 29 h 33"/>
                <a:gd name="T8" fmla="*/ 13 w 18"/>
                <a:gd name="T9" fmla="*/ 33 h 33"/>
                <a:gd name="T10" fmla="*/ 18 w 18"/>
                <a:gd name="T11" fmla="*/ 30 h 33"/>
                <a:gd name="T12" fmla="*/ 16 w 18"/>
                <a:gd name="T13" fmla="*/ 20 h 33"/>
                <a:gd name="T14" fmla="*/ 15 w 18"/>
                <a:gd name="T15" fmla="*/ 20 h 33"/>
                <a:gd name="T16" fmla="*/ 15 w 18"/>
                <a:gd name="T17" fmla="*/ 20 h 33"/>
                <a:gd name="T18" fmla="*/ 0 w 18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33">
                  <a:moveTo>
                    <a:pt x="0" y="0"/>
                  </a:moveTo>
                  <a:cubicBezTo>
                    <a:pt x="0" y="4"/>
                    <a:pt x="1" y="10"/>
                    <a:pt x="2" y="17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353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2" name="Freeform 152"/>
            <p:cNvSpPr>
              <a:spLocks/>
            </p:cNvSpPr>
            <p:nvPr/>
          </p:nvSpPr>
          <p:spPr bwMode="auto">
            <a:xfrm>
              <a:off x="8388" y="4473"/>
              <a:ext cx="38" cy="82"/>
            </a:xfrm>
            <a:custGeom>
              <a:avLst/>
              <a:gdLst>
                <a:gd name="T0" fmla="*/ 5 w 16"/>
                <a:gd name="T1" fmla="*/ 0 h 35"/>
                <a:gd name="T2" fmla="*/ 0 w 16"/>
                <a:gd name="T3" fmla="*/ 15 h 35"/>
                <a:gd name="T4" fmla="*/ 15 w 16"/>
                <a:gd name="T5" fmla="*/ 35 h 35"/>
                <a:gd name="T6" fmla="*/ 15 w 16"/>
                <a:gd name="T7" fmla="*/ 35 h 35"/>
                <a:gd name="T8" fmla="*/ 16 w 16"/>
                <a:gd name="T9" fmla="*/ 35 h 35"/>
                <a:gd name="T10" fmla="*/ 5 w 16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5">
                  <a:moveTo>
                    <a:pt x="5" y="0"/>
                  </a:moveTo>
                  <a:cubicBezTo>
                    <a:pt x="5" y="0"/>
                    <a:pt x="0" y="1"/>
                    <a:pt x="0" y="1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7A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3" name="Freeform 153"/>
            <p:cNvSpPr>
              <a:spLocks/>
            </p:cNvSpPr>
            <p:nvPr/>
          </p:nvSpPr>
          <p:spPr bwMode="auto">
            <a:xfrm>
              <a:off x="8393" y="4548"/>
              <a:ext cx="26" cy="41"/>
            </a:xfrm>
            <a:custGeom>
              <a:avLst/>
              <a:gdLst>
                <a:gd name="T0" fmla="*/ 0 w 11"/>
                <a:gd name="T1" fmla="*/ 0 h 17"/>
                <a:gd name="T2" fmla="*/ 0 w 11"/>
                <a:gd name="T3" fmla="*/ 0 h 17"/>
                <a:gd name="T4" fmla="*/ 9 w 11"/>
                <a:gd name="T5" fmla="*/ 17 h 17"/>
                <a:gd name="T6" fmla="*/ 11 w 11"/>
                <a:gd name="T7" fmla="*/ 16 h 17"/>
                <a:gd name="T8" fmla="*/ 9 w 11"/>
                <a:gd name="T9" fmla="*/ 12 h 17"/>
                <a:gd name="T10" fmla="*/ 9 w 11"/>
                <a:gd name="T11" fmla="*/ 12 h 17"/>
                <a:gd name="T12" fmla="*/ 0 w 11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949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4" name="Freeform 154"/>
            <p:cNvSpPr>
              <a:spLocks/>
            </p:cNvSpPr>
            <p:nvPr/>
          </p:nvSpPr>
          <p:spPr bwMode="auto">
            <a:xfrm>
              <a:off x="8255" y="4421"/>
              <a:ext cx="620" cy="697"/>
            </a:xfrm>
            <a:custGeom>
              <a:avLst/>
              <a:gdLst>
                <a:gd name="T0" fmla="*/ 261 w 262"/>
                <a:gd name="T1" fmla="*/ 111 h 295"/>
                <a:gd name="T2" fmla="*/ 185 w 262"/>
                <a:gd name="T3" fmla="*/ 114 h 295"/>
                <a:gd name="T4" fmla="*/ 187 w 262"/>
                <a:gd name="T5" fmla="*/ 162 h 295"/>
                <a:gd name="T6" fmla="*/ 179 w 262"/>
                <a:gd name="T7" fmla="*/ 166 h 295"/>
                <a:gd name="T8" fmla="*/ 93 w 262"/>
                <a:gd name="T9" fmla="*/ 105 h 295"/>
                <a:gd name="T10" fmla="*/ 71 w 262"/>
                <a:gd name="T11" fmla="*/ 29 h 295"/>
                <a:gd name="T12" fmla="*/ 67 w 262"/>
                <a:gd name="T13" fmla="*/ 66 h 295"/>
                <a:gd name="T14" fmla="*/ 35 w 262"/>
                <a:gd name="T15" fmla="*/ 24 h 295"/>
                <a:gd name="T16" fmla="*/ 23 w 262"/>
                <a:gd name="T17" fmla="*/ 25 h 295"/>
                <a:gd name="T18" fmla="*/ 67 w 262"/>
                <a:gd name="T19" fmla="*/ 124 h 295"/>
                <a:gd name="T20" fmla="*/ 183 w 262"/>
                <a:gd name="T21" fmla="*/ 250 h 295"/>
                <a:gd name="T22" fmla="*/ 261 w 262"/>
                <a:gd name="T23" fmla="*/ 111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2" h="295">
                  <a:moveTo>
                    <a:pt x="261" y="111"/>
                  </a:moveTo>
                  <a:cubicBezTo>
                    <a:pt x="230" y="124"/>
                    <a:pt x="202" y="122"/>
                    <a:pt x="185" y="114"/>
                  </a:cubicBezTo>
                  <a:cubicBezTo>
                    <a:pt x="185" y="134"/>
                    <a:pt x="186" y="151"/>
                    <a:pt x="187" y="162"/>
                  </a:cubicBezTo>
                  <a:cubicBezTo>
                    <a:pt x="187" y="166"/>
                    <a:pt x="183" y="168"/>
                    <a:pt x="179" y="166"/>
                  </a:cubicBezTo>
                  <a:cubicBezTo>
                    <a:pt x="93" y="105"/>
                    <a:pt x="93" y="105"/>
                    <a:pt x="93" y="105"/>
                  </a:cubicBezTo>
                  <a:cubicBezTo>
                    <a:pt x="93" y="105"/>
                    <a:pt x="95" y="58"/>
                    <a:pt x="71" y="29"/>
                  </a:cubicBezTo>
                  <a:cubicBezTo>
                    <a:pt x="47" y="0"/>
                    <a:pt x="67" y="66"/>
                    <a:pt x="67" y="66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2" y="20"/>
                    <a:pt x="25" y="20"/>
                    <a:pt x="23" y="25"/>
                  </a:cubicBezTo>
                  <a:cubicBezTo>
                    <a:pt x="13" y="42"/>
                    <a:pt x="0" y="82"/>
                    <a:pt x="67" y="124"/>
                  </a:cubicBezTo>
                  <a:cubicBezTo>
                    <a:pt x="67" y="124"/>
                    <a:pt x="110" y="203"/>
                    <a:pt x="183" y="250"/>
                  </a:cubicBezTo>
                  <a:cubicBezTo>
                    <a:pt x="252" y="295"/>
                    <a:pt x="262" y="111"/>
                    <a:pt x="261" y="111"/>
                  </a:cubicBezTo>
                  <a:close/>
                </a:path>
              </a:pathLst>
            </a:custGeom>
            <a:solidFill>
              <a:srgbClr val="FDD4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5" name="Freeform 155"/>
            <p:cNvSpPr>
              <a:spLocks/>
            </p:cNvSpPr>
            <p:nvPr/>
          </p:nvSpPr>
          <p:spPr bwMode="auto">
            <a:xfrm>
              <a:off x="8442" y="4683"/>
              <a:ext cx="433" cy="435"/>
            </a:xfrm>
            <a:custGeom>
              <a:avLst/>
              <a:gdLst>
                <a:gd name="T0" fmla="*/ 182 w 183"/>
                <a:gd name="T1" fmla="*/ 0 h 184"/>
                <a:gd name="T2" fmla="*/ 165 w 183"/>
                <a:gd name="T3" fmla="*/ 6 h 184"/>
                <a:gd name="T4" fmla="*/ 89 w 183"/>
                <a:gd name="T5" fmla="*/ 118 h 184"/>
                <a:gd name="T6" fmla="*/ 0 w 183"/>
                <a:gd name="T7" fmla="*/ 32 h 184"/>
                <a:gd name="T8" fmla="*/ 104 w 183"/>
                <a:gd name="T9" fmla="*/ 139 h 184"/>
                <a:gd name="T10" fmla="*/ 182 w 183"/>
                <a:gd name="T11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3" h="184">
                  <a:moveTo>
                    <a:pt x="182" y="0"/>
                  </a:moveTo>
                  <a:cubicBezTo>
                    <a:pt x="176" y="3"/>
                    <a:pt x="170" y="4"/>
                    <a:pt x="165" y="6"/>
                  </a:cubicBezTo>
                  <a:cubicBezTo>
                    <a:pt x="159" y="55"/>
                    <a:pt x="141" y="151"/>
                    <a:pt x="89" y="118"/>
                  </a:cubicBezTo>
                  <a:cubicBezTo>
                    <a:pt x="50" y="93"/>
                    <a:pt x="20" y="58"/>
                    <a:pt x="0" y="32"/>
                  </a:cubicBezTo>
                  <a:cubicBezTo>
                    <a:pt x="17" y="58"/>
                    <a:pt x="53" y="107"/>
                    <a:pt x="104" y="139"/>
                  </a:cubicBezTo>
                  <a:cubicBezTo>
                    <a:pt x="173" y="184"/>
                    <a:pt x="183" y="0"/>
                    <a:pt x="182" y="0"/>
                  </a:cubicBezTo>
                  <a:close/>
                </a:path>
              </a:pathLst>
            </a:custGeom>
            <a:solidFill>
              <a:srgbClr val="FBC4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6" name="Freeform 156"/>
            <p:cNvSpPr>
              <a:spLocks/>
            </p:cNvSpPr>
            <p:nvPr/>
          </p:nvSpPr>
          <p:spPr bwMode="auto">
            <a:xfrm>
              <a:off x="8852" y="4134"/>
              <a:ext cx="184" cy="107"/>
            </a:xfrm>
            <a:custGeom>
              <a:avLst/>
              <a:gdLst>
                <a:gd name="T0" fmla="*/ 76 w 78"/>
                <a:gd name="T1" fmla="*/ 7 h 45"/>
                <a:gd name="T2" fmla="*/ 73 w 78"/>
                <a:gd name="T3" fmla="*/ 0 h 45"/>
                <a:gd name="T4" fmla="*/ 17 w 78"/>
                <a:gd name="T5" fmla="*/ 11 h 45"/>
                <a:gd name="T6" fmla="*/ 0 w 78"/>
                <a:gd name="T7" fmla="*/ 43 h 45"/>
                <a:gd name="T8" fmla="*/ 72 w 78"/>
                <a:gd name="T9" fmla="*/ 22 h 45"/>
                <a:gd name="T10" fmla="*/ 76 w 78"/>
                <a:gd name="T11" fmla="*/ 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45">
                  <a:moveTo>
                    <a:pt x="76" y="7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21" y="24"/>
                    <a:pt x="0" y="43"/>
                  </a:cubicBezTo>
                  <a:cubicBezTo>
                    <a:pt x="38" y="45"/>
                    <a:pt x="61" y="31"/>
                    <a:pt x="72" y="22"/>
                  </a:cubicBezTo>
                  <a:cubicBezTo>
                    <a:pt x="76" y="18"/>
                    <a:pt x="78" y="12"/>
                    <a:pt x="76" y="7"/>
                  </a:cubicBezTo>
                  <a:close/>
                </a:path>
              </a:pathLst>
            </a:custGeom>
            <a:solidFill>
              <a:srgbClr val="FDD4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7" name="Freeform 157"/>
            <p:cNvSpPr>
              <a:spLocks/>
            </p:cNvSpPr>
            <p:nvPr/>
          </p:nvSpPr>
          <p:spPr bwMode="auto">
            <a:xfrm>
              <a:off x="8885" y="4134"/>
              <a:ext cx="144" cy="62"/>
            </a:xfrm>
            <a:custGeom>
              <a:avLst/>
              <a:gdLst>
                <a:gd name="T0" fmla="*/ 39 w 61"/>
                <a:gd name="T1" fmla="*/ 18 h 26"/>
                <a:gd name="T2" fmla="*/ 61 w 61"/>
                <a:gd name="T3" fmla="*/ 6 h 26"/>
                <a:gd name="T4" fmla="*/ 59 w 61"/>
                <a:gd name="T5" fmla="*/ 0 h 26"/>
                <a:gd name="T6" fmla="*/ 3 w 61"/>
                <a:gd name="T7" fmla="*/ 11 h 26"/>
                <a:gd name="T8" fmla="*/ 0 w 61"/>
                <a:gd name="T9" fmla="*/ 26 h 26"/>
                <a:gd name="T10" fmla="*/ 39 w 61"/>
                <a:gd name="T11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26">
                  <a:moveTo>
                    <a:pt x="39" y="18"/>
                  </a:moveTo>
                  <a:cubicBezTo>
                    <a:pt x="47" y="16"/>
                    <a:pt x="55" y="11"/>
                    <a:pt x="61" y="6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5" y="17"/>
                    <a:pt x="0" y="26"/>
                  </a:cubicBezTo>
                  <a:cubicBezTo>
                    <a:pt x="11" y="26"/>
                    <a:pt x="25" y="23"/>
                    <a:pt x="39" y="18"/>
                  </a:cubicBezTo>
                  <a:close/>
                </a:path>
              </a:pathLst>
            </a:custGeom>
            <a:solidFill>
              <a:srgbClr val="FBC4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8" name="Freeform 158"/>
            <p:cNvSpPr>
              <a:spLocks/>
            </p:cNvSpPr>
            <p:nvPr/>
          </p:nvSpPr>
          <p:spPr bwMode="auto">
            <a:xfrm>
              <a:off x="8686" y="3590"/>
              <a:ext cx="464" cy="570"/>
            </a:xfrm>
            <a:custGeom>
              <a:avLst/>
              <a:gdLst>
                <a:gd name="T0" fmla="*/ 11 w 196"/>
                <a:gd name="T1" fmla="*/ 82 h 241"/>
                <a:gd name="T2" fmla="*/ 103 w 196"/>
                <a:gd name="T3" fmla="*/ 0 h 241"/>
                <a:gd name="T4" fmla="*/ 196 w 196"/>
                <a:gd name="T5" fmla="*/ 92 h 241"/>
                <a:gd name="T6" fmla="*/ 196 w 196"/>
                <a:gd name="T7" fmla="*/ 94 h 241"/>
                <a:gd name="T8" fmla="*/ 196 w 196"/>
                <a:gd name="T9" fmla="*/ 94 h 241"/>
                <a:gd name="T10" fmla="*/ 196 w 196"/>
                <a:gd name="T11" fmla="*/ 145 h 241"/>
                <a:gd name="T12" fmla="*/ 136 w 196"/>
                <a:gd name="T13" fmla="*/ 233 h 241"/>
                <a:gd name="T14" fmla="*/ 80 w 196"/>
                <a:gd name="T15" fmla="*/ 241 h 241"/>
                <a:gd name="T16" fmla="*/ 64 w 196"/>
                <a:gd name="T17" fmla="*/ 235 h 241"/>
                <a:gd name="T18" fmla="*/ 11 w 196"/>
                <a:gd name="T19" fmla="*/ 82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6" h="241">
                  <a:moveTo>
                    <a:pt x="11" y="82"/>
                  </a:moveTo>
                  <a:cubicBezTo>
                    <a:pt x="19" y="36"/>
                    <a:pt x="56" y="0"/>
                    <a:pt x="103" y="0"/>
                  </a:cubicBezTo>
                  <a:cubicBezTo>
                    <a:pt x="155" y="0"/>
                    <a:pt x="196" y="41"/>
                    <a:pt x="196" y="92"/>
                  </a:cubicBezTo>
                  <a:cubicBezTo>
                    <a:pt x="196" y="93"/>
                    <a:pt x="196" y="93"/>
                    <a:pt x="196" y="94"/>
                  </a:cubicBezTo>
                  <a:cubicBezTo>
                    <a:pt x="196" y="94"/>
                    <a:pt x="196" y="94"/>
                    <a:pt x="196" y="94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6" y="184"/>
                    <a:pt x="173" y="220"/>
                    <a:pt x="136" y="233"/>
                  </a:cubicBezTo>
                  <a:cubicBezTo>
                    <a:pt x="114" y="241"/>
                    <a:pt x="92" y="241"/>
                    <a:pt x="80" y="241"/>
                  </a:cubicBezTo>
                  <a:cubicBezTo>
                    <a:pt x="74" y="241"/>
                    <a:pt x="68" y="239"/>
                    <a:pt x="64" y="235"/>
                  </a:cubicBezTo>
                  <a:cubicBezTo>
                    <a:pt x="22" y="201"/>
                    <a:pt x="0" y="152"/>
                    <a:pt x="11" y="82"/>
                  </a:cubicBezTo>
                  <a:close/>
                </a:path>
              </a:pathLst>
            </a:custGeom>
            <a:solidFill>
              <a:srgbClr val="FDD4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9" name="Freeform 159"/>
            <p:cNvSpPr>
              <a:spLocks/>
            </p:cNvSpPr>
            <p:nvPr/>
          </p:nvSpPr>
          <p:spPr bwMode="auto">
            <a:xfrm>
              <a:off x="8655" y="3562"/>
              <a:ext cx="557" cy="594"/>
            </a:xfrm>
            <a:custGeom>
              <a:avLst/>
              <a:gdLst>
                <a:gd name="T0" fmla="*/ 116 w 235"/>
                <a:gd name="T1" fmla="*/ 0 h 251"/>
                <a:gd name="T2" fmla="*/ 41 w 235"/>
                <a:gd name="T3" fmla="*/ 37 h 251"/>
                <a:gd name="T4" fmla="*/ 41 w 235"/>
                <a:gd name="T5" fmla="*/ 37 h 251"/>
                <a:gd name="T6" fmla="*/ 25 w 235"/>
                <a:gd name="T7" fmla="*/ 106 h 251"/>
                <a:gd name="T8" fmla="*/ 37 w 235"/>
                <a:gd name="T9" fmla="*/ 94 h 251"/>
                <a:gd name="T10" fmla="*/ 49 w 235"/>
                <a:gd name="T11" fmla="*/ 133 h 251"/>
                <a:gd name="T12" fmla="*/ 92 w 235"/>
                <a:gd name="T13" fmla="*/ 144 h 251"/>
                <a:gd name="T14" fmla="*/ 122 w 235"/>
                <a:gd name="T15" fmla="*/ 215 h 251"/>
                <a:gd name="T16" fmla="*/ 164 w 235"/>
                <a:gd name="T17" fmla="*/ 243 h 251"/>
                <a:gd name="T18" fmla="*/ 235 w 235"/>
                <a:gd name="T19" fmla="*/ 136 h 251"/>
                <a:gd name="T20" fmla="*/ 116 w 235"/>
                <a:gd name="T21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5" h="251">
                  <a:moveTo>
                    <a:pt x="116" y="0"/>
                  </a:moveTo>
                  <a:cubicBezTo>
                    <a:pt x="87" y="0"/>
                    <a:pt x="55" y="13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0" y="58"/>
                    <a:pt x="25" y="106"/>
                  </a:cubicBezTo>
                  <a:cubicBezTo>
                    <a:pt x="25" y="106"/>
                    <a:pt x="27" y="100"/>
                    <a:pt x="37" y="94"/>
                  </a:cubicBezTo>
                  <a:cubicBezTo>
                    <a:pt x="37" y="94"/>
                    <a:pt x="29" y="118"/>
                    <a:pt x="49" y="133"/>
                  </a:cubicBezTo>
                  <a:cubicBezTo>
                    <a:pt x="68" y="149"/>
                    <a:pt x="92" y="144"/>
                    <a:pt x="92" y="144"/>
                  </a:cubicBezTo>
                  <a:cubicBezTo>
                    <a:pt x="92" y="144"/>
                    <a:pt x="119" y="174"/>
                    <a:pt x="122" y="215"/>
                  </a:cubicBezTo>
                  <a:cubicBezTo>
                    <a:pt x="123" y="236"/>
                    <a:pt x="144" y="251"/>
                    <a:pt x="164" y="243"/>
                  </a:cubicBezTo>
                  <a:cubicBezTo>
                    <a:pt x="197" y="231"/>
                    <a:pt x="235" y="202"/>
                    <a:pt x="235" y="136"/>
                  </a:cubicBezTo>
                  <a:cubicBezTo>
                    <a:pt x="235" y="20"/>
                    <a:pt x="154" y="0"/>
                    <a:pt x="116" y="0"/>
                  </a:cubicBezTo>
                  <a:close/>
                </a:path>
              </a:pathLst>
            </a:custGeom>
            <a:solidFill>
              <a:srgbClr val="5D46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0" name="Oval 160"/>
            <p:cNvSpPr>
              <a:spLocks noChangeArrowheads="1"/>
            </p:cNvSpPr>
            <p:nvPr/>
          </p:nvSpPr>
          <p:spPr bwMode="auto">
            <a:xfrm>
              <a:off x="8852" y="3893"/>
              <a:ext cx="99" cy="99"/>
            </a:xfrm>
            <a:prstGeom prst="ellipse">
              <a:avLst/>
            </a:prstGeom>
            <a:solidFill>
              <a:srgbClr val="FDD4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1" name="Freeform 161"/>
            <p:cNvSpPr>
              <a:spLocks/>
            </p:cNvSpPr>
            <p:nvPr/>
          </p:nvSpPr>
          <p:spPr bwMode="auto">
            <a:xfrm>
              <a:off x="8677" y="4302"/>
              <a:ext cx="227" cy="414"/>
            </a:xfrm>
            <a:custGeom>
              <a:avLst/>
              <a:gdLst>
                <a:gd name="T0" fmla="*/ 42 w 96"/>
                <a:gd name="T1" fmla="*/ 2 h 175"/>
                <a:gd name="T2" fmla="*/ 1 w 96"/>
                <a:gd name="T3" fmla="*/ 161 h 175"/>
                <a:gd name="T4" fmla="*/ 92 w 96"/>
                <a:gd name="T5" fmla="*/ 161 h 175"/>
                <a:gd name="T6" fmla="*/ 93 w 96"/>
                <a:gd name="T7" fmla="*/ 69 h 175"/>
                <a:gd name="T8" fmla="*/ 42 w 96"/>
                <a:gd name="T9" fmla="*/ 2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75">
                  <a:moveTo>
                    <a:pt x="42" y="2"/>
                  </a:moveTo>
                  <a:cubicBezTo>
                    <a:pt x="8" y="0"/>
                    <a:pt x="0" y="95"/>
                    <a:pt x="1" y="161"/>
                  </a:cubicBezTo>
                  <a:cubicBezTo>
                    <a:pt x="18" y="171"/>
                    <a:pt x="58" y="175"/>
                    <a:pt x="92" y="161"/>
                  </a:cubicBezTo>
                  <a:cubicBezTo>
                    <a:pt x="96" y="123"/>
                    <a:pt x="93" y="88"/>
                    <a:pt x="93" y="69"/>
                  </a:cubicBezTo>
                  <a:cubicBezTo>
                    <a:pt x="93" y="11"/>
                    <a:pt x="57" y="3"/>
                    <a:pt x="42" y="2"/>
                  </a:cubicBezTo>
                  <a:close/>
                </a:path>
              </a:pathLst>
            </a:custGeom>
            <a:solidFill>
              <a:srgbClr val="B43F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2" name="Freeform 162"/>
            <p:cNvSpPr>
              <a:spLocks/>
            </p:cNvSpPr>
            <p:nvPr/>
          </p:nvSpPr>
          <p:spPr bwMode="auto">
            <a:xfrm>
              <a:off x="8255" y="4480"/>
              <a:ext cx="159" cy="234"/>
            </a:xfrm>
            <a:custGeom>
              <a:avLst/>
              <a:gdLst>
                <a:gd name="T0" fmla="*/ 23 w 67"/>
                <a:gd name="T1" fmla="*/ 0 h 99"/>
                <a:gd name="T2" fmla="*/ 67 w 67"/>
                <a:gd name="T3" fmla="*/ 99 h 99"/>
                <a:gd name="T4" fmla="*/ 23 w 67"/>
                <a:gd name="T5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7" h="99">
                  <a:moveTo>
                    <a:pt x="23" y="0"/>
                  </a:moveTo>
                  <a:cubicBezTo>
                    <a:pt x="13" y="17"/>
                    <a:pt x="0" y="57"/>
                    <a:pt x="67" y="99"/>
                  </a:cubicBezTo>
                  <a:cubicBezTo>
                    <a:pt x="8" y="6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FBC4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3" name="Freeform 163"/>
            <p:cNvSpPr>
              <a:spLocks noEditPoints="1"/>
            </p:cNvSpPr>
            <p:nvPr/>
          </p:nvSpPr>
          <p:spPr bwMode="auto">
            <a:xfrm>
              <a:off x="8437" y="4227"/>
              <a:ext cx="112" cy="414"/>
            </a:xfrm>
            <a:custGeom>
              <a:avLst/>
              <a:gdLst>
                <a:gd name="T0" fmla="*/ 112 w 112"/>
                <a:gd name="T1" fmla="*/ 392 h 414"/>
                <a:gd name="T2" fmla="*/ 74 w 112"/>
                <a:gd name="T3" fmla="*/ 414 h 414"/>
                <a:gd name="T4" fmla="*/ 74 w 112"/>
                <a:gd name="T5" fmla="*/ 414 h 414"/>
                <a:gd name="T6" fmla="*/ 112 w 112"/>
                <a:gd name="T7" fmla="*/ 392 h 414"/>
                <a:gd name="T8" fmla="*/ 34 w 112"/>
                <a:gd name="T9" fmla="*/ 0 h 414"/>
                <a:gd name="T10" fmla="*/ 0 w 112"/>
                <a:gd name="T11" fmla="*/ 18 h 414"/>
                <a:gd name="T12" fmla="*/ 34 w 112"/>
                <a:gd name="T13" fmla="*/ 0 h 414"/>
                <a:gd name="T14" fmla="*/ 34 w 112"/>
                <a:gd name="T15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414">
                  <a:moveTo>
                    <a:pt x="112" y="392"/>
                  </a:moveTo>
                  <a:lnTo>
                    <a:pt x="74" y="414"/>
                  </a:lnTo>
                  <a:lnTo>
                    <a:pt x="74" y="414"/>
                  </a:lnTo>
                  <a:lnTo>
                    <a:pt x="112" y="392"/>
                  </a:lnTo>
                  <a:close/>
                  <a:moveTo>
                    <a:pt x="34" y="0"/>
                  </a:moveTo>
                  <a:lnTo>
                    <a:pt x="0" y="18"/>
                  </a:lnTo>
                  <a:lnTo>
                    <a:pt x="34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4" name="Freeform 164"/>
            <p:cNvSpPr>
              <a:spLocks noEditPoints="1"/>
            </p:cNvSpPr>
            <p:nvPr/>
          </p:nvSpPr>
          <p:spPr bwMode="auto">
            <a:xfrm>
              <a:off x="8437" y="4227"/>
              <a:ext cx="112" cy="414"/>
            </a:xfrm>
            <a:custGeom>
              <a:avLst/>
              <a:gdLst>
                <a:gd name="T0" fmla="*/ 112 w 112"/>
                <a:gd name="T1" fmla="*/ 392 h 414"/>
                <a:gd name="T2" fmla="*/ 74 w 112"/>
                <a:gd name="T3" fmla="*/ 414 h 414"/>
                <a:gd name="T4" fmla="*/ 74 w 112"/>
                <a:gd name="T5" fmla="*/ 414 h 414"/>
                <a:gd name="T6" fmla="*/ 112 w 112"/>
                <a:gd name="T7" fmla="*/ 392 h 414"/>
                <a:gd name="T8" fmla="*/ 34 w 112"/>
                <a:gd name="T9" fmla="*/ 0 h 414"/>
                <a:gd name="T10" fmla="*/ 0 w 112"/>
                <a:gd name="T11" fmla="*/ 18 h 414"/>
                <a:gd name="T12" fmla="*/ 34 w 112"/>
                <a:gd name="T13" fmla="*/ 0 h 414"/>
                <a:gd name="T14" fmla="*/ 34 w 112"/>
                <a:gd name="T15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414">
                  <a:moveTo>
                    <a:pt x="112" y="392"/>
                  </a:moveTo>
                  <a:lnTo>
                    <a:pt x="74" y="414"/>
                  </a:lnTo>
                  <a:lnTo>
                    <a:pt x="74" y="414"/>
                  </a:lnTo>
                  <a:lnTo>
                    <a:pt x="112" y="392"/>
                  </a:lnTo>
                  <a:moveTo>
                    <a:pt x="34" y="0"/>
                  </a:moveTo>
                  <a:lnTo>
                    <a:pt x="0" y="18"/>
                  </a:lnTo>
                  <a:lnTo>
                    <a:pt x="34" y="0"/>
                  </a:lnTo>
                  <a:lnTo>
                    <a:pt x="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5" name="Freeform 165"/>
            <p:cNvSpPr>
              <a:spLocks/>
            </p:cNvSpPr>
            <p:nvPr/>
          </p:nvSpPr>
          <p:spPr bwMode="auto">
            <a:xfrm>
              <a:off x="8437" y="4227"/>
              <a:ext cx="112" cy="414"/>
            </a:xfrm>
            <a:custGeom>
              <a:avLst/>
              <a:gdLst>
                <a:gd name="T0" fmla="*/ 34 w 112"/>
                <a:gd name="T1" fmla="*/ 0 h 414"/>
                <a:gd name="T2" fmla="*/ 0 w 112"/>
                <a:gd name="T3" fmla="*/ 18 h 414"/>
                <a:gd name="T4" fmla="*/ 74 w 112"/>
                <a:gd name="T5" fmla="*/ 414 h 414"/>
                <a:gd name="T6" fmla="*/ 112 w 112"/>
                <a:gd name="T7" fmla="*/ 392 h 414"/>
                <a:gd name="T8" fmla="*/ 34 w 112"/>
                <a:gd name="T9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414">
                  <a:moveTo>
                    <a:pt x="34" y="0"/>
                  </a:moveTo>
                  <a:lnTo>
                    <a:pt x="0" y="18"/>
                  </a:lnTo>
                  <a:lnTo>
                    <a:pt x="74" y="414"/>
                  </a:lnTo>
                  <a:lnTo>
                    <a:pt x="112" y="392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AC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6" name="Freeform 166"/>
            <p:cNvSpPr>
              <a:spLocks/>
            </p:cNvSpPr>
            <p:nvPr/>
          </p:nvSpPr>
          <p:spPr bwMode="auto">
            <a:xfrm>
              <a:off x="8437" y="4227"/>
              <a:ext cx="112" cy="414"/>
            </a:xfrm>
            <a:custGeom>
              <a:avLst/>
              <a:gdLst>
                <a:gd name="T0" fmla="*/ 34 w 112"/>
                <a:gd name="T1" fmla="*/ 0 h 414"/>
                <a:gd name="T2" fmla="*/ 0 w 112"/>
                <a:gd name="T3" fmla="*/ 18 h 414"/>
                <a:gd name="T4" fmla="*/ 74 w 112"/>
                <a:gd name="T5" fmla="*/ 414 h 414"/>
                <a:gd name="T6" fmla="*/ 112 w 112"/>
                <a:gd name="T7" fmla="*/ 392 h 414"/>
                <a:gd name="T8" fmla="*/ 34 w 112"/>
                <a:gd name="T9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414">
                  <a:moveTo>
                    <a:pt x="34" y="0"/>
                  </a:moveTo>
                  <a:lnTo>
                    <a:pt x="0" y="18"/>
                  </a:lnTo>
                  <a:lnTo>
                    <a:pt x="74" y="414"/>
                  </a:lnTo>
                  <a:lnTo>
                    <a:pt x="112" y="392"/>
                  </a:lnTo>
                  <a:lnTo>
                    <a:pt x="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7" name="Freeform 167"/>
            <p:cNvSpPr>
              <a:spLocks noEditPoints="1"/>
            </p:cNvSpPr>
            <p:nvPr/>
          </p:nvSpPr>
          <p:spPr bwMode="auto">
            <a:xfrm>
              <a:off x="8492" y="4212"/>
              <a:ext cx="83" cy="395"/>
            </a:xfrm>
            <a:custGeom>
              <a:avLst/>
              <a:gdLst>
                <a:gd name="T0" fmla="*/ 83 w 83"/>
                <a:gd name="T1" fmla="*/ 393 h 395"/>
                <a:gd name="T2" fmla="*/ 76 w 83"/>
                <a:gd name="T3" fmla="*/ 395 h 395"/>
                <a:gd name="T4" fmla="*/ 76 w 83"/>
                <a:gd name="T5" fmla="*/ 395 h 395"/>
                <a:gd name="T6" fmla="*/ 83 w 83"/>
                <a:gd name="T7" fmla="*/ 393 h 395"/>
                <a:gd name="T8" fmla="*/ 7 w 83"/>
                <a:gd name="T9" fmla="*/ 0 h 395"/>
                <a:gd name="T10" fmla="*/ 0 w 83"/>
                <a:gd name="T11" fmla="*/ 3 h 395"/>
                <a:gd name="T12" fmla="*/ 7 w 83"/>
                <a:gd name="T13" fmla="*/ 0 h 395"/>
                <a:gd name="T14" fmla="*/ 7 w 83"/>
                <a:gd name="T15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395">
                  <a:moveTo>
                    <a:pt x="83" y="393"/>
                  </a:moveTo>
                  <a:lnTo>
                    <a:pt x="76" y="395"/>
                  </a:lnTo>
                  <a:lnTo>
                    <a:pt x="76" y="395"/>
                  </a:lnTo>
                  <a:lnTo>
                    <a:pt x="83" y="393"/>
                  </a:lnTo>
                  <a:close/>
                  <a:moveTo>
                    <a:pt x="7" y="0"/>
                  </a:moveTo>
                  <a:lnTo>
                    <a:pt x="0" y="3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8" name="Freeform 168"/>
            <p:cNvSpPr>
              <a:spLocks noEditPoints="1"/>
            </p:cNvSpPr>
            <p:nvPr/>
          </p:nvSpPr>
          <p:spPr bwMode="auto">
            <a:xfrm>
              <a:off x="8492" y="4212"/>
              <a:ext cx="83" cy="395"/>
            </a:xfrm>
            <a:custGeom>
              <a:avLst/>
              <a:gdLst>
                <a:gd name="T0" fmla="*/ 83 w 83"/>
                <a:gd name="T1" fmla="*/ 393 h 395"/>
                <a:gd name="T2" fmla="*/ 76 w 83"/>
                <a:gd name="T3" fmla="*/ 395 h 395"/>
                <a:gd name="T4" fmla="*/ 76 w 83"/>
                <a:gd name="T5" fmla="*/ 395 h 395"/>
                <a:gd name="T6" fmla="*/ 83 w 83"/>
                <a:gd name="T7" fmla="*/ 393 h 395"/>
                <a:gd name="T8" fmla="*/ 7 w 83"/>
                <a:gd name="T9" fmla="*/ 0 h 395"/>
                <a:gd name="T10" fmla="*/ 0 w 83"/>
                <a:gd name="T11" fmla="*/ 3 h 395"/>
                <a:gd name="T12" fmla="*/ 7 w 83"/>
                <a:gd name="T13" fmla="*/ 0 h 395"/>
                <a:gd name="T14" fmla="*/ 7 w 83"/>
                <a:gd name="T15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395">
                  <a:moveTo>
                    <a:pt x="83" y="393"/>
                  </a:moveTo>
                  <a:lnTo>
                    <a:pt x="76" y="395"/>
                  </a:lnTo>
                  <a:lnTo>
                    <a:pt x="76" y="395"/>
                  </a:lnTo>
                  <a:lnTo>
                    <a:pt x="83" y="393"/>
                  </a:lnTo>
                  <a:moveTo>
                    <a:pt x="7" y="0"/>
                  </a:moveTo>
                  <a:lnTo>
                    <a:pt x="0" y="3"/>
                  </a:lnTo>
                  <a:lnTo>
                    <a:pt x="7" y="0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9" name="Freeform 169"/>
            <p:cNvSpPr>
              <a:spLocks/>
            </p:cNvSpPr>
            <p:nvPr/>
          </p:nvSpPr>
          <p:spPr bwMode="auto">
            <a:xfrm>
              <a:off x="8492" y="4212"/>
              <a:ext cx="95" cy="395"/>
            </a:xfrm>
            <a:custGeom>
              <a:avLst/>
              <a:gdLst>
                <a:gd name="T0" fmla="*/ 7 w 95"/>
                <a:gd name="T1" fmla="*/ 0 h 395"/>
                <a:gd name="T2" fmla="*/ 7 w 95"/>
                <a:gd name="T3" fmla="*/ 0 h 395"/>
                <a:gd name="T4" fmla="*/ 0 w 95"/>
                <a:gd name="T5" fmla="*/ 3 h 395"/>
                <a:gd name="T6" fmla="*/ 76 w 95"/>
                <a:gd name="T7" fmla="*/ 395 h 395"/>
                <a:gd name="T8" fmla="*/ 83 w 95"/>
                <a:gd name="T9" fmla="*/ 393 h 395"/>
                <a:gd name="T10" fmla="*/ 95 w 95"/>
                <a:gd name="T11" fmla="*/ 386 h 395"/>
                <a:gd name="T12" fmla="*/ 7 w 95"/>
                <a:gd name="T13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395">
                  <a:moveTo>
                    <a:pt x="7" y="0"/>
                  </a:moveTo>
                  <a:lnTo>
                    <a:pt x="7" y="0"/>
                  </a:lnTo>
                  <a:lnTo>
                    <a:pt x="0" y="3"/>
                  </a:lnTo>
                  <a:lnTo>
                    <a:pt x="76" y="395"/>
                  </a:lnTo>
                  <a:lnTo>
                    <a:pt x="83" y="393"/>
                  </a:lnTo>
                  <a:lnTo>
                    <a:pt x="95" y="386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AC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0" name="Freeform 170"/>
            <p:cNvSpPr>
              <a:spLocks/>
            </p:cNvSpPr>
            <p:nvPr/>
          </p:nvSpPr>
          <p:spPr bwMode="auto">
            <a:xfrm>
              <a:off x="8492" y="4212"/>
              <a:ext cx="95" cy="395"/>
            </a:xfrm>
            <a:custGeom>
              <a:avLst/>
              <a:gdLst>
                <a:gd name="T0" fmla="*/ 7 w 95"/>
                <a:gd name="T1" fmla="*/ 0 h 395"/>
                <a:gd name="T2" fmla="*/ 7 w 95"/>
                <a:gd name="T3" fmla="*/ 0 h 395"/>
                <a:gd name="T4" fmla="*/ 0 w 95"/>
                <a:gd name="T5" fmla="*/ 3 h 395"/>
                <a:gd name="T6" fmla="*/ 76 w 95"/>
                <a:gd name="T7" fmla="*/ 395 h 395"/>
                <a:gd name="T8" fmla="*/ 83 w 95"/>
                <a:gd name="T9" fmla="*/ 393 h 395"/>
                <a:gd name="T10" fmla="*/ 95 w 95"/>
                <a:gd name="T11" fmla="*/ 386 h 395"/>
                <a:gd name="T12" fmla="*/ 7 w 95"/>
                <a:gd name="T13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395">
                  <a:moveTo>
                    <a:pt x="7" y="0"/>
                  </a:moveTo>
                  <a:lnTo>
                    <a:pt x="7" y="0"/>
                  </a:lnTo>
                  <a:lnTo>
                    <a:pt x="0" y="3"/>
                  </a:lnTo>
                  <a:lnTo>
                    <a:pt x="76" y="395"/>
                  </a:lnTo>
                  <a:lnTo>
                    <a:pt x="83" y="393"/>
                  </a:lnTo>
                  <a:lnTo>
                    <a:pt x="95" y="386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1" name="Freeform 171"/>
            <p:cNvSpPr>
              <a:spLocks/>
            </p:cNvSpPr>
            <p:nvPr/>
          </p:nvSpPr>
          <p:spPr bwMode="auto">
            <a:xfrm>
              <a:off x="8182" y="3760"/>
              <a:ext cx="2" cy="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2" name="Freeform 172"/>
            <p:cNvSpPr>
              <a:spLocks/>
            </p:cNvSpPr>
            <p:nvPr/>
          </p:nvSpPr>
          <p:spPr bwMode="auto">
            <a:xfrm>
              <a:off x="7623" y="3413"/>
              <a:ext cx="561" cy="364"/>
            </a:xfrm>
            <a:custGeom>
              <a:avLst/>
              <a:gdLst>
                <a:gd name="T0" fmla="*/ 19 w 237"/>
                <a:gd name="T1" fmla="*/ 0 h 154"/>
                <a:gd name="T2" fmla="*/ 13 w 237"/>
                <a:gd name="T3" fmla="*/ 30 h 154"/>
                <a:gd name="T4" fmla="*/ 13 w 237"/>
                <a:gd name="T5" fmla="*/ 30 h 154"/>
                <a:gd name="T6" fmla="*/ 13 w 237"/>
                <a:gd name="T7" fmla="*/ 30 h 154"/>
                <a:gd name="T8" fmla="*/ 1 w 237"/>
                <a:gd name="T9" fmla="*/ 126 h 154"/>
                <a:gd name="T10" fmla="*/ 0 w 237"/>
                <a:gd name="T11" fmla="*/ 134 h 154"/>
                <a:gd name="T12" fmla="*/ 4 w 237"/>
                <a:gd name="T13" fmla="*/ 154 h 154"/>
                <a:gd name="T14" fmla="*/ 138 w 237"/>
                <a:gd name="T15" fmla="*/ 141 h 154"/>
                <a:gd name="T16" fmla="*/ 236 w 237"/>
                <a:gd name="T17" fmla="*/ 148 h 154"/>
                <a:gd name="T18" fmla="*/ 237 w 237"/>
                <a:gd name="T19" fmla="*/ 147 h 154"/>
                <a:gd name="T20" fmla="*/ 237 w 237"/>
                <a:gd name="T21" fmla="*/ 143 h 154"/>
                <a:gd name="T22" fmla="*/ 130 w 237"/>
                <a:gd name="T23" fmla="*/ 130 h 154"/>
                <a:gd name="T24" fmla="*/ 119 w 237"/>
                <a:gd name="T25" fmla="*/ 131 h 154"/>
                <a:gd name="T26" fmla="*/ 51 w 237"/>
                <a:gd name="T27" fmla="*/ 135 h 154"/>
                <a:gd name="T28" fmla="*/ 49 w 237"/>
                <a:gd name="T29" fmla="*/ 135 h 154"/>
                <a:gd name="T30" fmla="*/ 19 w 237"/>
                <a:gd name="T31" fmla="*/ 105 h 154"/>
                <a:gd name="T32" fmla="*/ 19 w 237"/>
                <a:gd name="T3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7" h="154">
                  <a:moveTo>
                    <a:pt x="19" y="0"/>
                  </a:move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5" y="108"/>
                    <a:pt x="1" y="126"/>
                  </a:cubicBezTo>
                  <a:cubicBezTo>
                    <a:pt x="1" y="129"/>
                    <a:pt x="0" y="131"/>
                    <a:pt x="0" y="134"/>
                  </a:cubicBezTo>
                  <a:cubicBezTo>
                    <a:pt x="0" y="141"/>
                    <a:pt x="2" y="148"/>
                    <a:pt x="4" y="154"/>
                  </a:cubicBezTo>
                  <a:cubicBezTo>
                    <a:pt x="47" y="145"/>
                    <a:pt x="92" y="141"/>
                    <a:pt x="138" y="141"/>
                  </a:cubicBezTo>
                  <a:cubicBezTo>
                    <a:pt x="171" y="141"/>
                    <a:pt x="204" y="143"/>
                    <a:pt x="236" y="148"/>
                  </a:cubicBezTo>
                  <a:cubicBezTo>
                    <a:pt x="236" y="147"/>
                    <a:pt x="236" y="147"/>
                    <a:pt x="237" y="147"/>
                  </a:cubicBezTo>
                  <a:cubicBezTo>
                    <a:pt x="237" y="145"/>
                    <a:pt x="237" y="144"/>
                    <a:pt x="237" y="143"/>
                  </a:cubicBezTo>
                  <a:cubicBezTo>
                    <a:pt x="237" y="143"/>
                    <a:pt x="179" y="130"/>
                    <a:pt x="130" y="130"/>
                  </a:cubicBezTo>
                  <a:cubicBezTo>
                    <a:pt x="126" y="130"/>
                    <a:pt x="123" y="130"/>
                    <a:pt x="119" y="131"/>
                  </a:cubicBezTo>
                  <a:cubicBezTo>
                    <a:pt x="94" y="132"/>
                    <a:pt x="70" y="133"/>
                    <a:pt x="51" y="135"/>
                  </a:cubicBezTo>
                  <a:cubicBezTo>
                    <a:pt x="50" y="135"/>
                    <a:pt x="49" y="135"/>
                    <a:pt x="49" y="135"/>
                  </a:cubicBezTo>
                  <a:cubicBezTo>
                    <a:pt x="33" y="135"/>
                    <a:pt x="19" y="122"/>
                    <a:pt x="19" y="105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6E24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3" name="Freeform 173"/>
            <p:cNvSpPr>
              <a:spLocks/>
            </p:cNvSpPr>
            <p:nvPr/>
          </p:nvSpPr>
          <p:spPr bwMode="auto">
            <a:xfrm>
              <a:off x="7633" y="3746"/>
              <a:ext cx="549" cy="31"/>
            </a:xfrm>
            <a:custGeom>
              <a:avLst/>
              <a:gdLst>
                <a:gd name="T0" fmla="*/ 134 w 232"/>
                <a:gd name="T1" fmla="*/ 0 h 13"/>
                <a:gd name="T2" fmla="*/ 0 w 232"/>
                <a:gd name="T3" fmla="*/ 13 h 13"/>
                <a:gd name="T4" fmla="*/ 0 w 232"/>
                <a:gd name="T5" fmla="*/ 13 h 13"/>
                <a:gd name="T6" fmla="*/ 134 w 232"/>
                <a:gd name="T7" fmla="*/ 0 h 13"/>
                <a:gd name="T8" fmla="*/ 232 w 232"/>
                <a:gd name="T9" fmla="*/ 7 h 13"/>
                <a:gd name="T10" fmla="*/ 232 w 232"/>
                <a:gd name="T11" fmla="*/ 7 h 13"/>
                <a:gd name="T12" fmla="*/ 232 w 232"/>
                <a:gd name="T13" fmla="*/ 7 h 13"/>
                <a:gd name="T14" fmla="*/ 134 w 232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2" h="13">
                  <a:moveTo>
                    <a:pt x="134" y="0"/>
                  </a:moveTo>
                  <a:cubicBezTo>
                    <a:pt x="88" y="0"/>
                    <a:pt x="43" y="4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3" y="4"/>
                    <a:pt x="88" y="0"/>
                    <a:pt x="134" y="0"/>
                  </a:cubicBezTo>
                  <a:cubicBezTo>
                    <a:pt x="167" y="0"/>
                    <a:pt x="200" y="2"/>
                    <a:pt x="232" y="7"/>
                  </a:cubicBezTo>
                  <a:cubicBezTo>
                    <a:pt x="232" y="7"/>
                    <a:pt x="232" y="7"/>
                    <a:pt x="232" y="7"/>
                  </a:cubicBezTo>
                  <a:cubicBezTo>
                    <a:pt x="232" y="7"/>
                    <a:pt x="232" y="7"/>
                    <a:pt x="232" y="7"/>
                  </a:cubicBezTo>
                  <a:cubicBezTo>
                    <a:pt x="200" y="2"/>
                    <a:pt x="167" y="0"/>
                    <a:pt x="134" y="0"/>
                  </a:cubicBezTo>
                </a:path>
              </a:pathLst>
            </a:custGeom>
            <a:solidFill>
              <a:srgbClr val="D8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4" name="Freeform 174"/>
            <p:cNvSpPr>
              <a:spLocks/>
            </p:cNvSpPr>
            <p:nvPr/>
          </p:nvSpPr>
          <p:spPr bwMode="auto">
            <a:xfrm>
              <a:off x="7853" y="3921"/>
              <a:ext cx="317" cy="220"/>
            </a:xfrm>
            <a:custGeom>
              <a:avLst/>
              <a:gdLst>
                <a:gd name="T0" fmla="*/ 48 w 134"/>
                <a:gd name="T1" fmla="*/ 0 h 93"/>
                <a:gd name="T2" fmla="*/ 7 w 134"/>
                <a:gd name="T3" fmla="*/ 4 h 93"/>
                <a:gd name="T4" fmla="*/ 3 w 134"/>
                <a:gd name="T5" fmla="*/ 13 h 93"/>
                <a:gd name="T6" fmla="*/ 80 w 134"/>
                <a:gd name="T7" fmla="*/ 91 h 93"/>
                <a:gd name="T8" fmla="*/ 84 w 134"/>
                <a:gd name="T9" fmla="*/ 93 h 93"/>
                <a:gd name="T10" fmla="*/ 134 w 134"/>
                <a:gd name="T11" fmla="*/ 93 h 93"/>
                <a:gd name="T12" fmla="*/ 134 w 134"/>
                <a:gd name="T13" fmla="*/ 93 h 93"/>
                <a:gd name="T14" fmla="*/ 129 w 134"/>
                <a:gd name="T15" fmla="*/ 91 h 93"/>
                <a:gd name="T16" fmla="*/ 50 w 134"/>
                <a:gd name="T17" fmla="*/ 4 h 93"/>
                <a:gd name="T18" fmla="*/ 48 w 134"/>
                <a:gd name="T1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4" h="93">
                  <a:moveTo>
                    <a:pt x="48" y="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2" y="5"/>
                    <a:pt x="0" y="10"/>
                    <a:pt x="3" y="13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1" y="92"/>
                    <a:pt x="83" y="93"/>
                    <a:pt x="84" y="93"/>
                  </a:cubicBezTo>
                  <a:cubicBezTo>
                    <a:pt x="134" y="93"/>
                    <a:pt x="134" y="93"/>
                    <a:pt x="134" y="93"/>
                  </a:cubicBezTo>
                  <a:cubicBezTo>
                    <a:pt x="134" y="93"/>
                    <a:pt x="134" y="93"/>
                    <a:pt x="134" y="93"/>
                  </a:cubicBezTo>
                  <a:cubicBezTo>
                    <a:pt x="132" y="93"/>
                    <a:pt x="130" y="92"/>
                    <a:pt x="129" y="91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3"/>
                    <a:pt x="48" y="2"/>
                    <a:pt x="48" y="0"/>
                  </a:cubicBezTo>
                </a:path>
              </a:pathLst>
            </a:custGeom>
            <a:solidFill>
              <a:srgbClr val="D8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5" name="Freeform 175"/>
            <p:cNvSpPr>
              <a:spLocks/>
            </p:cNvSpPr>
            <p:nvPr/>
          </p:nvSpPr>
          <p:spPr bwMode="auto">
            <a:xfrm>
              <a:off x="7966" y="3812"/>
              <a:ext cx="379" cy="329"/>
            </a:xfrm>
            <a:custGeom>
              <a:avLst/>
              <a:gdLst>
                <a:gd name="T0" fmla="*/ 158 w 160"/>
                <a:gd name="T1" fmla="*/ 88 h 139"/>
                <a:gd name="T2" fmla="*/ 75 w 160"/>
                <a:gd name="T3" fmla="*/ 2 h 139"/>
                <a:gd name="T4" fmla="*/ 68 w 160"/>
                <a:gd name="T5" fmla="*/ 1 h 139"/>
                <a:gd name="T6" fmla="*/ 4 w 160"/>
                <a:gd name="T7" fmla="*/ 24 h 139"/>
                <a:gd name="T8" fmla="*/ 0 w 160"/>
                <a:gd name="T9" fmla="*/ 29 h 139"/>
                <a:gd name="T10" fmla="*/ 0 w 160"/>
                <a:gd name="T11" fmla="*/ 29 h 139"/>
                <a:gd name="T12" fmla="*/ 0 w 160"/>
                <a:gd name="T13" fmla="*/ 45 h 139"/>
                <a:gd name="T14" fmla="*/ 0 w 160"/>
                <a:gd name="T15" fmla="*/ 45 h 139"/>
                <a:gd name="T16" fmla="*/ 2 w 160"/>
                <a:gd name="T17" fmla="*/ 50 h 139"/>
                <a:gd name="T18" fmla="*/ 81 w 160"/>
                <a:gd name="T19" fmla="*/ 137 h 139"/>
                <a:gd name="T20" fmla="*/ 88 w 160"/>
                <a:gd name="T21" fmla="*/ 139 h 139"/>
                <a:gd name="T22" fmla="*/ 156 w 160"/>
                <a:gd name="T23" fmla="*/ 114 h 139"/>
                <a:gd name="T24" fmla="*/ 160 w 160"/>
                <a:gd name="T25" fmla="*/ 107 h 139"/>
                <a:gd name="T26" fmla="*/ 160 w 160"/>
                <a:gd name="T27" fmla="*/ 93 h 139"/>
                <a:gd name="T28" fmla="*/ 158 w 160"/>
                <a:gd name="T29" fmla="*/ 8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0" h="139">
                  <a:moveTo>
                    <a:pt x="158" y="88"/>
                  </a:moveTo>
                  <a:cubicBezTo>
                    <a:pt x="75" y="2"/>
                    <a:pt x="75" y="2"/>
                    <a:pt x="75" y="2"/>
                  </a:cubicBezTo>
                  <a:cubicBezTo>
                    <a:pt x="73" y="0"/>
                    <a:pt x="71" y="0"/>
                    <a:pt x="68" y="1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2" y="25"/>
                    <a:pt x="0" y="27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7"/>
                    <a:pt x="0" y="48"/>
                    <a:pt x="2" y="50"/>
                  </a:cubicBezTo>
                  <a:cubicBezTo>
                    <a:pt x="81" y="137"/>
                    <a:pt x="81" y="137"/>
                    <a:pt x="81" y="137"/>
                  </a:cubicBezTo>
                  <a:cubicBezTo>
                    <a:pt x="83" y="139"/>
                    <a:pt x="86" y="139"/>
                    <a:pt x="88" y="139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9" y="113"/>
                    <a:pt x="160" y="110"/>
                    <a:pt x="160" y="107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60" y="91"/>
                    <a:pt x="160" y="90"/>
                    <a:pt x="158" y="88"/>
                  </a:cubicBezTo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6" name="Freeform 176"/>
            <p:cNvSpPr>
              <a:spLocks/>
            </p:cNvSpPr>
            <p:nvPr/>
          </p:nvSpPr>
          <p:spPr bwMode="auto">
            <a:xfrm>
              <a:off x="7962" y="3812"/>
              <a:ext cx="388" cy="296"/>
            </a:xfrm>
            <a:custGeom>
              <a:avLst/>
              <a:gdLst>
                <a:gd name="T0" fmla="*/ 6 w 164"/>
                <a:gd name="T1" fmla="*/ 24 h 125"/>
                <a:gd name="T2" fmla="*/ 70 w 164"/>
                <a:gd name="T3" fmla="*/ 1 h 125"/>
                <a:gd name="T4" fmla="*/ 77 w 164"/>
                <a:gd name="T5" fmla="*/ 2 h 125"/>
                <a:gd name="T6" fmla="*/ 160 w 164"/>
                <a:gd name="T7" fmla="*/ 88 h 125"/>
                <a:gd name="T8" fmla="*/ 158 w 164"/>
                <a:gd name="T9" fmla="*/ 99 h 125"/>
                <a:gd name="T10" fmla="*/ 90 w 164"/>
                <a:gd name="T11" fmla="*/ 124 h 125"/>
                <a:gd name="T12" fmla="*/ 83 w 164"/>
                <a:gd name="T13" fmla="*/ 122 h 125"/>
                <a:gd name="T14" fmla="*/ 4 w 164"/>
                <a:gd name="T15" fmla="*/ 35 h 125"/>
                <a:gd name="T16" fmla="*/ 6 w 164"/>
                <a:gd name="T17" fmla="*/ 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25">
                  <a:moveTo>
                    <a:pt x="6" y="24"/>
                  </a:moveTo>
                  <a:cubicBezTo>
                    <a:pt x="70" y="1"/>
                    <a:pt x="70" y="1"/>
                    <a:pt x="70" y="1"/>
                  </a:cubicBezTo>
                  <a:cubicBezTo>
                    <a:pt x="73" y="0"/>
                    <a:pt x="75" y="0"/>
                    <a:pt x="77" y="2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64" y="92"/>
                    <a:pt x="162" y="98"/>
                    <a:pt x="158" y="99"/>
                  </a:cubicBezTo>
                  <a:cubicBezTo>
                    <a:pt x="90" y="124"/>
                    <a:pt x="90" y="124"/>
                    <a:pt x="90" y="124"/>
                  </a:cubicBezTo>
                  <a:cubicBezTo>
                    <a:pt x="88" y="125"/>
                    <a:pt x="85" y="124"/>
                    <a:pt x="83" y="122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0" y="31"/>
                    <a:pt x="2" y="26"/>
                    <a:pt x="6" y="24"/>
                  </a:cubicBezTo>
                </a:path>
              </a:pathLst>
            </a:custGeom>
            <a:solidFill>
              <a:srgbClr val="515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7" name="Freeform 177"/>
            <p:cNvSpPr>
              <a:spLocks/>
            </p:cNvSpPr>
            <p:nvPr/>
          </p:nvSpPr>
          <p:spPr bwMode="auto">
            <a:xfrm>
              <a:off x="7988" y="3831"/>
              <a:ext cx="336" cy="251"/>
            </a:xfrm>
            <a:custGeom>
              <a:avLst/>
              <a:gdLst>
                <a:gd name="T0" fmla="*/ 7 w 142"/>
                <a:gd name="T1" fmla="*/ 18 h 106"/>
                <a:gd name="T2" fmla="*/ 56 w 142"/>
                <a:gd name="T3" fmla="*/ 0 h 106"/>
                <a:gd name="T4" fmla="*/ 62 w 142"/>
                <a:gd name="T5" fmla="*/ 2 h 106"/>
                <a:gd name="T6" fmla="*/ 136 w 142"/>
                <a:gd name="T7" fmla="*/ 78 h 106"/>
                <a:gd name="T8" fmla="*/ 134 w 142"/>
                <a:gd name="T9" fmla="*/ 86 h 106"/>
                <a:gd name="T10" fmla="*/ 82 w 142"/>
                <a:gd name="T11" fmla="*/ 105 h 106"/>
                <a:gd name="T12" fmla="*/ 76 w 142"/>
                <a:gd name="T13" fmla="*/ 104 h 106"/>
                <a:gd name="T14" fmla="*/ 4 w 142"/>
                <a:gd name="T15" fmla="*/ 27 h 106"/>
                <a:gd name="T16" fmla="*/ 7 w 142"/>
                <a:gd name="T17" fmla="*/ 1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06">
                  <a:moveTo>
                    <a:pt x="7" y="18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58" y="0"/>
                    <a:pt x="60" y="0"/>
                    <a:pt x="62" y="2"/>
                  </a:cubicBezTo>
                  <a:cubicBezTo>
                    <a:pt x="136" y="78"/>
                    <a:pt x="136" y="78"/>
                    <a:pt x="136" y="78"/>
                  </a:cubicBezTo>
                  <a:cubicBezTo>
                    <a:pt x="142" y="83"/>
                    <a:pt x="139" y="84"/>
                    <a:pt x="134" y="86"/>
                  </a:cubicBezTo>
                  <a:cubicBezTo>
                    <a:pt x="82" y="105"/>
                    <a:pt x="82" y="105"/>
                    <a:pt x="82" y="105"/>
                  </a:cubicBezTo>
                  <a:cubicBezTo>
                    <a:pt x="80" y="106"/>
                    <a:pt x="77" y="105"/>
                    <a:pt x="76" y="104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0" y="23"/>
                    <a:pt x="0" y="20"/>
                    <a:pt x="7" y="18"/>
                  </a:cubicBezTo>
                </a:path>
              </a:pathLst>
            </a:custGeom>
            <a:solidFill>
              <a:srgbClr val="88D1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8" name="Freeform 178"/>
            <p:cNvSpPr>
              <a:spLocks/>
            </p:cNvSpPr>
            <p:nvPr/>
          </p:nvSpPr>
          <p:spPr bwMode="auto">
            <a:xfrm>
              <a:off x="7966" y="3881"/>
              <a:ext cx="379" cy="260"/>
            </a:xfrm>
            <a:custGeom>
              <a:avLst/>
              <a:gdLst>
                <a:gd name="T0" fmla="*/ 156 w 160"/>
                <a:gd name="T1" fmla="*/ 70 h 110"/>
                <a:gd name="T2" fmla="*/ 88 w 160"/>
                <a:gd name="T3" fmla="*/ 95 h 110"/>
                <a:gd name="T4" fmla="*/ 81 w 160"/>
                <a:gd name="T5" fmla="*/ 93 h 110"/>
                <a:gd name="T6" fmla="*/ 2 w 160"/>
                <a:gd name="T7" fmla="*/ 6 h 110"/>
                <a:gd name="T8" fmla="*/ 0 w 160"/>
                <a:gd name="T9" fmla="*/ 0 h 110"/>
                <a:gd name="T10" fmla="*/ 0 w 160"/>
                <a:gd name="T11" fmla="*/ 0 h 110"/>
                <a:gd name="T12" fmla="*/ 0 w 160"/>
                <a:gd name="T13" fmla="*/ 16 h 110"/>
                <a:gd name="T14" fmla="*/ 0 w 160"/>
                <a:gd name="T15" fmla="*/ 16 h 110"/>
                <a:gd name="T16" fmla="*/ 2 w 160"/>
                <a:gd name="T17" fmla="*/ 21 h 110"/>
                <a:gd name="T18" fmla="*/ 81 w 160"/>
                <a:gd name="T19" fmla="*/ 108 h 110"/>
                <a:gd name="T20" fmla="*/ 88 w 160"/>
                <a:gd name="T21" fmla="*/ 110 h 110"/>
                <a:gd name="T22" fmla="*/ 156 w 160"/>
                <a:gd name="T23" fmla="*/ 85 h 110"/>
                <a:gd name="T24" fmla="*/ 160 w 160"/>
                <a:gd name="T25" fmla="*/ 78 h 110"/>
                <a:gd name="T26" fmla="*/ 160 w 160"/>
                <a:gd name="T27" fmla="*/ 64 h 110"/>
                <a:gd name="T28" fmla="*/ 156 w 160"/>
                <a:gd name="T29" fmla="*/ 7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0" h="110">
                  <a:moveTo>
                    <a:pt x="156" y="70"/>
                  </a:moveTo>
                  <a:cubicBezTo>
                    <a:pt x="88" y="95"/>
                    <a:pt x="88" y="95"/>
                    <a:pt x="88" y="95"/>
                  </a:cubicBezTo>
                  <a:cubicBezTo>
                    <a:pt x="86" y="96"/>
                    <a:pt x="83" y="95"/>
                    <a:pt x="81" y="9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9"/>
                    <a:pt x="2" y="21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3" y="110"/>
                    <a:pt x="86" y="110"/>
                    <a:pt x="88" y="110"/>
                  </a:cubicBezTo>
                  <a:cubicBezTo>
                    <a:pt x="156" y="85"/>
                    <a:pt x="156" y="85"/>
                    <a:pt x="156" y="85"/>
                  </a:cubicBezTo>
                  <a:cubicBezTo>
                    <a:pt x="159" y="84"/>
                    <a:pt x="160" y="81"/>
                    <a:pt x="160" y="78"/>
                  </a:cubicBezTo>
                  <a:cubicBezTo>
                    <a:pt x="160" y="64"/>
                    <a:pt x="160" y="64"/>
                    <a:pt x="160" y="64"/>
                  </a:cubicBezTo>
                  <a:cubicBezTo>
                    <a:pt x="160" y="67"/>
                    <a:pt x="159" y="69"/>
                    <a:pt x="156" y="70"/>
                  </a:cubicBezTo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9" name="Freeform 179"/>
            <p:cNvSpPr>
              <a:spLocks noEditPoints="1"/>
            </p:cNvSpPr>
            <p:nvPr/>
          </p:nvSpPr>
          <p:spPr bwMode="auto">
            <a:xfrm>
              <a:off x="8045" y="3860"/>
              <a:ext cx="210" cy="99"/>
            </a:xfrm>
            <a:custGeom>
              <a:avLst/>
              <a:gdLst>
                <a:gd name="T0" fmla="*/ 208 w 210"/>
                <a:gd name="T1" fmla="*/ 97 h 99"/>
                <a:gd name="T2" fmla="*/ 210 w 210"/>
                <a:gd name="T3" fmla="*/ 99 h 99"/>
                <a:gd name="T4" fmla="*/ 210 w 210"/>
                <a:gd name="T5" fmla="*/ 99 h 99"/>
                <a:gd name="T6" fmla="*/ 208 w 210"/>
                <a:gd name="T7" fmla="*/ 97 h 99"/>
                <a:gd name="T8" fmla="*/ 0 w 210"/>
                <a:gd name="T9" fmla="*/ 0 h 99"/>
                <a:gd name="T10" fmla="*/ 0 w 210"/>
                <a:gd name="T11" fmla="*/ 0 h 99"/>
                <a:gd name="T12" fmla="*/ 0 w 210"/>
                <a:gd name="T13" fmla="*/ 0 h 99"/>
                <a:gd name="T14" fmla="*/ 0 w 210"/>
                <a:gd name="T15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0" h="99">
                  <a:moveTo>
                    <a:pt x="208" y="97"/>
                  </a:moveTo>
                  <a:lnTo>
                    <a:pt x="210" y="99"/>
                  </a:lnTo>
                  <a:lnTo>
                    <a:pt x="210" y="99"/>
                  </a:lnTo>
                  <a:lnTo>
                    <a:pt x="208" y="97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969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0" name="Freeform 180"/>
            <p:cNvSpPr>
              <a:spLocks noEditPoints="1"/>
            </p:cNvSpPr>
            <p:nvPr/>
          </p:nvSpPr>
          <p:spPr bwMode="auto">
            <a:xfrm>
              <a:off x="8045" y="3860"/>
              <a:ext cx="210" cy="99"/>
            </a:xfrm>
            <a:custGeom>
              <a:avLst/>
              <a:gdLst>
                <a:gd name="T0" fmla="*/ 208 w 210"/>
                <a:gd name="T1" fmla="*/ 97 h 99"/>
                <a:gd name="T2" fmla="*/ 210 w 210"/>
                <a:gd name="T3" fmla="*/ 99 h 99"/>
                <a:gd name="T4" fmla="*/ 210 w 210"/>
                <a:gd name="T5" fmla="*/ 99 h 99"/>
                <a:gd name="T6" fmla="*/ 208 w 210"/>
                <a:gd name="T7" fmla="*/ 97 h 99"/>
                <a:gd name="T8" fmla="*/ 0 w 210"/>
                <a:gd name="T9" fmla="*/ 0 h 99"/>
                <a:gd name="T10" fmla="*/ 0 w 210"/>
                <a:gd name="T11" fmla="*/ 0 h 99"/>
                <a:gd name="T12" fmla="*/ 0 w 210"/>
                <a:gd name="T13" fmla="*/ 0 h 99"/>
                <a:gd name="T14" fmla="*/ 0 w 210"/>
                <a:gd name="T15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0" h="99">
                  <a:moveTo>
                    <a:pt x="208" y="97"/>
                  </a:moveTo>
                  <a:lnTo>
                    <a:pt x="210" y="99"/>
                  </a:lnTo>
                  <a:lnTo>
                    <a:pt x="210" y="99"/>
                  </a:lnTo>
                  <a:lnTo>
                    <a:pt x="208" y="97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1" name="Freeform 181"/>
            <p:cNvSpPr>
              <a:spLocks/>
            </p:cNvSpPr>
            <p:nvPr/>
          </p:nvSpPr>
          <p:spPr bwMode="auto">
            <a:xfrm>
              <a:off x="8030" y="3860"/>
              <a:ext cx="225" cy="99"/>
            </a:xfrm>
            <a:custGeom>
              <a:avLst/>
              <a:gdLst>
                <a:gd name="T0" fmla="*/ 15 w 225"/>
                <a:gd name="T1" fmla="*/ 0 h 99"/>
                <a:gd name="T2" fmla="*/ 15 w 225"/>
                <a:gd name="T3" fmla="*/ 0 h 99"/>
                <a:gd name="T4" fmla="*/ 0 w 225"/>
                <a:gd name="T5" fmla="*/ 5 h 99"/>
                <a:gd name="T6" fmla="*/ 225 w 225"/>
                <a:gd name="T7" fmla="*/ 99 h 99"/>
                <a:gd name="T8" fmla="*/ 223 w 225"/>
                <a:gd name="T9" fmla="*/ 97 h 99"/>
                <a:gd name="T10" fmla="*/ 209 w 225"/>
                <a:gd name="T11" fmla="*/ 83 h 99"/>
                <a:gd name="T12" fmla="*/ 15 w 225"/>
                <a:gd name="T1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5" h="99">
                  <a:moveTo>
                    <a:pt x="15" y="0"/>
                  </a:moveTo>
                  <a:lnTo>
                    <a:pt x="15" y="0"/>
                  </a:lnTo>
                  <a:lnTo>
                    <a:pt x="0" y="5"/>
                  </a:lnTo>
                  <a:lnTo>
                    <a:pt x="225" y="99"/>
                  </a:lnTo>
                  <a:lnTo>
                    <a:pt x="223" y="97"/>
                  </a:lnTo>
                  <a:lnTo>
                    <a:pt x="209" y="83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AC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2" name="Freeform 182"/>
            <p:cNvSpPr>
              <a:spLocks/>
            </p:cNvSpPr>
            <p:nvPr/>
          </p:nvSpPr>
          <p:spPr bwMode="auto">
            <a:xfrm>
              <a:off x="8030" y="3860"/>
              <a:ext cx="225" cy="99"/>
            </a:xfrm>
            <a:custGeom>
              <a:avLst/>
              <a:gdLst>
                <a:gd name="T0" fmla="*/ 15 w 225"/>
                <a:gd name="T1" fmla="*/ 0 h 99"/>
                <a:gd name="T2" fmla="*/ 15 w 225"/>
                <a:gd name="T3" fmla="*/ 0 h 99"/>
                <a:gd name="T4" fmla="*/ 0 w 225"/>
                <a:gd name="T5" fmla="*/ 5 h 99"/>
                <a:gd name="T6" fmla="*/ 225 w 225"/>
                <a:gd name="T7" fmla="*/ 99 h 99"/>
                <a:gd name="T8" fmla="*/ 223 w 225"/>
                <a:gd name="T9" fmla="*/ 97 h 99"/>
                <a:gd name="T10" fmla="*/ 209 w 225"/>
                <a:gd name="T11" fmla="*/ 83 h 99"/>
                <a:gd name="T12" fmla="*/ 15 w 225"/>
                <a:gd name="T1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5" h="99">
                  <a:moveTo>
                    <a:pt x="15" y="0"/>
                  </a:moveTo>
                  <a:lnTo>
                    <a:pt x="15" y="0"/>
                  </a:lnTo>
                  <a:lnTo>
                    <a:pt x="0" y="5"/>
                  </a:lnTo>
                  <a:lnTo>
                    <a:pt x="225" y="99"/>
                  </a:lnTo>
                  <a:lnTo>
                    <a:pt x="223" y="97"/>
                  </a:lnTo>
                  <a:lnTo>
                    <a:pt x="209" y="83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3" name="Freeform 183"/>
            <p:cNvSpPr>
              <a:spLocks/>
            </p:cNvSpPr>
            <p:nvPr/>
          </p:nvSpPr>
          <p:spPr bwMode="auto">
            <a:xfrm>
              <a:off x="7990" y="3874"/>
              <a:ext cx="14" cy="9"/>
            </a:xfrm>
            <a:custGeom>
              <a:avLst/>
              <a:gdLst>
                <a:gd name="T0" fmla="*/ 6 w 6"/>
                <a:gd name="T1" fmla="*/ 0 h 4"/>
                <a:gd name="T2" fmla="*/ 6 w 6"/>
                <a:gd name="T3" fmla="*/ 0 h 4"/>
                <a:gd name="T4" fmla="*/ 0 w 6"/>
                <a:gd name="T5" fmla="*/ 4 h 4"/>
                <a:gd name="T6" fmla="*/ 6 w 6"/>
                <a:gd name="T7" fmla="*/ 0 h 4"/>
                <a:gd name="T8" fmla="*/ 6 w 6"/>
                <a:gd name="T9" fmla="*/ 0 h 4"/>
                <a:gd name="T10" fmla="*/ 6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1"/>
                    <a:pt x="0" y="3"/>
                    <a:pt x="0" y="4"/>
                  </a:cubicBezTo>
                  <a:cubicBezTo>
                    <a:pt x="0" y="3"/>
                    <a:pt x="2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6969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4" name="Freeform 184"/>
            <p:cNvSpPr>
              <a:spLocks/>
            </p:cNvSpPr>
            <p:nvPr/>
          </p:nvSpPr>
          <p:spPr bwMode="auto">
            <a:xfrm>
              <a:off x="7990" y="3874"/>
              <a:ext cx="327" cy="163"/>
            </a:xfrm>
            <a:custGeom>
              <a:avLst/>
              <a:gdLst>
                <a:gd name="T0" fmla="*/ 6 w 138"/>
                <a:gd name="T1" fmla="*/ 0 h 69"/>
                <a:gd name="T2" fmla="*/ 6 w 138"/>
                <a:gd name="T3" fmla="*/ 0 h 69"/>
                <a:gd name="T4" fmla="*/ 0 w 138"/>
                <a:gd name="T5" fmla="*/ 4 h 69"/>
                <a:gd name="T6" fmla="*/ 3 w 138"/>
                <a:gd name="T7" fmla="*/ 9 h 69"/>
                <a:gd name="T8" fmla="*/ 15 w 138"/>
                <a:gd name="T9" fmla="*/ 21 h 69"/>
                <a:gd name="T10" fmla="*/ 131 w 138"/>
                <a:gd name="T11" fmla="*/ 69 h 69"/>
                <a:gd name="T12" fmla="*/ 133 w 138"/>
                <a:gd name="T13" fmla="*/ 68 h 69"/>
                <a:gd name="T14" fmla="*/ 138 w 138"/>
                <a:gd name="T15" fmla="*/ 64 h 69"/>
                <a:gd name="T16" fmla="*/ 135 w 138"/>
                <a:gd name="T17" fmla="*/ 60 h 69"/>
                <a:gd name="T18" fmla="*/ 135 w 138"/>
                <a:gd name="T19" fmla="*/ 60 h 69"/>
                <a:gd name="T20" fmla="*/ 126 w 138"/>
                <a:gd name="T21" fmla="*/ 50 h 69"/>
                <a:gd name="T22" fmla="*/ 6 w 138"/>
                <a:gd name="T2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" h="69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1"/>
                    <a:pt x="0" y="3"/>
                    <a:pt x="0" y="4"/>
                  </a:cubicBezTo>
                  <a:cubicBezTo>
                    <a:pt x="0" y="5"/>
                    <a:pt x="1" y="7"/>
                    <a:pt x="3" y="9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31" y="69"/>
                    <a:pt x="131" y="69"/>
                    <a:pt x="131" y="69"/>
                  </a:cubicBezTo>
                  <a:cubicBezTo>
                    <a:pt x="133" y="68"/>
                    <a:pt x="133" y="68"/>
                    <a:pt x="133" y="68"/>
                  </a:cubicBezTo>
                  <a:cubicBezTo>
                    <a:pt x="136" y="67"/>
                    <a:pt x="138" y="66"/>
                    <a:pt x="138" y="64"/>
                  </a:cubicBezTo>
                  <a:cubicBezTo>
                    <a:pt x="138" y="63"/>
                    <a:pt x="137" y="62"/>
                    <a:pt x="135" y="60"/>
                  </a:cubicBezTo>
                  <a:cubicBezTo>
                    <a:pt x="135" y="60"/>
                    <a:pt x="135" y="60"/>
                    <a:pt x="135" y="60"/>
                  </a:cubicBezTo>
                  <a:cubicBezTo>
                    <a:pt x="126" y="50"/>
                    <a:pt x="126" y="50"/>
                    <a:pt x="126" y="5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AC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5" name="Freeform 185"/>
            <p:cNvSpPr>
              <a:spLocks/>
            </p:cNvSpPr>
            <p:nvPr/>
          </p:nvSpPr>
          <p:spPr bwMode="auto">
            <a:xfrm>
              <a:off x="6416" y="3427"/>
              <a:ext cx="59" cy="76"/>
            </a:xfrm>
            <a:custGeom>
              <a:avLst/>
              <a:gdLst>
                <a:gd name="T0" fmla="*/ 19 w 25"/>
                <a:gd name="T1" fmla="*/ 0 h 32"/>
                <a:gd name="T2" fmla="*/ 13 w 25"/>
                <a:gd name="T3" fmla="*/ 2 h 32"/>
                <a:gd name="T4" fmla="*/ 0 w 25"/>
                <a:gd name="T5" fmla="*/ 23 h 32"/>
                <a:gd name="T6" fmla="*/ 7 w 25"/>
                <a:gd name="T7" fmla="*/ 32 h 32"/>
                <a:gd name="T8" fmla="*/ 13 w 25"/>
                <a:gd name="T9" fmla="*/ 31 h 32"/>
                <a:gd name="T10" fmla="*/ 13 w 25"/>
                <a:gd name="T11" fmla="*/ 31 h 32"/>
                <a:gd name="T12" fmla="*/ 13 w 25"/>
                <a:gd name="T13" fmla="*/ 31 h 32"/>
                <a:gd name="T14" fmla="*/ 25 w 25"/>
                <a:gd name="T15" fmla="*/ 9 h 32"/>
                <a:gd name="T16" fmla="*/ 19 w 25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32">
                  <a:moveTo>
                    <a:pt x="19" y="0"/>
                  </a:moveTo>
                  <a:cubicBezTo>
                    <a:pt x="17" y="0"/>
                    <a:pt x="15" y="1"/>
                    <a:pt x="13" y="2"/>
                  </a:cubicBezTo>
                  <a:cubicBezTo>
                    <a:pt x="6" y="6"/>
                    <a:pt x="0" y="15"/>
                    <a:pt x="0" y="23"/>
                  </a:cubicBezTo>
                  <a:cubicBezTo>
                    <a:pt x="0" y="29"/>
                    <a:pt x="3" y="32"/>
                    <a:pt x="7" y="32"/>
                  </a:cubicBezTo>
                  <a:cubicBezTo>
                    <a:pt x="9" y="32"/>
                    <a:pt x="11" y="32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20" y="27"/>
                    <a:pt x="25" y="17"/>
                    <a:pt x="25" y="9"/>
                  </a:cubicBezTo>
                  <a:cubicBezTo>
                    <a:pt x="25" y="3"/>
                    <a:pt x="23" y="0"/>
                    <a:pt x="19" y="0"/>
                  </a:cubicBezTo>
                </a:path>
              </a:pathLst>
            </a:custGeom>
            <a:solidFill>
              <a:srgbClr val="3F54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6" name="Freeform 186"/>
            <p:cNvSpPr>
              <a:spLocks/>
            </p:cNvSpPr>
            <p:nvPr/>
          </p:nvSpPr>
          <p:spPr bwMode="auto">
            <a:xfrm>
              <a:off x="6411" y="3495"/>
              <a:ext cx="71" cy="67"/>
            </a:xfrm>
            <a:custGeom>
              <a:avLst/>
              <a:gdLst>
                <a:gd name="T0" fmla="*/ 22 w 30"/>
                <a:gd name="T1" fmla="*/ 0 h 28"/>
                <a:gd name="T2" fmla="*/ 15 w 30"/>
                <a:gd name="T3" fmla="*/ 2 h 28"/>
                <a:gd name="T4" fmla="*/ 15 w 30"/>
                <a:gd name="T5" fmla="*/ 2 h 28"/>
                <a:gd name="T6" fmla="*/ 15 w 30"/>
                <a:gd name="T7" fmla="*/ 2 h 28"/>
                <a:gd name="T8" fmla="*/ 0 w 30"/>
                <a:gd name="T9" fmla="*/ 28 h 28"/>
                <a:gd name="T10" fmla="*/ 30 w 30"/>
                <a:gd name="T11" fmla="*/ 11 h 28"/>
                <a:gd name="T12" fmla="*/ 22 w 30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8">
                  <a:moveTo>
                    <a:pt x="22" y="0"/>
                  </a:moveTo>
                  <a:cubicBezTo>
                    <a:pt x="20" y="0"/>
                    <a:pt x="18" y="0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6" y="7"/>
                    <a:pt x="0" y="19"/>
                    <a:pt x="0" y="28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4"/>
                    <a:pt x="27" y="0"/>
                    <a:pt x="22" y="0"/>
                  </a:cubicBezTo>
                </a:path>
              </a:pathLst>
            </a:custGeom>
            <a:solidFill>
              <a:srgbClr val="5D4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7" name="Freeform 187"/>
            <p:cNvSpPr>
              <a:spLocks/>
            </p:cNvSpPr>
            <p:nvPr/>
          </p:nvSpPr>
          <p:spPr bwMode="auto">
            <a:xfrm>
              <a:off x="6674" y="3283"/>
              <a:ext cx="59" cy="78"/>
            </a:xfrm>
            <a:custGeom>
              <a:avLst/>
              <a:gdLst>
                <a:gd name="T0" fmla="*/ 18 w 25"/>
                <a:gd name="T1" fmla="*/ 0 h 33"/>
                <a:gd name="T2" fmla="*/ 13 w 25"/>
                <a:gd name="T3" fmla="*/ 2 h 33"/>
                <a:gd name="T4" fmla="*/ 0 w 25"/>
                <a:gd name="T5" fmla="*/ 24 h 33"/>
                <a:gd name="T6" fmla="*/ 7 w 25"/>
                <a:gd name="T7" fmla="*/ 33 h 33"/>
                <a:gd name="T8" fmla="*/ 13 w 25"/>
                <a:gd name="T9" fmla="*/ 31 h 33"/>
                <a:gd name="T10" fmla="*/ 13 w 25"/>
                <a:gd name="T11" fmla="*/ 31 h 33"/>
                <a:gd name="T12" fmla="*/ 13 w 25"/>
                <a:gd name="T13" fmla="*/ 31 h 33"/>
                <a:gd name="T14" fmla="*/ 25 w 25"/>
                <a:gd name="T15" fmla="*/ 9 h 33"/>
                <a:gd name="T16" fmla="*/ 18 w 25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33">
                  <a:moveTo>
                    <a:pt x="18" y="0"/>
                  </a:moveTo>
                  <a:cubicBezTo>
                    <a:pt x="17" y="0"/>
                    <a:pt x="15" y="1"/>
                    <a:pt x="13" y="2"/>
                  </a:cubicBezTo>
                  <a:cubicBezTo>
                    <a:pt x="6" y="6"/>
                    <a:pt x="0" y="16"/>
                    <a:pt x="0" y="24"/>
                  </a:cubicBezTo>
                  <a:cubicBezTo>
                    <a:pt x="0" y="29"/>
                    <a:pt x="3" y="33"/>
                    <a:pt x="7" y="33"/>
                  </a:cubicBezTo>
                  <a:cubicBezTo>
                    <a:pt x="9" y="33"/>
                    <a:pt x="11" y="32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20" y="27"/>
                    <a:pt x="25" y="17"/>
                    <a:pt x="25" y="9"/>
                  </a:cubicBezTo>
                  <a:cubicBezTo>
                    <a:pt x="25" y="4"/>
                    <a:pt x="22" y="0"/>
                    <a:pt x="18" y="0"/>
                  </a:cubicBezTo>
                </a:path>
              </a:pathLst>
            </a:custGeom>
            <a:solidFill>
              <a:srgbClr val="5D4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8" name="Freeform 188"/>
            <p:cNvSpPr>
              <a:spLocks/>
            </p:cNvSpPr>
            <p:nvPr/>
          </p:nvSpPr>
          <p:spPr bwMode="auto">
            <a:xfrm>
              <a:off x="6667" y="3351"/>
              <a:ext cx="73" cy="69"/>
            </a:xfrm>
            <a:custGeom>
              <a:avLst/>
              <a:gdLst>
                <a:gd name="T0" fmla="*/ 23 w 31"/>
                <a:gd name="T1" fmla="*/ 0 h 29"/>
                <a:gd name="T2" fmla="*/ 16 w 31"/>
                <a:gd name="T3" fmla="*/ 2 h 29"/>
                <a:gd name="T4" fmla="*/ 16 w 31"/>
                <a:gd name="T5" fmla="*/ 2 h 29"/>
                <a:gd name="T6" fmla="*/ 16 w 31"/>
                <a:gd name="T7" fmla="*/ 2 h 29"/>
                <a:gd name="T8" fmla="*/ 0 w 31"/>
                <a:gd name="T9" fmla="*/ 29 h 29"/>
                <a:gd name="T10" fmla="*/ 31 w 31"/>
                <a:gd name="T11" fmla="*/ 11 h 29"/>
                <a:gd name="T12" fmla="*/ 23 w 31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9">
                  <a:moveTo>
                    <a:pt x="23" y="0"/>
                  </a:moveTo>
                  <a:cubicBezTo>
                    <a:pt x="20" y="0"/>
                    <a:pt x="18" y="1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7" y="7"/>
                    <a:pt x="0" y="19"/>
                    <a:pt x="0" y="29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4"/>
                    <a:pt x="28" y="0"/>
                    <a:pt x="23" y="0"/>
                  </a:cubicBezTo>
                </a:path>
              </a:pathLst>
            </a:custGeom>
            <a:solidFill>
              <a:srgbClr val="3F54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9" name="Freeform 189"/>
            <p:cNvSpPr>
              <a:spLocks noEditPoints="1"/>
            </p:cNvSpPr>
            <p:nvPr/>
          </p:nvSpPr>
          <p:spPr bwMode="auto">
            <a:xfrm>
              <a:off x="6880" y="2303"/>
              <a:ext cx="213" cy="582"/>
            </a:xfrm>
            <a:custGeom>
              <a:avLst/>
              <a:gdLst>
                <a:gd name="T0" fmla="*/ 21 w 90"/>
                <a:gd name="T1" fmla="*/ 187 h 246"/>
                <a:gd name="T2" fmla="*/ 19 w 90"/>
                <a:gd name="T3" fmla="*/ 186 h 246"/>
                <a:gd name="T4" fmla="*/ 20 w 90"/>
                <a:gd name="T5" fmla="*/ 183 h 246"/>
                <a:gd name="T6" fmla="*/ 68 w 90"/>
                <a:gd name="T7" fmla="*/ 155 h 246"/>
                <a:gd name="T8" fmla="*/ 69 w 90"/>
                <a:gd name="T9" fmla="*/ 155 h 246"/>
                <a:gd name="T10" fmla="*/ 71 w 90"/>
                <a:gd name="T11" fmla="*/ 156 h 246"/>
                <a:gd name="T12" fmla="*/ 70 w 90"/>
                <a:gd name="T13" fmla="*/ 159 h 246"/>
                <a:gd name="T14" fmla="*/ 22 w 90"/>
                <a:gd name="T15" fmla="*/ 186 h 246"/>
                <a:gd name="T16" fmla="*/ 21 w 90"/>
                <a:gd name="T17" fmla="*/ 187 h 246"/>
                <a:gd name="T18" fmla="*/ 21 w 90"/>
                <a:gd name="T19" fmla="*/ 165 h 246"/>
                <a:gd name="T20" fmla="*/ 19 w 90"/>
                <a:gd name="T21" fmla="*/ 164 h 246"/>
                <a:gd name="T22" fmla="*/ 20 w 90"/>
                <a:gd name="T23" fmla="*/ 161 h 246"/>
                <a:gd name="T24" fmla="*/ 68 w 90"/>
                <a:gd name="T25" fmla="*/ 133 h 246"/>
                <a:gd name="T26" fmla="*/ 69 w 90"/>
                <a:gd name="T27" fmla="*/ 133 h 246"/>
                <a:gd name="T28" fmla="*/ 71 w 90"/>
                <a:gd name="T29" fmla="*/ 134 h 246"/>
                <a:gd name="T30" fmla="*/ 70 w 90"/>
                <a:gd name="T31" fmla="*/ 137 h 246"/>
                <a:gd name="T32" fmla="*/ 22 w 90"/>
                <a:gd name="T33" fmla="*/ 165 h 246"/>
                <a:gd name="T34" fmla="*/ 21 w 90"/>
                <a:gd name="T35" fmla="*/ 165 h 246"/>
                <a:gd name="T36" fmla="*/ 21 w 90"/>
                <a:gd name="T37" fmla="*/ 144 h 246"/>
                <a:gd name="T38" fmla="*/ 19 w 90"/>
                <a:gd name="T39" fmla="*/ 143 h 246"/>
                <a:gd name="T40" fmla="*/ 20 w 90"/>
                <a:gd name="T41" fmla="*/ 140 h 246"/>
                <a:gd name="T42" fmla="*/ 68 w 90"/>
                <a:gd name="T43" fmla="*/ 112 h 246"/>
                <a:gd name="T44" fmla="*/ 69 w 90"/>
                <a:gd name="T45" fmla="*/ 112 h 246"/>
                <a:gd name="T46" fmla="*/ 71 w 90"/>
                <a:gd name="T47" fmla="*/ 113 h 246"/>
                <a:gd name="T48" fmla="*/ 70 w 90"/>
                <a:gd name="T49" fmla="*/ 116 h 246"/>
                <a:gd name="T50" fmla="*/ 22 w 90"/>
                <a:gd name="T51" fmla="*/ 144 h 246"/>
                <a:gd name="T52" fmla="*/ 21 w 90"/>
                <a:gd name="T53" fmla="*/ 144 h 246"/>
                <a:gd name="T54" fmla="*/ 21 w 90"/>
                <a:gd name="T55" fmla="*/ 122 h 246"/>
                <a:gd name="T56" fmla="*/ 19 w 90"/>
                <a:gd name="T57" fmla="*/ 121 h 246"/>
                <a:gd name="T58" fmla="*/ 20 w 90"/>
                <a:gd name="T59" fmla="*/ 119 h 246"/>
                <a:gd name="T60" fmla="*/ 68 w 90"/>
                <a:gd name="T61" fmla="*/ 91 h 246"/>
                <a:gd name="T62" fmla="*/ 69 w 90"/>
                <a:gd name="T63" fmla="*/ 90 h 246"/>
                <a:gd name="T64" fmla="*/ 71 w 90"/>
                <a:gd name="T65" fmla="*/ 91 h 246"/>
                <a:gd name="T66" fmla="*/ 70 w 90"/>
                <a:gd name="T67" fmla="*/ 94 h 246"/>
                <a:gd name="T68" fmla="*/ 22 w 90"/>
                <a:gd name="T69" fmla="*/ 122 h 246"/>
                <a:gd name="T70" fmla="*/ 21 w 90"/>
                <a:gd name="T71" fmla="*/ 122 h 246"/>
                <a:gd name="T72" fmla="*/ 21 w 90"/>
                <a:gd name="T73" fmla="*/ 101 h 246"/>
                <a:gd name="T74" fmla="*/ 19 w 90"/>
                <a:gd name="T75" fmla="*/ 100 h 246"/>
                <a:gd name="T76" fmla="*/ 20 w 90"/>
                <a:gd name="T77" fmla="*/ 97 h 246"/>
                <a:gd name="T78" fmla="*/ 68 w 90"/>
                <a:gd name="T79" fmla="*/ 69 h 246"/>
                <a:gd name="T80" fmla="*/ 69 w 90"/>
                <a:gd name="T81" fmla="*/ 69 h 246"/>
                <a:gd name="T82" fmla="*/ 71 w 90"/>
                <a:gd name="T83" fmla="*/ 70 h 246"/>
                <a:gd name="T84" fmla="*/ 70 w 90"/>
                <a:gd name="T85" fmla="*/ 73 h 246"/>
                <a:gd name="T86" fmla="*/ 22 w 90"/>
                <a:gd name="T87" fmla="*/ 101 h 246"/>
                <a:gd name="T88" fmla="*/ 21 w 90"/>
                <a:gd name="T89" fmla="*/ 101 h 246"/>
                <a:gd name="T90" fmla="*/ 85 w 90"/>
                <a:gd name="T91" fmla="*/ 0 h 246"/>
                <a:gd name="T92" fmla="*/ 82 w 90"/>
                <a:gd name="T93" fmla="*/ 0 h 246"/>
                <a:gd name="T94" fmla="*/ 5 w 90"/>
                <a:gd name="T95" fmla="*/ 43 h 246"/>
                <a:gd name="T96" fmla="*/ 0 w 90"/>
                <a:gd name="T97" fmla="*/ 52 h 246"/>
                <a:gd name="T98" fmla="*/ 0 w 90"/>
                <a:gd name="T99" fmla="*/ 241 h 246"/>
                <a:gd name="T100" fmla="*/ 5 w 90"/>
                <a:gd name="T101" fmla="*/ 246 h 246"/>
                <a:gd name="T102" fmla="*/ 8 w 90"/>
                <a:gd name="T103" fmla="*/ 246 h 246"/>
                <a:gd name="T104" fmla="*/ 87 w 90"/>
                <a:gd name="T105" fmla="*/ 201 h 246"/>
                <a:gd name="T106" fmla="*/ 90 w 90"/>
                <a:gd name="T107" fmla="*/ 197 h 246"/>
                <a:gd name="T108" fmla="*/ 90 w 90"/>
                <a:gd name="T109" fmla="*/ 5 h 246"/>
                <a:gd name="T110" fmla="*/ 85 w 90"/>
                <a:gd name="T111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246">
                  <a:moveTo>
                    <a:pt x="21" y="187"/>
                  </a:moveTo>
                  <a:cubicBezTo>
                    <a:pt x="20" y="187"/>
                    <a:pt x="19" y="186"/>
                    <a:pt x="19" y="186"/>
                  </a:cubicBezTo>
                  <a:cubicBezTo>
                    <a:pt x="18" y="185"/>
                    <a:pt x="19" y="183"/>
                    <a:pt x="20" y="183"/>
                  </a:cubicBezTo>
                  <a:cubicBezTo>
                    <a:pt x="68" y="155"/>
                    <a:pt x="68" y="155"/>
                    <a:pt x="68" y="155"/>
                  </a:cubicBezTo>
                  <a:cubicBezTo>
                    <a:pt x="68" y="155"/>
                    <a:pt x="69" y="155"/>
                    <a:pt x="69" y="155"/>
                  </a:cubicBezTo>
                  <a:cubicBezTo>
                    <a:pt x="70" y="155"/>
                    <a:pt x="70" y="155"/>
                    <a:pt x="71" y="156"/>
                  </a:cubicBezTo>
                  <a:cubicBezTo>
                    <a:pt x="71" y="157"/>
                    <a:pt x="71" y="158"/>
                    <a:pt x="70" y="159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7"/>
                    <a:pt x="21" y="187"/>
                    <a:pt x="21" y="187"/>
                  </a:cubicBezTo>
                  <a:moveTo>
                    <a:pt x="21" y="165"/>
                  </a:moveTo>
                  <a:cubicBezTo>
                    <a:pt x="20" y="165"/>
                    <a:pt x="19" y="165"/>
                    <a:pt x="19" y="164"/>
                  </a:cubicBezTo>
                  <a:cubicBezTo>
                    <a:pt x="18" y="163"/>
                    <a:pt x="19" y="162"/>
                    <a:pt x="20" y="161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9" y="133"/>
                    <a:pt x="69" y="133"/>
                  </a:cubicBezTo>
                  <a:cubicBezTo>
                    <a:pt x="70" y="133"/>
                    <a:pt x="70" y="134"/>
                    <a:pt x="71" y="134"/>
                  </a:cubicBezTo>
                  <a:cubicBezTo>
                    <a:pt x="71" y="135"/>
                    <a:pt x="71" y="137"/>
                    <a:pt x="70" y="137"/>
                  </a:cubicBezTo>
                  <a:cubicBezTo>
                    <a:pt x="22" y="165"/>
                    <a:pt x="22" y="165"/>
                    <a:pt x="22" y="165"/>
                  </a:cubicBezTo>
                  <a:cubicBezTo>
                    <a:pt x="22" y="165"/>
                    <a:pt x="21" y="165"/>
                    <a:pt x="21" y="165"/>
                  </a:cubicBezTo>
                  <a:moveTo>
                    <a:pt x="21" y="144"/>
                  </a:moveTo>
                  <a:cubicBezTo>
                    <a:pt x="20" y="144"/>
                    <a:pt x="19" y="143"/>
                    <a:pt x="19" y="143"/>
                  </a:cubicBezTo>
                  <a:cubicBezTo>
                    <a:pt x="18" y="142"/>
                    <a:pt x="19" y="140"/>
                    <a:pt x="20" y="140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8" y="112"/>
                    <a:pt x="69" y="112"/>
                    <a:pt x="69" y="112"/>
                  </a:cubicBezTo>
                  <a:cubicBezTo>
                    <a:pt x="70" y="112"/>
                    <a:pt x="70" y="112"/>
                    <a:pt x="71" y="113"/>
                  </a:cubicBezTo>
                  <a:cubicBezTo>
                    <a:pt x="71" y="114"/>
                    <a:pt x="71" y="115"/>
                    <a:pt x="70" y="116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22" y="144"/>
                    <a:pt x="21" y="144"/>
                    <a:pt x="21" y="144"/>
                  </a:cubicBezTo>
                  <a:moveTo>
                    <a:pt x="21" y="122"/>
                  </a:moveTo>
                  <a:cubicBezTo>
                    <a:pt x="20" y="122"/>
                    <a:pt x="19" y="122"/>
                    <a:pt x="19" y="121"/>
                  </a:cubicBezTo>
                  <a:cubicBezTo>
                    <a:pt x="18" y="120"/>
                    <a:pt x="19" y="119"/>
                    <a:pt x="20" y="119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68" y="91"/>
                    <a:pt x="69" y="90"/>
                    <a:pt x="69" y="90"/>
                  </a:cubicBezTo>
                  <a:cubicBezTo>
                    <a:pt x="70" y="90"/>
                    <a:pt x="70" y="91"/>
                    <a:pt x="71" y="91"/>
                  </a:cubicBezTo>
                  <a:cubicBezTo>
                    <a:pt x="71" y="93"/>
                    <a:pt x="71" y="94"/>
                    <a:pt x="70" y="94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2" y="122"/>
                    <a:pt x="21" y="122"/>
                    <a:pt x="21" y="122"/>
                  </a:cubicBezTo>
                  <a:moveTo>
                    <a:pt x="21" y="101"/>
                  </a:moveTo>
                  <a:cubicBezTo>
                    <a:pt x="20" y="101"/>
                    <a:pt x="19" y="101"/>
                    <a:pt x="19" y="100"/>
                  </a:cubicBezTo>
                  <a:cubicBezTo>
                    <a:pt x="18" y="99"/>
                    <a:pt x="19" y="98"/>
                    <a:pt x="20" y="97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68" y="69"/>
                    <a:pt x="69" y="69"/>
                    <a:pt x="69" y="69"/>
                  </a:cubicBezTo>
                  <a:cubicBezTo>
                    <a:pt x="70" y="69"/>
                    <a:pt x="70" y="69"/>
                    <a:pt x="71" y="70"/>
                  </a:cubicBezTo>
                  <a:cubicBezTo>
                    <a:pt x="71" y="71"/>
                    <a:pt x="71" y="72"/>
                    <a:pt x="70" y="73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22" y="101"/>
                    <a:pt x="21" y="101"/>
                    <a:pt x="21" y="101"/>
                  </a:cubicBezTo>
                  <a:moveTo>
                    <a:pt x="85" y="0"/>
                  </a:moveTo>
                  <a:cubicBezTo>
                    <a:pt x="84" y="0"/>
                    <a:pt x="83" y="0"/>
                    <a:pt x="82" y="0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5"/>
                    <a:pt x="0" y="48"/>
                    <a:pt x="0" y="52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0" y="244"/>
                    <a:pt x="3" y="246"/>
                    <a:pt x="5" y="246"/>
                  </a:cubicBezTo>
                  <a:cubicBezTo>
                    <a:pt x="6" y="246"/>
                    <a:pt x="7" y="246"/>
                    <a:pt x="8" y="246"/>
                  </a:cubicBezTo>
                  <a:cubicBezTo>
                    <a:pt x="87" y="201"/>
                    <a:pt x="87" y="201"/>
                    <a:pt x="87" y="201"/>
                  </a:cubicBezTo>
                  <a:cubicBezTo>
                    <a:pt x="89" y="201"/>
                    <a:pt x="90" y="199"/>
                    <a:pt x="90" y="197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0" y="2"/>
                    <a:pt x="87" y="0"/>
                    <a:pt x="85" y="0"/>
                  </a:cubicBezTo>
                </a:path>
              </a:pathLst>
            </a:custGeom>
            <a:solidFill>
              <a:srgbClr val="5D4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0" name="Freeform 190"/>
            <p:cNvSpPr>
              <a:spLocks/>
            </p:cNvSpPr>
            <p:nvPr/>
          </p:nvSpPr>
          <p:spPr bwMode="auto">
            <a:xfrm>
              <a:off x="6923" y="2466"/>
              <a:ext cx="125" cy="76"/>
            </a:xfrm>
            <a:custGeom>
              <a:avLst/>
              <a:gdLst>
                <a:gd name="T0" fmla="*/ 51 w 53"/>
                <a:gd name="T1" fmla="*/ 0 h 32"/>
                <a:gd name="T2" fmla="*/ 50 w 53"/>
                <a:gd name="T3" fmla="*/ 0 h 32"/>
                <a:gd name="T4" fmla="*/ 2 w 53"/>
                <a:gd name="T5" fmla="*/ 28 h 32"/>
                <a:gd name="T6" fmla="*/ 1 w 53"/>
                <a:gd name="T7" fmla="*/ 31 h 32"/>
                <a:gd name="T8" fmla="*/ 3 w 53"/>
                <a:gd name="T9" fmla="*/ 32 h 32"/>
                <a:gd name="T10" fmla="*/ 4 w 53"/>
                <a:gd name="T11" fmla="*/ 32 h 32"/>
                <a:gd name="T12" fmla="*/ 52 w 53"/>
                <a:gd name="T13" fmla="*/ 4 h 32"/>
                <a:gd name="T14" fmla="*/ 53 w 53"/>
                <a:gd name="T15" fmla="*/ 1 h 32"/>
                <a:gd name="T16" fmla="*/ 51 w 53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32">
                  <a:moveTo>
                    <a:pt x="51" y="0"/>
                  </a:moveTo>
                  <a:cubicBezTo>
                    <a:pt x="51" y="0"/>
                    <a:pt x="50" y="0"/>
                    <a:pt x="50" y="0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1" y="29"/>
                    <a:pt x="0" y="30"/>
                    <a:pt x="1" y="31"/>
                  </a:cubicBezTo>
                  <a:cubicBezTo>
                    <a:pt x="1" y="32"/>
                    <a:pt x="2" y="32"/>
                    <a:pt x="3" y="32"/>
                  </a:cubicBezTo>
                  <a:cubicBezTo>
                    <a:pt x="3" y="32"/>
                    <a:pt x="4" y="32"/>
                    <a:pt x="4" y="32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3" y="3"/>
                    <a:pt x="53" y="2"/>
                    <a:pt x="53" y="1"/>
                  </a:cubicBezTo>
                  <a:cubicBezTo>
                    <a:pt x="52" y="0"/>
                    <a:pt x="52" y="0"/>
                    <a:pt x="5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1" name="Freeform 191"/>
            <p:cNvSpPr>
              <a:spLocks/>
            </p:cNvSpPr>
            <p:nvPr/>
          </p:nvSpPr>
          <p:spPr bwMode="auto">
            <a:xfrm>
              <a:off x="6923" y="2516"/>
              <a:ext cx="125" cy="76"/>
            </a:xfrm>
            <a:custGeom>
              <a:avLst/>
              <a:gdLst>
                <a:gd name="T0" fmla="*/ 51 w 53"/>
                <a:gd name="T1" fmla="*/ 0 h 32"/>
                <a:gd name="T2" fmla="*/ 50 w 53"/>
                <a:gd name="T3" fmla="*/ 1 h 32"/>
                <a:gd name="T4" fmla="*/ 2 w 53"/>
                <a:gd name="T5" fmla="*/ 29 h 32"/>
                <a:gd name="T6" fmla="*/ 1 w 53"/>
                <a:gd name="T7" fmla="*/ 31 h 32"/>
                <a:gd name="T8" fmla="*/ 3 w 53"/>
                <a:gd name="T9" fmla="*/ 32 h 32"/>
                <a:gd name="T10" fmla="*/ 4 w 53"/>
                <a:gd name="T11" fmla="*/ 32 h 32"/>
                <a:gd name="T12" fmla="*/ 52 w 53"/>
                <a:gd name="T13" fmla="*/ 4 h 32"/>
                <a:gd name="T14" fmla="*/ 53 w 53"/>
                <a:gd name="T15" fmla="*/ 1 h 32"/>
                <a:gd name="T16" fmla="*/ 51 w 53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32">
                  <a:moveTo>
                    <a:pt x="51" y="0"/>
                  </a:moveTo>
                  <a:cubicBezTo>
                    <a:pt x="51" y="0"/>
                    <a:pt x="50" y="1"/>
                    <a:pt x="50" y="1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1" y="29"/>
                    <a:pt x="0" y="30"/>
                    <a:pt x="1" y="31"/>
                  </a:cubicBezTo>
                  <a:cubicBezTo>
                    <a:pt x="1" y="32"/>
                    <a:pt x="2" y="32"/>
                    <a:pt x="3" y="32"/>
                  </a:cubicBezTo>
                  <a:cubicBezTo>
                    <a:pt x="3" y="32"/>
                    <a:pt x="4" y="32"/>
                    <a:pt x="4" y="32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3" y="4"/>
                    <a:pt x="53" y="3"/>
                    <a:pt x="53" y="1"/>
                  </a:cubicBezTo>
                  <a:cubicBezTo>
                    <a:pt x="52" y="1"/>
                    <a:pt x="52" y="0"/>
                    <a:pt x="5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2" name="Freeform 192"/>
            <p:cNvSpPr>
              <a:spLocks/>
            </p:cNvSpPr>
            <p:nvPr/>
          </p:nvSpPr>
          <p:spPr bwMode="auto">
            <a:xfrm>
              <a:off x="6923" y="2568"/>
              <a:ext cx="125" cy="76"/>
            </a:xfrm>
            <a:custGeom>
              <a:avLst/>
              <a:gdLst>
                <a:gd name="T0" fmla="*/ 51 w 53"/>
                <a:gd name="T1" fmla="*/ 0 h 32"/>
                <a:gd name="T2" fmla="*/ 50 w 53"/>
                <a:gd name="T3" fmla="*/ 0 h 32"/>
                <a:gd name="T4" fmla="*/ 2 w 53"/>
                <a:gd name="T5" fmla="*/ 28 h 32"/>
                <a:gd name="T6" fmla="*/ 1 w 53"/>
                <a:gd name="T7" fmla="*/ 31 h 32"/>
                <a:gd name="T8" fmla="*/ 3 w 53"/>
                <a:gd name="T9" fmla="*/ 32 h 32"/>
                <a:gd name="T10" fmla="*/ 4 w 53"/>
                <a:gd name="T11" fmla="*/ 32 h 32"/>
                <a:gd name="T12" fmla="*/ 52 w 53"/>
                <a:gd name="T13" fmla="*/ 4 h 32"/>
                <a:gd name="T14" fmla="*/ 53 w 53"/>
                <a:gd name="T15" fmla="*/ 1 h 32"/>
                <a:gd name="T16" fmla="*/ 51 w 53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32">
                  <a:moveTo>
                    <a:pt x="51" y="0"/>
                  </a:moveTo>
                  <a:cubicBezTo>
                    <a:pt x="51" y="0"/>
                    <a:pt x="50" y="0"/>
                    <a:pt x="50" y="0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1" y="28"/>
                    <a:pt x="0" y="30"/>
                    <a:pt x="1" y="31"/>
                  </a:cubicBezTo>
                  <a:cubicBezTo>
                    <a:pt x="1" y="31"/>
                    <a:pt x="2" y="32"/>
                    <a:pt x="3" y="32"/>
                  </a:cubicBezTo>
                  <a:cubicBezTo>
                    <a:pt x="3" y="32"/>
                    <a:pt x="4" y="32"/>
                    <a:pt x="4" y="32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3" y="3"/>
                    <a:pt x="53" y="2"/>
                    <a:pt x="53" y="1"/>
                  </a:cubicBezTo>
                  <a:cubicBezTo>
                    <a:pt x="52" y="0"/>
                    <a:pt x="52" y="0"/>
                    <a:pt x="5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3" name="Freeform 193"/>
            <p:cNvSpPr>
              <a:spLocks/>
            </p:cNvSpPr>
            <p:nvPr/>
          </p:nvSpPr>
          <p:spPr bwMode="auto">
            <a:xfrm>
              <a:off x="6923" y="2618"/>
              <a:ext cx="125" cy="75"/>
            </a:xfrm>
            <a:custGeom>
              <a:avLst/>
              <a:gdLst>
                <a:gd name="T0" fmla="*/ 51 w 53"/>
                <a:gd name="T1" fmla="*/ 0 h 32"/>
                <a:gd name="T2" fmla="*/ 50 w 53"/>
                <a:gd name="T3" fmla="*/ 0 h 32"/>
                <a:gd name="T4" fmla="*/ 2 w 53"/>
                <a:gd name="T5" fmla="*/ 28 h 32"/>
                <a:gd name="T6" fmla="*/ 1 w 53"/>
                <a:gd name="T7" fmla="*/ 31 h 32"/>
                <a:gd name="T8" fmla="*/ 3 w 53"/>
                <a:gd name="T9" fmla="*/ 32 h 32"/>
                <a:gd name="T10" fmla="*/ 4 w 53"/>
                <a:gd name="T11" fmla="*/ 32 h 32"/>
                <a:gd name="T12" fmla="*/ 52 w 53"/>
                <a:gd name="T13" fmla="*/ 4 h 32"/>
                <a:gd name="T14" fmla="*/ 53 w 53"/>
                <a:gd name="T15" fmla="*/ 1 h 32"/>
                <a:gd name="T16" fmla="*/ 51 w 53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32">
                  <a:moveTo>
                    <a:pt x="51" y="0"/>
                  </a:moveTo>
                  <a:cubicBezTo>
                    <a:pt x="51" y="0"/>
                    <a:pt x="50" y="0"/>
                    <a:pt x="50" y="0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1" y="29"/>
                    <a:pt x="0" y="30"/>
                    <a:pt x="1" y="31"/>
                  </a:cubicBezTo>
                  <a:cubicBezTo>
                    <a:pt x="1" y="32"/>
                    <a:pt x="2" y="32"/>
                    <a:pt x="3" y="32"/>
                  </a:cubicBezTo>
                  <a:cubicBezTo>
                    <a:pt x="3" y="32"/>
                    <a:pt x="4" y="32"/>
                    <a:pt x="4" y="32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3" y="4"/>
                    <a:pt x="53" y="2"/>
                    <a:pt x="53" y="1"/>
                  </a:cubicBezTo>
                  <a:cubicBezTo>
                    <a:pt x="52" y="1"/>
                    <a:pt x="52" y="0"/>
                    <a:pt x="5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4" name="Freeform 194"/>
            <p:cNvSpPr>
              <a:spLocks/>
            </p:cNvSpPr>
            <p:nvPr/>
          </p:nvSpPr>
          <p:spPr bwMode="auto">
            <a:xfrm>
              <a:off x="6923" y="2670"/>
              <a:ext cx="125" cy="75"/>
            </a:xfrm>
            <a:custGeom>
              <a:avLst/>
              <a:gdLst>
                <a:gd name="T0" fmla="*/ 51 w 53"/>
                <a:gd name="T1" fmla="*/ 0 h 32"/>
                <a:gd name="T2" fmla="*/ 50 w 53"/>
                <a:gd name="T3" fmla="*/ 0 h 32"/>
                <a:gd name="T4" fmla="*/ 2 w 53"/>
                <a:gd name="T5" fmla="*/ 28 h 32"/>
                <a:gd name="T6" fmla="*/ 1 w 53"/>
                <a:gd name="T7" fmla="*/ 31 h 32"/>
                <a:gd name="T8" fmla="*/ 3 w 53"/>
                <a:gd name="T9" fmla="*/ 32 h 32"/>
                <a:gd name="T10" fmla="*/ 4 w 53"/>
                <a:gd name="T11" fmla="*/ 31 h 32"/>
                <a:gd name="T12" fmla="*/ 52 w 53"/>
                <a:gd name="T13" fmla="*/ 4 h 32"/>
                <a:gd name="T14" fmla="*/ 53 w 53"/>
                <a:gd name="T15" fmla="*/ 1 h 32"/>
                <a:gd name="T16" fmla="*/ 51 w 53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32">
                  <a:moveTo>
                    <a:pt x="51" y="0"/>
                  </a:moveTo>
                  <a:cubicBezTo>
                    <a:pt x="51" y="0"/>
                    <a:pt x="50" y="0"/>
                    <a:pt x="50" y="0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1" y="28"/>
                    <a:pt x="0" y="30"/>
                    <a:pt x="1" y="31"/>
                  </a:cubicBezTo>
                  <a:cubicBezTo>
                    <a:pt x="1" y="31"/>
                    <a:pt x="2" y="32"/>
                    <a:pt x="3" y="32"/>
                  </a:cubicBezTo>
                  <a:cubicBezTo>
                    <a:pt x="3" y="32"/>
                    <a:pt x="4" y="32"/>
                    <a:pt x="4" y="31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3" y="3"/>
                    <a:pt x="53" y="2"/>
                    <a:pt x="53" y="1"/>
                  </a:cubicBezTo>
                  <a:cubicBezTo>
                    <a:pt x="52" y="0"/>
                    <a:pt x="52" y="0"/>
                    <a:pt x="5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5" name="Freeform 195"/>
            <p:cNvSpPr>
              <a:spLocks/>
            </p:cNvSpPr>
            <p:nvPr/>
          </p:nvSpPr>
          <p:spPr bwMode="auto">
            <a:xfrm>
              <a:off x="6016" y="3583"/>
              <a:ext cx="168" cy="173"/>
            </a:xfrm>
            <a:custGeom>
              <a:avLst/>
              <a:gdLst>
                <a:gd name="T0" fmla="*/ 64 w 71"/>
                <a:gd name="T1" fmla="*/ 0 h 73"/>
                <a:gd name="T2" fmla="*/ 60 w 71"/>
                <a:gd name="T3" fmla="*/ 2 h 73"/>
                <a:gd name="T4" fmla="*/ 26 w 71"/>
                <a:gd name="T5" fmla="*/ 61 h 73"/>
                <a:gd name="T6" fmla="*/ 8 w 71"/>
                <a:gd name="T7" fmla="*/ 50 h 73"/>
                <a:gd name="T8" fmla="*/ 6 w 71"/>
                <a:gd name="T9" fmla="*/ 49 h 73"/>
                <a:gd name="T10" fmla="*/ 1 w 71"/>
                <a:gd name="T11" fmla="*/ 52 h 73"/>
                <a:gd name="T12" fmla="*/ 3 w 71"/>
                <a:gd name="T13" fmla="*/ 59 h 73"/>
                <a:gd name="T14" fmla="*/ 25 w 71"/>
                <a:gd name="T15" fmla="*/ 73 h 73"/>
                <a:gd name="T16" fmla="*/ 28 w 71"/>
                <a:gd name="T17" fmla="*/ 73 h 73"/>
                <a:gd name="T18" fmla="*/ 29 w 71"/>
                <a:gd name="T19" fmla="*/ 73 h 73"/>
                <a:gd name="T20" fmla="*/ 33 w 71"/>
                <a:gd name="T21" fmla="*/ 71 h 73"/>
                <a:gd name="T22" fmla="*/ 69 w 71"/>
                <a:gd name="T23" fmla="*/ 7 h 73"/>
                <a:gd name="T24" fmla="*/ 67 w 71"/>
                <a:gd name="T25" fmla="*/ 0 h 73"/>
                <a:gd name="T26" fmla="*/ 64 w 71"/>
                <a:gd name="T2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1" h="73">
                  <a:moveTo>
                    <a:pt x="64" y="0"/>
                  </a:moveTo>
                  <a:cubicBezTo>
                    <a:pt x="63" y="0"/>
                    <a:pt x="61" y="1"/>
                    <a:pt x="60" y="2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7" y="49"/>
                    <a:pt x="6" y="49"/>
                    <a:pt x="6" y="49"/>
                  </a:cubicBezTo>
                  <a:cubicBezTo>
                    <a:pt x="4" y="49"/>
                    <a:pt x="2" y="50"/>
                    <a:pt x="1" y="52"/>
                  </a:cubicBezTo>
                  <a:cubicBezTo>
                    <a:pt x="0" y="54"/>
                    <a:pt x="0" y="58"/>
                    <a:pt x="3" y="59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6" y="73"/>
                    <a:pt x="27" y="73"/>
                    <a:pt x="28" y="73"/>
                  </a:cubicBezTo>
                  <a:cubicBezTo>
                    <a:pt x="28" y="73"/>
                    <a:pt x="29" y="73"/>
                    <a:pt x="29" y="73"/>
                  </a:cubicBezTo>
                  <a:cubicBezTo>
                    <a:pt x="31" y="73"/>
                    <a:pt x="32" y="72"/>
                    <a:pt x="33" y="71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71" y="5"/>
                    <a:pt x="70" y="2"/>
                    <a:pt x="67" y="0"/>
                  </a:cubicBezTo>
                  <a:cubicBezTo>
                    <a:pt x="66" y="0"/>
                    <a:pt x="65" y="0"/>
                    <a:pt x="64" y="0"/>
                  </a:cubicBezTo>
                </a:path>
              </a:pathLst>
            </a:custGeom>
            <a:solidFill>
              <a:srgbClr val="5D4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6" name="Freeform 196"/>
            <p:cNvSpPr>
              <a:spLocks noEditPoints="1"/>
            </p:cNvSpPr>
            <p:nvPr/>
          </p:nvSpPr>
          <p:spPr bwMode="auto">
            <a:xfrm>
              <a:off x="5919" y="2180"/>
              <a:ext cx="890" cy="1377"/>
            </a:xfrm>
            <a:custGeom>
              <a:avLst/>
              <a:gdLst>
                <a:gd name="T0" fmla="*/ 84 w 376"/>
                <a:gd name="T1" fmla="*/ 344 h 582"/>
                <a:gd name="T2" fmla="*/ 63 w 376"/>
                <a:gd name="T3" fmla="*/ 331 h 582"/>
                <a:gd name="T4" fmla="*/ 83 w 376"/>
                <a:gd name="T5" fmla="*/ 296 h 582"/>
                <a:gd name="T6" fmla="*/ 87 w 376"/>
                <a:gd name="T7" fmla="*/ 295 h 582"/>
                <a:gd name="T8" fmla="*/ 71 w 376"/>
                <a:gd name="T9" fmla="*/ 329 h 582"/>
                <a:gd name="T10" fmla="*/ 88 w 376"/>
                <a:gd name="T11" fmla="*/ 343 h 582"/>
                <a:gd name="T12" fmla="*/ 172 w 376"/>
                <a:gd name="T13" fmla="*/ 357 h 582"/>
                <a:gd name="T14" fmla="*/ 199 w 376"/>
                <a:gd name="T15" fmla="*/ 209 h 582"/>
                <a:gd name="T16" fmla="*/ 260 w 376"/>
                <a:gd name="T17" fmla="*/ 244 h 582"/>
                <a:gd name="T18" fmla="*/ 172 w 376"/>
                <a:gd name="T19" fmla="*/ 357 h 582"/>
                <a:gd name="T20" fmla="*/ 290 w 376"/>
                <a:gd name="T21" fmla="*/ 224 h 582"/>
                <a:gd name="T22" fmla="*/ 306 w 376"/>
                <a:gd name="T23" fmla="*/ 190 h 582"/>
                <a:gd name="T24" fmla="*/ 288 w 376"/>
                <a:gd name="T25" fmla="*/ 177 h 582"/>
                <a:gd name="T26" fmla="*/ 293 w 376"/>
                <a:gd name="T27" fmla="*/ 175 h 582"/>
                <a:gd name="T28" fmla="*/ 313 w 376"/>
                <a:gd name="T29" fmla="*/ 188 h 582"/>
                <a:gd name="T30" fmla="*/ 294 w 376"/>
                <a:gd name="T31" fmla="*/ 223 h 582"/>
                <a:gd name="T32" fmla="*/ 355 w 376"/>
                <a:gd name="T33" fmla="*/ 24 h 582"/>
                <a:gd name="T34" fmla="*/ 25 w 376"/>
                <a:gd name="T35" fmla="*/ 215 h 582"/>
                <a:gd name="T36" fmla="*/ 21 w 376"/>
                <a:gd name="T37" fmla="*/ 556 h 582"/>
                <a:gd name="T38" fmla="*/ 22 w 376"/>
                <a:gd name="T39" fmla="*/ 558 h 582"/>
                <a:gd name="T40" fmla="*/ 353 w 376"/>
                <a:gd name="T41" fmla="*/ 367 h 582"/>
                <a:gd name="T42" fmla="*/ 356 w 376"/>
                <a:gd name="T43" fmla="*/ 25 h 582"/>
                <a:gd name="T44" fmla="*/ 355 w 376"/>
                <a:gd name="T45" fmla="*/ 24 h 582"/>
                <a:gd name="T46" fmla="*/ 18 w 376"/>
                <a:gd name="T47" fmla="*/ 563 h 582"/>
                <a:gd name="T48" fmla="*/ 14 w 376"/>
                <a:gd name="T49" fmla="*/ 222 h 582"/>
                <a:gd name="T50" fmla="*/ 351 w 376"/>
                <a:gd name="T51" fmla="*/ 19 h 582"/>
                <a:gd name="T52" fmla="*/ 359 w 376"/>
                <a:gd name="T53" fmla="*/ 19 h 582"/>
                <a:gd name="T54" fmla="*/ 362 w 376"/>
                <a:gd name="T55" fmla="*/ 363 h 582"/>
                <a:gd name="T56" fmla="*/ 26 w 376"/>
                <a:gd name="T57" fmla="*/ 563 h 582"/>
                <a:gd name="T58" fmla="*/ 359 w 376"/>
                <a:gd name="T59" fmla="*/ 0 h 582"/>
                <a:gd name="T60" fmla="*/ 16 w 376"/>
                <a:gd name="T61" fmla="*/ 195 h 582"/>
                <a:gd name="T62" fmla="*/ 0 w 376"/>
                <a:gd name="T63" fmla="*/ 565 h 582"/>
                <a:gd name="T64" fmla="*/ 26 w 376"/>
                <a:gd name="T65" fmla="*/ 580 h 582"/>
                <a:gd name="T66" fmla="*/ 376 w 376"/>
                <a:gd name="T67" fmla="*/ 368 h 582"/>
                <a:gd name="T68" fmla="*/ 359 w 376"/>
                <a:gd name="T69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76" h="582">
                  <a:moveTo>
                    <a:pt x="85" y="344"/>
                  </a:moveTo>
                  <a:cubicBezTo>
                    <a:pt x="85" y="344"/>
                    <a:pt x="84" y="344"/>
                    <a:pt x="84" y="344"/>
                  </a:cubicBezTo>
                  <a:cubicBezTo>
                    <a:pt x="65" y="333"/>
                    <a:pt x="65" y="333"/>
                    <a:pt x="65" y="333"/>
                  </a:cubicBezTo>
                  <a:cubicBezTo>
                    <a:pt x="64" y="333"/>
                    <a:pt x="63" y="332"/>
                    <a:pt x="63" y="331"/>
                  </a:cubicBezTo>
                  <a:cubicBezTo>
                    <a:pt x="63" y="330"/>
                    <a:pt x="63" y="329"/>
                    <a:pt x="64" y="329"/>
                  </a:cubicBezTo>
                  <a:cubicBezTo>
                    <a:pt x="83" y="296"/>
                    <a:pt x="83" y="296"/>
                    <a:pt x="83" y="296"/>
                  </a:cubicBezTo>
                  <a:cubicBezTo>
                    <a:pt x="83" y="295"/>
                    <a:pt x="84" y="294"/>
                    <a:pt x="85" y="294"/>
                  </a:cubicBezTo>
                  <a:cubicBezTo>
                    <a:pt x="86" y="294"/>
                    <a:pt x="86" y="294"/>
                    <a:pt x="87" y="295"/>
                  </a:cubicBezTo>
                  <a:cubicBezTo>
                    <a:pt x="88" y="295"/>
                    <a:pt x="89" y="297"/>
                    <a:pt x="88" y="299"/>
                  </a:cubicBezTo>
                  <a:cubicBezTo>
                    <a:pt x="71" y="329"/>
                    <a:pt x="71" y="329"/>
                    <a:pt x="71" y="329"/>
                  </a:cubicBezTo>
                  <a:cubicBezTo>
                    <a:pt x="87" y="338"/>
                    <a:pt x="87" y="338"/>
                    <a:pt x="87" y="338"/>
                  </a:cubicBezTo>
                  <a:cubicBezTo>
                    <a:pt x="88" y="339"/>
                    <a:pt x="89" y="341"/>
                    <a:pt x="88" y="343"/>
                  </a:cubicBezTo>
                  <a:cubicBezTo>
                    <a:pt x="87" y="344"/>
                    <a:pt x="86" y="344"/>
                    <a:pt x="85" y="344"/>
                  </a:cubicBezTo>
                  <a:moveTo>
                    <a:pt x="172" y="357"/>
                  </a:moveTo>
                  <a:cubicBezTo>
                    <a:pt x="152" y="357"/>
                    <a:pt x="139" y="341"/>
                    <a:pt x="139" y="314"/>
                  </a:cubicBezTo>
                  <a:cubicBezTo>
                    <a:pt x="139" y="275"/>
                    <a:pt x="166" y="229"/>
                    <a:pt x="199" y="209"/>
                  </a:cubicBezTo>
                  <a:cubicBezTo>
                    <a:pt x="209" y="204"/>
                    <a:pt x="218" y="201"/>
                    <a:pt x="226" y="201"/>
                  </a:cubicBezTo>
                  <a:cubicBezTo>
                    <a:pt x="246" y="201"/>
                    <a:pt x="260" y="217"/>
                    <a:pt x="260" y="244"/>
                  </a:cubicBezTo>
                  <a:cubicBezTo>
                    <a:pt x="260" y="283"/>
                    <a:pt x="233" y="330"/>
                    <a:pt x="199" y="349"/>
                  </a:cubicBezTo>
                  <a:cubicBezTo>
                    <a:pt x="190" y="355"/>
                    <a:pt x="180" y="357"/>
                    <a:pt x="172" y="357"/>
                  </a:cubicBezTo>
                  <a:moveTo>
                    <a:pt x="291" y="225"/>
                  </a:moveTo>
                  <a:cubicBezTo>
                    <a:pt x="291" y="225"/>
                    <a:pt x="290" y="225"/>
                    <a:pt x="290" y="224"/>
                  </a:cubicBezTo>
                  <a:cubicBezTo>
                    <a:pt x="288" y="224"/>
                    <a:pt x="288" y="222"/>
                    <a:pt x="289" y="220"/>
                  </a:cubicBezTo>
                  <a:cubicBezTo>
                    <a:pt x="306" y="190"/>
                    <a:pt x="306" y="190"/>
                    <a:pt x="306" y="190"/>
                  </a:cubicBezTo>
                  <a:cubicBezTo>
                    <a:pt x="290" y="181"/>
                    <a:pt x="290" y="181"/>
                    <a:pt x="290" y="181"/>
                  </a:cubicBezTo>
                  <a:cubicBezTo>
                    <a:pt x="288" y="180"/>
                    <a:pt x="288" y="178"/>
                    <a:pt x="288" y="177"/>
                  </a:cubicBezTo>
                  <a:cubicBezTo>
                    <a:pt x="289" y="175"/>
                    <a:pt x="290" y="175"/>
                    <a:pt x="291" y="175"/>
                  </a:cubicBezTo>
                  <a:cubicBezTo>
                    <a:pt x="292" y="175"/>
                    <a:pt x="292" y="175"/>
                    <a:pt x="293" y="175"/>
                  </a:cubicBezTo>
                  <a:cubicBezTo>
                    <a:pt x="312" y="186"/>
                    <a:pt x="312" y="186"/>
                    <a:pt x="312" y="186"/>
                  </a:cubicBezTo>
                  <a:cubicBezTo>
                    <a:pt x="313" y="187"/>
                    <a:pt x="313" y="187"/>
                    <a:pt x="313" y="188"/>
                  </a:cubicBezTo>
                  <a:cubicBezTo>
                    <a:pt x="313" y="189"/>
                    <a:pt x="313" y="190"/>
                    <a:pt x="313" y="191"/>
                  </a:cubicBezTo>
                  <a:cubicBezTo>
                    <a:pt x="294" y="223"/>
                    <a:pt x="294" y="223"/>
                    <a:pt x="294" y="223"/>
                  </a:cubicBezTo>
                  <a:cubicBezTo>
                    <a:pt x="294" y="224"/>
                    <a:pt x="292" y="225"/>
                    <a:pt x="291" y="225"/>
                  </a:cubicBezTo>
                  <a:moveTo>
                    <a:pt x="355" y="24"/>
                  </a:moveTo>
                  <a:cubicBezTo>
                    <a:pt x="355" y="24"/>
                    <a:pt x="355" y="24"/>
                    <a:pt x="355" y="24"/>
                  </a:cubicBezTo>
                  <a:cubicBezTo>
                    <a:pt x="25" y="215"/>
                    <a:pt x="25" y="215"/>
                    <a:pt x="25" y="215"/>
                  </a:cubicBezTo>
                  <a:cubicBezTo>
                    <a:pt x="22" y="216"/>
                    <a:pt x="21" y="219"/>
                    <a:pt x="21" y="222"/>
                  </a:cubicBezTo>
                  <a:cubicBezTo>
                    <a:pt x="21" y="556"/>
                    <a:pt x="21" y="556"/>
                    <a:pt x="21" y="556"/>
                  </a:cubicBezTo>
                  <a:cubicBezTo>
                    <a:pt x="21" y="557"/>
                    <a:pt x="21" y="558"/>
                    <a:pt x="22" y="558"/>
                  </a:cubicBezTo>
                  <a:cubicBezTo>
                    <a:pt x="22" y="558"/>
                    <a:pt x="22" y="558"/>
                    <a:pt x="22" y="558"/>
                  </a:cubicBezTo>
                  <a:cubicBezTo>
                    <a:pt x="23" y="558"/>
                    <a:pt x="23" y="558"/>
                    <a:pt x="23" y="558"/>
                  </a:cubicBezTo>
                  <a:cubicBezTo>
                    <a:pt x="353" y="367"/>
                    <a:pt x="353" y="367"/>
                    <a:pt x="353" y="367"/>
                  </a:cubicBezTo>
                  <a:cubicBezTo>
                    <a:pt x="355" y="366"/>
                    <a:pt x="356" y="365"/>
                    <a:pt x="356" y="363"/>
                  </a:cubicBezTo>
                  <a:cubicBezTo>
                    <a:pt x="356" y="25"/>
                    <a:pt x="356" y="25"/>
                    <a:pt x="356" y="25"/>
                  </a:cubicBezTo>
                  <a:cubicBezTo>
                    <a:pt x="355" y="24"/>
                    <a:pt x="355" y="24"/>
                    <a:pt x="355" y="24"/>
                  </a:cubicBezTo>
                  <a:cubicBezTo>
                    <a:pt x="355" y="24"/>
                    <a:pt x="355" y="24"/>
                    <a:pt x="355" y="24"/>
                  </a:cubicBezTo>
                  <a:moveTo>
                    <a:pt x="22" y="564"/>
                  </a:moveTo>
                  <a:cubicBezTo>
                    <a:pt x="21" y="564"/>
                    <a:pt x="20" y="564"/>
                    <a:pt x="18" y="563"/>
                  </a:cubicBezTo>
                  <a:cubicBezTo>
                    <a:pt x="16" y="562"/>
                    <a:pt x="14" y="559"/>
                    <a:pt x="14" y="556"/>
                  </a:cubicBezTo>
                  <a:cubicBezTo>
                    <a:pt x="14" y="222"/>
                    <a:pt x="14" y="222"/>
                    <a:pt x="14" y="222"/>
                  </a:cubicBezTo>
                  <a:cubicBezTo>
                    <a:pt x="14" y="217"/>
                    <a:pt x="17" y="212"/>
                    <a:pt x="22" y="209"/>
                  </a:cubicBezTo>
                  <a:cubicBezTo>
                    <a:pt x="351" y="19"/>
                    <a:pt x="351" y="19"/>
                    <a:pt x="351" y="19"/>
                  </a:cubicBezTo>
                  <a:cubicBezTo>
                    <a:pt x="353" y="18"/>
                    <a:pt x="354" y="18"/>
                    <a:pt x="355" y="18"/>
                  </a:cubicBezTo>
                  <a:cubicBezTo>
                    <a:pt x="356" y="18"/>
                    <a:pt x="357" y="18"/>
                    <a:pt x="359" y="19"/>
                  </a:cubicBezTo>
                  <a:cubicBezTo>
                    <a:pt x="361" y="20"/>
                    <a:pt x="362" y="22"/>
                    <a:pt x="362" y="25"/>
                  </a:cubicBezTo>
                  <a:cubicBezTo>
                    <a:pt x="362" y="363"/>
                    <a:pt x="362" y="363"/>
                    <a:pt x="362" y="363"/>
                  </a:cubicBezTo>
                  <a:cubicBezTo>
                    <a:pt x="362" y="367"/>
                    <a:pt x="360" y="371"/>
                    <a:pt x="357" y="373"/>
                  </a:cubicBezTo>
                  <a:cubicBezTo>
                    <a:pt x="26" y="563"/>
                    <a:pt x="26" y="563"/>
                    <a:pt x="26" y="563"/>
                  </a:cubicBezTo>
                  <a:cubicBezTo>
                    <a:pt x="25" y="564"/>
                    <a:pt x="24" y="564"/>
                    <a:pt x="22" y="564"/>
                  </a:cubicBezTo>
                  <a:moveTo>
                    <a:pt x="359" y="0"/>
                  </a:moveTo>
                  <a:cubicBezTo>
                    <a:pt x="356" y="0"/>
                    <a:pt x="354" y="1"/>
                    <a:pt x="351" y="2"/>
                  </a:cubicBezTo>
                  <a:cubicBezTo>
                    <a:pt x="16" y="195"/>
                    <a:pt x="16" y="195"/>
                    <a:pt x="16" y="195"/>
                  </a:cubicBezTo>
                  <a:cubicBezTo>
                    <a:pt x="6" y="201"/>
                    <a:pt x="0" y="212"/>
                    <a:pt x="0" y="223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75"/>
                    <a:pt x="8" y="582"/>
                    <a:pt x="17" y="582"/>
                  </a:cubicBezTo>
                  <a:cubicBezTo>
                    <a:pt x="20" y="582"/>
                    <a:pt x="23" y="582"/>
                    <a:pt x="26" y="580"/>
                  </a:cubicBezTo>
                  <a:cubicBezTo>
                    <a:pt x="368" y="383"/>
                    <a:pt x="368" y="383"/>
                    <a:pt x="368" y="383"/>
                  </a:cubicBezTo>
                  <a:cubicBezTo>
                    <a:pt x="373" y="380"/>
                    <a:pt x="376" y="374"/>
                    <a:pt x="376" y="368"/>
                  </a:cubicBezTo>
                  <a:cubicBezTo>
                    <a:pt x="376" y="17"/>
                    <a:pt x="376" y="17"/>
                    <a:pt x="376" y="17"/>
                  </a:cubicBezTo>
                  <a:cubicBezTo>
                    <a:pt x="376" y="7"/>
                    <a:pt x="368" y="0"/>
                    <a:pt x="359" y="0"/>
                  </a:cubicBezTo>
                </a:path>
              </a:pathLst>
            </a:custGeom>
            <a:solidFill>
              <a:srgbClr val="5D4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7" name="Freeform 197"/>
            <p:cNvSpPr>
              <a:spLocks noEditPoints="1"/>
            </p:cNvSpPr>
            <p:nvPr/>
          </p:nvSpPr>
          <p:spPr bwMode="auto">
            <a:xfrm>
              <a:off x="5952" y="2223"/>
              <a:ext cx="824" cy="1291"/>
            </a:xfrm>
            <a:custGeom>
              <a:avLst/>
              <a:gdLst>
                <a:gd name="T0" fmla="*/ 8 w 348"/>
                <a:gd name="T1" fmla="*/ 540 h 546"/>
                <a:gd name="T2" fmla="*/ 8 w 348"/>
                <a:gd name="T3" fmla="*/ 540 h 546"/>
                <a:gd name="T4" fmla="*/ 7 w 348"/>
                <a:gd name="T5" fmla="*/ 538 h 546"/>
                <a:gd name="T6" fmla="*/ 7 w 348"/>
                <a:gd name="T7" fmla="*/ 204 h 546"/>
                <a:gd name="T8" fmla="*/ 11 w 348"/>
                <a:gd name="T9" fmla="*/ 197 h 546"/>
                <a:gd name="T10" fmla="*/ 341 w 348"/>
                <a:gd name="T11" fmla="*/ 6 h 546"/>
                <a:gd name="T12" fmla="*/ 341 w 348"/>
                <a:gd name="T13" fmla="*/ 6 h 546"/>
                <a:gd name="T14" fmla="*/ 341 w 348"/>
                <a:gd name="T15" fmla="*/ 6 h 546"/>
                <a:gd name="T16" fmla="*/ 342 w 348"/>
                <a:gd name="T17" fmla="*/ 7 h 546"/>
                <a:gd name="T18" fmla="*/ 342 w 348"/>
                <a:gd name="T19" fmla="*/ 345 h 546"/>
                <a:gd name="T20" fmla="*/ 339 w 348"/>
                <a:gd name="T21" fmla="*/ 349 h 546"/>
                <a:gd name="T22" fmla="*/ 9 w 348"/>
                <a:gd name="T23" fmla="*/ 540 h 546"/>
                <a:gd name="T24" fmla="*/ 8 w 348"/>
                <a:gd name="T25" fmla="*/ 540 h 546"/>
                <a:gd name="T26" fmla="*/ 341 w 348"/>
                <a:gd name="T27" fmla="*/ 0 h 546"/>
                <a:gd name="T28" fmla="*/ 337 w 348"/>
                <a:gd name="T29" fmla="*/ 1 h 546"/>
                <a:gd name="T30" fmla="*/ 8 w 348"/>
                <a:gd name="T31" fmla="*/ 191 h 546"/>
                <a:gd name="T32" fmla="*/ 0 w 348"/>
                <a:gd name="T33" fmla="*/ 204 h 546"/>
                <a:gd name="T34" fmla="*/ 0 w 348"/>
                <a:gd name="T35" fmla="*/ 538 h 546"/>
                <a:gd name="T36" fmla="*/ 4 w 348"/>
                <a:gd name="T37" fmla="*/ 545 h 546"/>
                <a:gd name="T38" fmla="*/ 8 w 348"/>
                <a:gd name="T39" fmla="*/ 546 h 546"/>
                <a:gd name="T40" fmla="*/ 12 w 348"/>
                <a:gd name="T41" fmla="*/ 545 h 546"/>
                <a:gd name="T42" fmla="*/ 343 w 348"/>
                <a:gd name="T43" fmla="*/ 355 h 546"/>
                <a:gd name="T44" fmla="*/ 348 w 348"/>
                <a:gd name="T45" fmla="*/ 345 h 546"/>
                <a:gd name="T46" fmla="*/ 348 w 348"/>
                <a:gd name="T47" fmla="*/ 7 h 546"/>
                <a:gd name="T48" fmla="*/ 345 w 348"/>
                <a:gd name="T49" fmla="*/ 1 h 546"/>
                <a:gd name="T50" fmla="*/ 341 w 348"/>
                <a:gd name="T51" fmla="*/ 0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48" h="546">
                  <a:moveTo>
                    <a:pt x="8" y="540"/>
                  </a:moveTo>
                  <a:cubicBezTo>
                    <a:pt x="8" y="540"/>
                    <a:pt x="8" y="540"/>
                    <a:pt x="8" y="540"/>
                  </a:cubicBezTo>
                  <a:cubicBezTo>
                    <a:pt x="7" y="540"/>
                    <a:pt x="7" y="539"/>
                    <a:pt x="7" y="538"/>
                  </a:cubicBezTo>
                  <a:cubicBezTo>
                    <a:pt x="7" y="204"/>
                    <a:pt x="7" y="204"/>
                    <a:pt x="7" y="204"/>
                  </a:cubicBezTo>
                  <a:cubicBezTo>
                    <a:pt x="7" y="201"/>
                    <a:pt x="8" y="198"/>
                    <a:pt x="11" y="197"/>
                  </a:cubicBezTo>
                  <a:cubicBezTo>
                    <a:pt x="341" y="6"/>
                    <a:pt x="341" y="6"/>
                    <a:pt x="341" y="6"/>
                  </a:cubicBezTo>
                  <a:cubicBezTo>
                    <a:pt x="341" y="6"/>
                    <a:pt x="341" y="6"/>
                    <a:pt x="341" y="6"/>
                  </a:cubicBezTo>
                  <a:cubicBezTo>
                    <a:pt x="341" y="6"/>
                    <a:pt x="341" y="6"/>
                    <a:pt x="341" y="6"/>
                  </a:cubicBezTo>
                  <a:cubicBezTo>
                    <a:pt x="342" y="7"/>
                    <a:pt x="342" y="7"/>
                    <a:pt x="342" y="7"/>
                  </a:cubicBezTo>
                  <a:cubicBezTo>
                    <a:pt x="342" y="345"/>
                    <a:pt x="342" y="345"/>
                    <a:pt x="342" y="345"/>
                  </a:cubicBezTo>
                  <a:cubicBezTo>
                    <a:pt x="342" y="347"/>
                    <a:pt x="341" y="348"/>
                    <a:pt x="339" y="349"/>
                  </a:cubicBezTo>
                  <a:cubicBezTo>
                    <a:pt x="9" y="540"/>
                    <a:pt x="9" y="540"/>
                    <a:pt x="9" y="540"/>
                  </a:cubicBezTo>
                  <a:cubicBezTo>
                    <a:pt x="9" y="540"/>
                    <a:pt x="9" y="540"/>
                    <a:pt x="8" y="540"/>
                  </a:cubicBezTo>
                  <a:moveTo>
                    <a:pt x="341" y="0"/>
                  </a:moveTo>
                  <a:cubicBezTo>
                    <a:pt x="340" y="0"/>
                    <a:pt x="339" y="0"/>
                    <a:pt x="337" y="1"/>
                  </a:cubicBezTo>
                  <a:cubicBezTo>
                    <a:pt x="8" y="191"/>
                    <a:pt x="8" y="191"/>
                    <a:pt x="8" y="191"/>
                  </a:cubicBezTo>
                  <a:cubicBezTo>
                    <a:pt x="3" y="194"/>
                    <a:pt x="0" y="199"/>
                    <a:pt x="0" y="204"/>
                  </a:cubicBezTo>
                  <a:cubicBezTo>
                    <a:pt x="0" y="538"/>
                    <a:pt x="0" y="538"/>
                    <a:pt x="0" y="538"/>
                  </a:cubicBezTo>
                  <a:cubicBezTo>
                    <a:pt x="0" y="541"/>
                    <a:pt x="2" y="544"/>
                    <a:pt x="4" y="545"/>
                  </a:cubicBezTo>
                  <a:cubicBezTo>
                    <a:pt x="6" y="546"/>
                    <a:pt x="7" y="546"/>
                    <a:pt x="8" y="546"/>
                  </a:cubicBezTo>
                  <a:cubicBezTo>
                    <a:pt x="10" y="546"/>
                    <a:pt x="11" y="546"/>
                    <a:pt x="12" y="545"/>
                  </a:cubicBezTo>
                  <a:cubicBezTo>
                    <a:pt x="343" y="355"/>
                    <a:pt x="343" y="355"/>
                    <a:pt x="343" y="355"/>
                  </a:cubicBezTo>
                  <a:cubicBezTo>
                    <a:pt x="346" y="353"/>
                    <a:pt x="348" y="349"/>
                    <a:pt x="348" y="345"/>
                  </a:cubicBezTo>
                  <a:cubicBezTo>
                    <a:pt x="348" y="7"/>
                    <a:pt x="348" y="7"/>
                    <a:pt x="348" y="7"/>
                  </a:cubicBezTo>
                  <a:cubicBezTo>
                    <a:pt x="348" y="4"/>
                    <a:pt x="347" y="2"/>
                    <a:pt x="345" y="1"/>
                  </a:cubicBezTo>
                  <a:cubicBezTo>
                    <a:pt x="343" y="0"/>
                    <a:pt x="342" y="0"/>
                    <a:pt x="34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8" name="Freeform 198"/>
            <p:cNvSpPr>
              <a:spLocks/>
            </p:cNvSpPr>
            <p:nvPr/>
          </p:nvSpPr>
          <p:spPr bwMode="auto">
            <a:xfrm>
              <a:off x="6068" y="2876"/>
              <a:ext cx="62" cy="118"/>
            </a:xfrm>
            <a:custGeom>
              <a:avLst/>
              <a:gdLst>
                <a:gd name="T0" fmla="*/ 22 w 26"/>
                <a:gd name="T1" fmla="*/ 0 h 50"/>
                <a:gd name="T2" fmla="*/ 20 w 26"/>
                <a:gd name="T3" fmla="*/ 2 h 50"/>
                <a:gd name="T4" fmla="*/ 1 w 26"/>
                <a:gd name="T5" fmla="*/ 35 h 50"/>
                <a:gd name="T6" fmla="*/ 0 w 26"/>
                <a:gd name="T7" fmla="*/ 37 h 50"/>
                <a:gd name="T8" fmla="*/ 2 w 26"/>
                <a:gd name="T9" fmla="*/ 39 h 50"/>
                <a:gd name="T10" fmla="*/ 21 w 26"/>
                <a:gd name="T11" fmla="*/ 50 h 50"/>
                <a:gd name="T12" fmla="*/ 22 w 26"/>
                <a:gd name="T13" fmla="*/ 50 h 50"/>
                <a:gd name="T14" fmla="*/ 25 w 26"/>
                <a:gd name="T15" fmla="*/ 49 h 50"/>
                <a:gd name="T16" fmla="*/ 24 w 26"/>
                <a:gd name="T17" fmla="*/ 44 h 50"/>
                <a:gd name="T18" fmla="*/ 8 w 26"/>
                <a:gd name="T19" fmla="*/ 35 h 50"/>
                <a:gd name="T20" fmla="*/ 25 w 26"/>
                <a:gd name="T21" fmla="*/ 5 h 50"/>
                <a:gd name="T22" fmla="*/ 24 w 26"/>
                <a:gd name="T23" fmla="*/ 1 h 50"/>
                <a:gd name="T24" fmla="*/ 22 w 26"/>
                <a:gd name="T2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50">
                  <a:moveTo>
                    <a:pt x="22" y="0"/>
                  </a:moveTo>
                  <a:cubicBezTo>
                    <a:pt x="21" y="0"/>
                    <a:pt x="20" y="1"/>
                    <a:pt x="20" y="2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6"/>
                    <a:pt x="0" y="37"/>
                  </a:cubicBezTo>
                  <a:cubicBezTo>
                    <a:pt x="0" y="38"/>
                    <a:pt x="1" y="39"/>
                    <a:pt x="2" y="39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2" y="50"/>
                    <a:pt x="22" y="50"/>
                  </a:cubicBezTo>
                  <a:cubicBezTo>
                    <a:pt x="23" y="50"/>
                    <a:pt x="24" y="50"/>
                    <a:pt x="25" y="49"/>
                  </a:cubicBezTo>
                  <a:cubicBezTo>
                    <a:pt x="26" y="47"/>
                    <a:pt x="25" y="45"/>
                    <a:pt x="24" y="44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6" y="3"/>
                    <a:pt x="25" y="1"/>
                    <a:pt x="24" y="1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9" name="Freeform 199"/>
            <p:cNvSpPr>
              <a:spLocks/>
            </p:cNvSpPr>
            <p:nvPr/>
          </p:nvSpPr>
          <p:spPr bwMode="auto">
            <a:xfrm>
              <a:off x="6601" y="2594"/>
              <a:ext cx="59" cy="118"/>
            </a:xfrm>
            <a:custGeom>
              <a:avLst/>
              <a:gdLst>
                <a:gd name="T0" fmla="*/ 3 w 25"/>
                <a:gd name="T1" fmla="*/ 0 h 50"/>
                <a:gd name="T2" fmla="*/ 0 w 25"/>
                <a:gd name="T3" fmla="*/ 2 h 50"/>
                <a:gd name="T4" fmla="*/ 2 w 25"/>
                <a:gd name="T5" fmla="*/ 6 h 50"/>
                <a:gd name="T6" fmla="*/ 18 w 25"/>
                <a:gd name="T7" fmla="*/ 15 h 50"/>
                <a:gd name="T8" fmla="*/ 1 w 25"/>
                <a:gd name="T9" fmla="*/ 45 h 50"/>
                <a:gd name="T10" fmla="*/ 2 w 25"/>
                <a:gd name="T11" fmla="*/ 49 h 50"/>
                <a:gd name="T12" fmla="*/ 3 w 25"/>
                <a:gd name="T13" fmla="*/ 50 h 50"/>
                <a:gd name="T14" fmla="*/ 6 w 25"/>
                <a:gd name="T15" fmla="*/ 48 h 50"/>
                <a:gd name="T16" fmla="*/ 25 w 25"/>
                <a:gd name="T17" fmla="*/ 16 h 50"/>
                <a:gd name="T18" fmla="*/ 25 w 25"/>
                <a:gd name="T19" fmla="*/ 13 h 50"/>
                <a:gd name="T20" fmla="*/ 24 w 25"/>
                <a:gd name="T21" fmla="*/ 11 h 50"/>
                <a:gd name="T22" fmla="*/ 5 w 25"/>
                <a:gd name="T23" fmla="*/ 0 h 50"/>
                <a:gd name="T24" fmla="*/ 3 w 25"/>
                <a:gd name="T2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50">
                  <a:moveTo>
                    <a:pt x="3" y="0"/>
                  </a:moveTo>
                  <a:cubicBezTo>
                    <a:pt x="2" y="0"/>
                    <a:pt x="1" y="0"/>
                    <a:pt x="0" y="2"/>
                  </a:cubicBezTo>
                  <a:cubicBezTo>
                    <a:pt x="0" y="3"/>
                    <a:pt x="0" y="5"/>
                    <a:pt x="2" y="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7"/>
                    <a:pt x="0" y="49"/>
                    <a:pt x="2" y="49"/>
                  </a:cubicBezTo>
                  <a:cubicBezTo>
                    <a:pt x="2" y="50"/>
                    <a:pt x="3" y="50"/>
                    <a:pt x="3" y="50"/>
                  </a:cubicBezTo>
                  <a:cubicBezTo>
                    <a:pt x="4" y="50"/>
                    <a:pt x="6" y="49"/>
                    <a:pt x="6" y="48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5"/>
                    <a:pt x="25" y="14"/>
                    <a:pt x="25" y="13"/>
                  </a:cubicBezTo>
                  <a:cubicBezTo>
                    <a:pt x="25" y="12"/>
                    <a:pt x="25" y="12"/>
                    <a:pt x="24" y="1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0" name="Freeform 200"/>
            <p:cNvSpPr>
              <a:spLocks/>
            </p:cNvSpPr>
            <p:nvPr/>
          </p:nvSpPr>
          <p:spPr bwMode="auto">
            <a:xfrm>
              <a:off x="6248" y="2656"/>
              <a:ext cx="286" cy="369"/>
            </a:xfrm>
            <a:custGeom>
              <a:avLst/>
              <a:gdLst>
                <a:gd name="T0" fmla="*/ 87 w 121"/>
                <a:gd name="T1" fmla="*/ 0 h 156"/>
                <a:gd name="T2" fmla="*/ 60 w 121"/>
                <a:gd name="T3" fmla="*/ 8 h 156"/>
                <a:gd name="T4" fmla="*/ 0 w 121"/>
                <a:gd name="T5" fmla="*/ 113 h 156"/>
                <a:gd name="T6" fmla="*/ 33 w 121"/>
                <a:gd name="T7" fmla="*/ 156 h 156"/>
                <a:gd name="T8" fmla="*/ 60 w 121"/>
                <a:gd name="T9" fmla="*/ 148 h 156"/>
                <a:gd name="T10" fmla="*/ 121 w 121"/>
                <a:gd name="T11" fmla="*/ 43 h 156"/>
                <a:gd name="T12" fmla="*/ 87 w 121"/>
                <a:gd name="T13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156">
                  <a:moveTo>
                    <a:pt x="87" y="0"/>
                  </a:moveTo>
                  <a:cubicBezTo>
                    <a:pt x="79" y="0"/>
                    <a:pt x="70" y="3"/>
                    <a:pt x="60" y="8"/>
                  </a:cubicBezTo>
                  <a:cubicBezTo>
                    <a:pt x="27" y="28"/>
                    <a:pt x="0" y="74"/>
                    <a:pt x="0" y="113"/>
                  </a:cubicBezTo>
                  <a:cubicBezTo>
                    <a:pt x="0" y="140"/>
                    <a:pt x="13" y="156"/>
                    <a:pt x="33" y="156"/>
                  </a:cubicBezTo>
                  <a:cubicBezTo>
                    <a:pt x="41" y="156"/>
                    <a:pt x="51" y="154"/>
                    <a:pt x="60" y="148"/>
                  </a:cubicBezTo>
                  <a:cubicBezTo>
                    <a:pt x="94" y="129"/>
                    <a:pt x="121" y="82"/>
                    <a:pt x="121" y="43"/>
                  </a:cubicBezTo>
                  <a:cubicBezTo>
                    <a:pt x="121" y="16"/>
                    <a:pt x="107" y="0"/>
                    <a:pt x="8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02" name="Text Placeholder 3"/>
          <p:cNvSpPr txBox="1">
            <a:spLocks/>
          </p:cNvSpPr>
          <p:nvPr/>
        </p:nvSpPr>
        <p:spPr>
          <a:xfrm>
            <a:off x="2277627" y="2296021"/>
            <a:ext cx="10976530" cy="13041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457086" indent="-457086" algn="l" defTabSz="1828343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Char char="•"/>
              <a:defRPr sz="5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71257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5429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99600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13771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027943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114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286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457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GB" sz="2400" b="1" dirty="0" smtClean="0">
                <a:solidFill>
                  <a:schemeClr val="bg1">
                    <a:lumMod val="50000"/>
                  </a:schemeClr>
                </a:solidFill>
              </a:rPr>
              <a:t>The multi user product allows users to view/import reports based on the users’ privileges. User will get optimal report by using various filters</a:t>
            </a:r>
            <a:endParaRPr lang="en-GB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3" name="Rounded Rectangle 202"/>
          <p:cNvSpPr/>
          <p:nvPr/>
        </p:nvSpPr>
        <p:spPr>
          <a:xfrm>
            <a:off x="2306009" y="4062271"/>
            <a:ext cx="11325670" cy="6313732"/>
          </a:xfrm>
          <a:prstGeom prst="roundRect">
            <a:avLst>
              <a:gd name="adj" fmla="val 1547"/>
            </a:avLst>
          </a:prstGeom>
          <a:solidFill>
            <a:schemeClr val="bg2"/>
          </a:solidFill>
          <a:ln>
            <a:noFill/>
          </a:ln>
          <a:effectLst>
            <a:outerShdw blurRad="558800" sx="101000" sy="101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04" name="Group 203"/>
          <p:cNvGrpSpPr/>
          <p:nvPr/>
        </p:nvGrpSpPr>
        <p:grpSpPr>
          <a:xfrm>
            <a:off x="1108365" y="11071280"/>
            <a:ext cx="13769413" cy="1474010"/>
            <a:chOff x="1857249" y="6375511"/>
            <a:chExt cx="22542623" cy="2934423"/>
          </a:xfrm>
        </p:grpSpPr>
        <p:sp>
          <p:nvSpPr>
            <p:cNvPr id="205" name="TextBox 204"/>
            <p:cNvSpPr txBox="1"/>
            <p:nvPr/>
          </p:nvSpPr>
          <p:spPr>
            <a:xfrm>
              <a:off x="1857249" y="8042895"/>
              <a:ext cx="4381253" cy="1225428"/>
            </a:xfrm>
            <a:prstGeom prst="rect">
              <a:avLst/>
            </a:prstGeom>
            <a:noFill/>
          </p:spPr>
          <p:txBody>
            <a:bodyPr wrap="square" lIns="0" tIns="0" rIns="243744" bIns="0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4879D8"/>
                  </a:solidFill>
                  <a:latin typeface="Lato Regular"/>
                  <a:cs typeface="Lato Regular"/>
                </a:rPr>
                <a:t>Scheduling &amp; Monitoring</a:t>
              </a:r>
              <a:endParaRPr lang="en-US" sz="2000" b="1" dirty="0">
                <a:solidFill>
                  <a:srgbClr val="4879D8"/>
                </a:solidFill>
                <a:latin typeface="Lato Regular"/>
                <a:cs typeface="Lato Regular"/>
              </a:endParaRPr>
            </a:p>
          </p:txBody>
        </p:sp>
        <p:sp>
          <p:nvSpPr>
            <p:cNvPr id="206" name="TextBox 205"/>
            <p:cNvSpPr txBox="1"/>
            <p:nvPr/>
          </p:nvSpPr>
          <p:spPr>
            <a:xfrm>
              <a:off x="6238501" y="8084506"/>
              <a:ext cx="4027031" cy="1225428"/>
            </a:xfrm>
            <a:prstGeom prst="rect">
              <a:avLst/>
            </a:prstGeom>
            <a:noFill/>
          </p:spPr>
          <p:txBody>
            <a:bodyPr wrap="square" lIns="0" tIns="0" rIns="243744" bIns="0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4879D8"/>
                  </a:solidFill>
                  <a:latin typeface="Lato Regular"/>
                  <a:cs typeface="Lato Regular"/>
                </a:rPr>
                <a:t>Real time Notifications</a:t>
              </a:r>
              <a:endParaRPr lang="en-US" sz="2000" b="1" dirty="0">
                <a:solidFill>
                  <a:srgbClr val="4879D8"/>
                </a:solidFill>
                <a:latin typeface="Lato Regular"/>
                <a:cs typeface="Lato Regular"/>
              </a:endParaRPr>
            </a:p>
          </p:txBody>
        </p:sp>
        <p:sp>
          <p:nvSpPr>
            <p:cNvPr id="207" name="TextBox 206"/>
            <p:cNvSpPr txBox="1"/>
            <p:nvPr/>
          </p:nvSpPr>
          <p:spPr>
            <a:xfrm>
              <a:off x="10609691" y="8069350"/>
              <a:ext cx="4027031" cy="1225428"/>
            </a:xfrm>
            <a:prstGeom prst="rect">
              <a:avLst/>
            </a:prstGeom>
            <a:noFill/>
          </p:spPr>
          <p:txBody>
            <a:bodyPr wrap="square" lIns="0" tIns="0" rIns="243744" bIns="0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4879D8"/>
                  </a:solidFill>
                  <a:latin typeface="Lato Regular"/>
                  <a:cs typeface="Lato Regular"/>
                </a:rPr>
                <a:t>Manage Team </a:t>
              </a:r>
            </a:p>
            <a:p>
              <a:pPr algn="ctr"/>
              <a:r>
                <a:rPr lang="en-US" sz="2000" b="1" dirty="0" smtClean="0">
                  <a:solidFill>
                    <a:srgbClr val="4879D8"/>
                  </a:solidFill>
                  <a:latin typeface="Lato Regular"/>
                  <a:cs typeface="Lato Regular"/>
                </a:rPr>
                <a:t>On-the-Go</a:t>
              </a:r>
              <a:endParaRPr lang="en-US" sz="2000" b="1" dirty="0">
                <a:solidFill>
                  <a:srgbClr val="4879D8"/>
                </a:solidFill>
                <a:latin typeface="Lato Regular"/>
                <a:cs typeface="Lato Regular"/>
              </a:endParaRPr>
            </a:p>
          </p:txBody>
        </p:sp>
        <p:sp>
          <p:nvSpPr>
            <p:cNvPr id="208" name="TextBox 207"/>
            <p:cNvSpPr txBox="1"/>
            <p:nvPr/>
          </p:nvSpPr>
          <p:spPr>
            <a:xfrm>
              <a:off x="15041056" y="8054617"/>
              <a:ext cx="4027031" cy="1225428"/>
            </a:xfrm>
            <a:prstGeom prst="rect">
              <a:avLst/>
            </a:prstGeom>
            <a:noFill/>
          </p:spPr>
          <p:txBody>
            <a:bodyPr wrap="square" lIns="0" tIns="0" rIns="243744" bIns="0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4879D8"/>
                  </a:solidFill>
                  <a:latin typeface="Lato Regular"/>
                  <a:cs typeface="Lato Regular"/>
                </a:rPr>
                <a:t>Performance Achievement %</a:t>
              </a:r>
              <a:endParaRPr lang="en-US" sz="2000" b="1" dirty="0">
                <a:solidFill>
                  <a:srgbClr val="4879D8"/>
                </a:solidFill>
                <a:latin typeface="Lato Regular"/>
                <a:cs typeface="Lato Regular"/>
              </a:endParaRPr>
            </a:p>
          </p:txBody>
        </p:sp>
        <p:sp>
          <p:nvSpPr>
            <p:cNvPr id="209" name="TextBox 208"/>
            <p:cNvSpPr txBox="1"/>
            <p:nvPr/>
          </p:nvSpPr>
          <p:spPr>
            <a:xfrm>
              <a:off x="19331275" y="8054617"/>
              <a:ext cx="5068597" cy="1225428"/>
            </a:xfrm>
            <a:prstGeom prst="rect">
              <a:avLst/>
            </a:prstGeom>
            <a:noFill/>
          </p:spPr>
          <p:txBody>
            <a:bodyPr wrap="square" lIns="0" tIns="0" rIns="243744" bIns="0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rgbClr val="4879D8"/>
                  </a:solidFill>
                  <a:latin typeface="Lato Regular"/>
                  <a:cs typeface="Lato Regular"/>
                </a:rPr>
                <a:t>Instant Customer Feedbacks</a:t>
              </a:r>
              <a:endParaRPr lang="en-US" sz="2000" b="1" dirty="0">
                <a:solidFill>
                  <a:srgbClr val="4879D8"/>
                </a:solidFill>
                <a:latin typeface="Lato Regular"/>
                <a:cs typeface="Lato Regular"/>
              </a:endParaRPr>
            </a:p>
          </p:txBody>
        </p:sp>
        <p:sp>
          <p:nvSpPr>
            <p:cNvPr id="210" name="Freeform 45"/>
            <p:cNvSpPr>
              <a:spLocks noChangeArrowheads="1"/>
            </p:cNvSpPr>
            <p:nvPr/>
          </p:nvSpPr>
          <p:spPr bwMode="auto">
            <a:xfrm>
              <a:off x="3433550" y="6484483"/>
              <a:ext cx="976017" cy="976017"/>
            </a:xfrm>
            <a:custGeom>
              <a:avLst/>
              <a:gdLst>
                <a:gd name="T0" fmla="*/ 354 w 391"/>
                <a:gd name="T1" fmla="*/ 35 h 391"/>
                <a:gd name="T2" fmla="*/ 354 w 391"/>
                <a:gd name="T3" fmla="*/ 35 h 391"/>
                <a:gd name="T4" fmla="*/ 292 w 391"/>
                <a:gd name="T5" fmla="*/ 0 h 391"/>
                <a:gd name="T6" fmla="*/ 169 w 391"/>
                <a:gd name="T7" fmla="*/ 133 h 391"/>
                <a:gd name="T8" fmla="*/ 26 w 391"/>
                <a:gd name="T9" fmla="*/ 275 h 391"/>
                <a:gd name="T10" fmla="*/ 0 w 391"/>
                <a:gd name="T11" fmla="*/ 390 h 391"/>
                <a:gd name="T12" fmla="*/ 116 w 391"/>
                <a:gd name="T13" fmla="*/ 363 h 391"/>
                <a:gd name="T14" fmla="*/ 266 w 391"/>
                <a:gd name="T15" fmla="*/ 222 h 391"/>
                <a:gd name="T16" fmla="*/ 390 w 391"/>
                <a:gd name="T17" fmla="*/ 97 h 391"/>
                <a:gd name="T18" fmla="*/ 354 w 391"/>
                <a:gd name="T19" fmla="*/ 35 h 391"/>
                <a:gd name="T20" fmla="*/ 116 w 391"/>
                <a:gd name="T21" fmla="*/ 354 h 391"/>
                <a:gd name="T22" fmla="*/ 116 w 391"/>
                <a:gd name="T23" fmla="*/ 354 h 391"/>
                <a:gd name="T24" fmla="*/ 71 w 391"/>
                <a:gd name="T25" fmla="*/ 363 h 391"/>
                <a:gd name="T26" fmla="*/ 54 w 391"/>
                <a:gd name="T27" fmla="*/ 337 h 391"/>
                <a:gd name="T28" fmla="*/ 35 w 391"/>
                <a:gd name="T29" fmla="*/ 319 h 391"/>
                <a:gd name="T30" fmla="*/ 44 w 391"/>
                <a:gd name="T31" fmla="*/ 284 h 391"/>
                <a:gd name="T32" fmla="*/ 54 w 391"/>
                <a:gd name="T33" fmla="*/ 266 h 391"/>
                <a:gd name="T34" fmla="*/ 98 w 391"/>
                <a:gd name="T35" fmla="*/ 292 h 391"/>
                <a:gd name="T36" fmla="*/ 124 w 391"/>
                <a:gd name="T37" fmla="*/ 337 h 391"/>
                <a:gd name="T38" fmla="*/ 116 w 391"/>
                <a:gd name="T39" fmla="*/ 354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1" h="391">
                  <a:moveTo>
                    <a:pt x="354" y="35"/>
                  </a:moveTo>
                  <a:lnTo>
                    <a:pt x="354" y="35"/>
                  </a:lnTo>
                  <a:cubicBezTo>
                    <a:pt x="319" y="0"/>
                    <a:pt x="292" y="0"/>
                    <a:pt x="292" y="0"/>
                  </a:cubicBezTo>
                  <a:cubicBezTo>
                    <a:pt x="169" y="133"/>
                    <a:pt x="169" y="133"/>
                    <a:pt x="169" y="133"/>
                  </a:cubicBezTo>
                  <a:cubicBezTo>
                    <a:pt x="26" y="275"/>
                    <a:pt x="26" y="275"/>
                    <a:pt x="26" y="275"/>
                  </a:cubicBezTo>
                  <a:cubicBezTo>
                    <a:pt x="0" y="390"/>
                    <a:pt x="0" y="390"/>
                    <a:pt x="0" y="390"/>
                  </a:cubicBezTo>
                  <a:cubicBezTo>
                    <a:pt x="116" y="363"/>
                    <a:pt x="116" y="363"/>
                    <a:pt x="116" y="363"/>
                  </a:cubicBezTo>
                  <a:cubicBezTo>
                    <a:pt x="266" y="222"/>
                    <a:pt x="266" y="222"/>
                    <a:pt x="266" y="222"/>
                  </a:cubicBezTo>
                  <a:cubicBezTo>
                    <a:pt x="390" y="97"/>
                    <a:pt x="390" y="97"/>
                    <a:pt x="390" y="97"/>
                  </a:cubicBezTo>
                  <a:cubicBezTo>
                    <a:pt x="390" y="97"/>
                    <a:pt x="390" y="71"/>
                    <a:pt x="354" y="35"/>
                  </a:cubicBezTo>
                  <a:close/>
                  <a:moveTo>
                    <a:pt x="116" y="354"/>
                  </a:moveTo>
                  <a:lnTo>
                    <a:pt x="116" y="354"/>
                  </a:lnTo>
                  <a:cubicBezTo>
                    <a:pt x="71" y="363"/>
                    <a:pt x="71" y="363"/>
                    <a:pt x="71" y="363"/>
                  </a:cubicBezTo>
                  <a:cubicBezTo>
                    <a:pt x="71" y="354"/>
                    <a:pt x="63" y="346"/>
                    <a:pt x="54" y="337"/>
                  </a:cubicBezTo>
                  <a:cubicBezTo>
                    <a:pt x="44" y="328"/>
                    <a:pt x="35" y="328"/>
                    <a:pt x="35" y="319"/>
                  </a:cubicBezTo>
                  <a:cubicBezTo>
                    <a:pt x="44" y="284"/>
                    <a:pt x="44" y="284"/>
                    <a:pt x="44" y="284"/>
                  </a:cubicBezTo>
                  <a:cubicBezTo>
                    <a:pt x="54" y="266"/>
                    <a:pt x="54" y="266"/>
                    <a:pt x="54" y="266"/>
                  </a:cubicBezTo>
                  <a:cubicBezTo>
                    <a:pt x="54" y="266"/>
                    <a:pt x="71" y="266"/>
                    <a:pt x="98" y="292"/>
                  </a:cubicBezTo>
                  <a:cubicBezTo>
                    <a:pt x="124" y="319"/>
                    <a:pt x="124" y="337"/>
                    <a:pt x="124" y="337"/>
                  </a:cubicBezTo>
                  <a:lnTo>
                    <a:pt x="116" y="354"/>
                  </a:lnTo>
                  <a:close/>
                </a:path>
              </a:pathLst>
            </a:custGeom>
            <a:solidFill>
              <a:srgbClr val="2E6F7E"/>
            </a:solidFill>
            <a:ln>
              <a:solidFill>
                <a:srgbClr val="2E6F7E"/>
              </a:solidFill>
            </a:ln>
            <a:effectLst/>
            <a:extLst/>
          </p:spPr>
          <p:txBody>
            <a:bodyPr wrap="none" anchor="ctr"/>
            <a:lstStyle/>
            <a:p>
              <a:endParaRPr lang="en-US" sz="1200" dirty="0">
                <a:solidFill>
                  <a:schemeClr val="bg1"/>
                </a:solidFill>
                <a:latin typeface="Lato Light"/>
              </a:endParaRPr>
            </a:p>
          </p:txBody>
        </p:sp>
        <p:sp>
          <p:nvSpPr>
            <p:cNvPr id="211" name="Freeform 89"/>
            <p:cNvSpPr>
              <a:spLocks noChangeArrowheads="1"/>
            </p:cNvSpPr>
            <p:nvPr/>
          </p:nvSpPr>
          <p:spPr bwMode="auto">
            <a:xfrm>
              <a:off x="16333834" y="6375511"/>
              <a:ext cx="1151473" cy="1129549"/>
            </a:xfrm>
            <a:custGeom>
              <a:avLst/>
              <a:gdLst>
                <a:gd name="T0" fmla="*/ 230 w 462"/>
                <a:gd name="T1" fmla="*/ 0 h 453"/>
                <a:gd name="T2" fmla="*/ 230 w 462"/>
                <a:gd name="T3" fmla="*/ 0 h 453"/>
                <a:gd name="T4" fmla="*/ 0 w 462"/>
                <a:gd name="T5" fmla="*/ 222 h 453"/>
                <a:gd name="T6" fmla="*/ 230 w 462"/>
                <a:gd name="T7" fmla="*/ 452 h 453"/>
                <a:gd name="T8" fmla="*/ 461 w 462"/>
                <a:gd name="T9" fmla="*/ 222 h 453"/>
                <a:gd name="T10" fmla="*/ 230 w 462"/>
                <a:gd name="T11" fmla="*/ 0 h 453"/>
                <a:gd name="T12" fmla="*/ 230 w 462"/>
                <a:gd name="T13" fmla="*/ 302 h 453"/>
                <a:gd name="T14" fmla="*/ 230 w 462"/>
                <a:gd name="T15" fmla="*/ 302 h 453"/>
                <a:gd name="T16" fmla="*/ 159 w 462"/>
                <a:gd name="T17" fmla="*/ 222 h 453"/>
                <a:gd name="T18" fmla="*/ 230 w 462"/>
                <a:gd name="T19" fmla="*/ 151 h 453"/>
                <a:gd name="T20" fmla="*/ 301 w 462"/>
                <a:gd name="T21" fmla="*/ 222 h 453"/>
                <a:gd name="T22" fmla="*/ 230 w 462"/>
                <a:gd name="T23" fmla="*/ 302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2" h="453">
                  <a:moveTo>
                    <a:pt x="230" y="0"/>
                  </a:moveTo>
                  <a:lnTo>
                    <a:pt x="230" y="0"/>
                  </a:lnTo>
                  <a:cubicBezTo>
                    <a:pt x="106" y="0"/>
                    <a:pt x="0" y="98"/>
                    <a:pt x="0" y="222"/>
                  </a:cubicBezTo>
                  <a:cubicBezTo>
                    <a:pt x="0" y="346"/>
                    <a:pt x="106" y="452"/>
                    <a:pt x="230" y="452"/>
                  </a:cubicBezTo>
                  <a:cubicBezTo>
                    <a:pt x="354" y="452"/>
                    <a:pt x="461" y="346"/>
                    <a:pt x="461" y="222"/>
                  </a:cubicBezTo>
                  <a:cubicBezTo>
                    <a:pt x="461" y="98"/>
                    <a:pt x="354" y="0"/>
                    <a:pt x="230" y="0"/>
                  </a:cubicBezTo>
                  <a:close/>
                  <a:moveTo>
                    <a:pt x="230" y="302"/>
                  </a:moveTo>
                  <a:lnTo>
                    <a:pt x="230" y="302"/>
                  </a:lnTo>
                  <a:cubicBezTo>
                    <a:pt x="186" y="302"/>
                    <a:pt x="159" y="266"/>
                    <a:pt x="159" y="222"/>
                  </a:cubicBezTo>
                  <a:cubicBezTo>
                    <a:pt x="159" y="187"/>
                    <a:pt x="186" y="151"/>
                    <a:pt x="230" y="151"/>
                  </a:cubicBezTo>
                  <a:cubicBezTo>
                    <a:pt x="274" y="151"/>
                    <a:pt x="301" y="187"/>
                    <a:pt x="301" y="222"/>
                  </a:cubicBezTo>
                  <a:cubicBezTo>
                    <a:pt x="301" y="266"/>
                    <a:pt x="274" y="302"/>
                    <a:pt x="230" y="302"/>
                  </a:cubicBezTo>
                  <a:close/>
                </a:path>
              </a:pathLst>
            </a:custGeom>
            <a:solidFill>
              <a:srgbClr val="2E6F7E"/>
            </a:solidFill>
            <a:ln>
              <a:solidFill>
                <a:srgbClr val="2E6F7E"/>
              </a:solidFill>
            </a:ln>
            <a:effectLst/>
            <a:extLst/>
          </p:spPr>
          <p:txBody>
            <a:bodyPr wrap="none" anchor="ctr"/>
            <a:lstStyle/>
            <a:p>
              <a:endParaRPr lang="en-US" sz="1200" dirty="0">
                <a:solidFill>
                  <a:schemeClr val="bg1"/>
                </a:solidFill>
                <a:latin typeface="Lato Light"/>
              </a:endParaRPr>
            </a:p>
          </p:txBody>
        </p:sp>
        <p:sp>
          <p:nvSpPr>
            <p:cNvPr id="212" name="AutoShape 132"/>
            <p:cNvSpPr>
              <a:spLocks/>
            </p:cNvSpPr>
            <p:nvPr/>
          </p:nvSpPr>
          <p:spPr bwMode="auto">
            <a:xfrm>
              <a:off x="7456850" y="6448917"/>
              <a:ext cx="1051076" cy="1047148"/>
            </a:xfrm>
            <a:custGeom>
              <a:avLst/>
              <a:gdLst>
                <a:gd name="T0" fmla="*/ 10800 w 21600"/>
                <a:gd name="T1" fmla="+- 0 10815 31"/>
                <a:gd name="T2" fmla="*/ 10815 h 21569"/>
                <a:gd name="T3" fmla="*/ 10800 w 21600"/>
                <a:gd name="T4" fmla="+- 0 10815 31"/>
                <a:gd name="T5" fmla="*/ 10815 h 21569"/>
                <a:gd name="T6" fmla="*/ 10800 w 21600"/>
                <a:gd name="T7" fmla="+- 0 10815 31"/>
                <a:gd name="T8" fmla="*/ 10815 h 21569"/>
                <a:gd name="T9" fmla="*/ 10800 w 21600"/>
                <a:gd name="T10" fmla="+- 0 10815 31"/>
                <a:gd name="T11" fmla="*/ 10815 h 21569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569">
                  <a:moveTo>
                    <a:pt x="8834" y="3281"/>
                  </a:moveTo>
                  <a:cubicBezTo>
                    <a:pt x="9202" y="2821"/>
                    <a:pt x="9519" y="2655"/>
                    <a:pt x="9780" y="2779"/>
                  </a:cubicBezTo>
                  <a:cubicBezTo>
                    <a:pt x="10042" y="2906"/>
                    <a:pt x="10176" y="3295"/>
                    <a:pt x="10176" y="3941"/>
                  </a:cubicBezTo>
                  <a:lnTo>
                    <a:pt x="10176" y="17610"/>
                  </a:lnTo>
                  <a:cubicBezTo>
                    <a:pt x="10176" y="18259"/>
                    <a:pt x="10044" y="18646"/>
                    <a:pt x="9788" y="18770"/>
                  </a:cubicBezTo>
                  <a:cubicBezTo>
                    <a:pt x="9529" y="18897"/>
                    <a:pt x="9211" y="18733"/>
                    <a:pt x="8834" y="18270"/>
                  </a:cubicBezTo>
                  <a:lnTo>
                    <a:pt x="5172" y="13869"/>
                  </a:lnTo>
                  <a:lnTo>
                    <a:pt x="440" y="13869"/>
                  </a:lnTo>
                  <a:cubicBezTo>
                    <a:pt x="320" y="13869"/>
                    <a:pt x="218" y="13818"/>
                    <a:pt x="129" y="13720"/>
                  </a:cubicBezTo>
                  <a:cubicBezTo>
                    <a:pt x="44" y="13624"/>
                    <a:pt x="0" y="13497"/>
                    <a:pt x="0" y="13342"/>
                  </a:cubicBezTo>
                  <a:lnTo>
                    <a:pt x="0" y="8210"/>
                  </a:lnTo>
                  <a:cubicBezTo>
                    <a:pt x="0" y="8066"/>
                    <a:pt x="44" y="7942"/>
                    <a:pt x="129" y="7838"/>
                  </a:cubicBezTo>
                  <a:cubicBezTo>
                    <a:pt x="218" y="7736"/>
                    <a:pt x="320" y="7685"/>
                    <a:pt x="440" y="7685"/>
                  </a:cubicBezTo>
                  <a:lnTo>
                    <a:pt x="5172" y="7685"/>
                  </a:lnTo>
                  <a:lnTo>
                    <a:pt x="8834" y="3281"/>
                  </a:lnTo>
                  <a:close/>
                  <a:moveTo>
                    <a:pt x="12002" y="5239"/>
                  </a:moveTo>
                  <a:cubicBezTo>
                    <a:pt x="12221" y="5095"/>
                    <a:pt x="12445" y="5061"/>
                    <a:pt x="12682" y="5132"/>
                  </a:cubicBezTo>
                  <a:cubicBezTo>
                    <a:pt x="12920" y="5205"/>
                    <a:pt x="13104" y="5369"/>
                    <a:pt x="13228" y="5631"/>
                  </a:cubicBezTo>
                  <a:cubicBezTo>
                    <a:pt x="14010" y="7270"/>
                    <a:pt x="14400" y="8983"/>
                    <a:pt x="14400" y="10774"/>
                  </a:cubicBezTo>
                  <a:cubicBezTo>
                    <a:pt x="14400" y="12588"/>
                    <a:pt x="14010" y="14301"/>
                    <a:pt x="13228" y="15920"/>
                  </a:cubicBezTo>
                  <a:cubicBezTo>
                    <a:pt x="13056" y="16290"/>
                    <a:pt x="12793" y="16476"/>
                    <a:pt x="12440" y="16476"/>
                  </a:cubicBezTo>
                  <a:cubicBezTo>
                    <a:pt x="12292" y="16476"/>
                    <a:pt x="12143" y="16423"/>
                    <a:pt x="12000" y="16313"/>
                  </a:cubicBezTo>
                  <a:cubicBezTo>
                    <a:pt x="11781" y="16169"/>
                    <a:pt x="11640" y="15954"/>
                    <a:pt x="11571" y="15666"/>
                  </a:cubicBezTo>
                  <a:cubicBezTo>
                    <a:pt x="11503" y="15376"/>
                    <a:pt x="11529" y="15102"/>
                    <a:pt x="11649" y="14843"/>
                  </a:cubicBezTo>
                  <a:cubicBezTo>
                    <a:pt x="12280" y="13536"/>
                    <a:pt x="12595" y="12179"/>
                    <a:pt x="12595" y="10774"/>
                  </a:cubicBezTo>
                  <a:cubicBezTo>
                    <a:pt x="12595" y="9372"/>
                    <a:pt x="12277" y="8018"/>
                    <a:pt x="11649" y="6712"/>
                  </a:cubicBezTo>
                  <a:cubicBezTo>
                    <a:pt x="11529" y="6449"/>
                    <a:pt x="11503" y="6173"/>
                    <a:pt x="11571" y="5888"/>
                  </a:cubicBezTo>
                  <a:cubicBezTo>
                    <a:pt x="11642" y="5600"/>
                    <a:pt x="11783" y="5383"/>
                    <a:pt x="12002" y="5239"/>
                  </a:cubicBezTo>
                  <a:moveTo>
                    <a:pt x="16137" y="3038"/>
                  </a:moveTo>
                  <a:cubicBezTo>
                    <a:pt x="16754" y="4218"/>
                    <a:pt x="17217" y="5456"/>
                    <a:pt x="17528" y="6751"/>
                  </a:cubicBezTo>
                  <a:cubicBezTo>
                    <a:pt x="17841" y="8046"/>
                    <a:pt x="17996" y="9392"/>
                    <a:pt x="17996" y="10774"/>
                  </a:cubicBezTo>
                  <a:cubicBezTo>
                    <a:pt x="17996" y="13559"/>
                    <a:pt x="17368" y="16140"/>
                    <a:pt x="16114" y="18516"/>
                  </a:cubicBezTo>
                  <a:cubicBezTo>
                    <a:pt x="16038" y="18677"/>
                    <a:pt x="15930" y="18804"/>
                    <a:pt x="15786" y="18886"/>
                  </a:cubicBezTo>
                  <a:cubicBezTo>
                    <a:pt x="15643" y="18976"/>
                    <a:pt x="15504" y="19015"/>
                    <a:pt x="15370" y="19015"/>
                  </a:cubicBezTo>
                  <a:cubicBezTo>
                    <a:pt x="15182" y="19015"/>
                    <a:pt x="15022" y="18962"/>
                    <a:pt x="14885" y="18855"/>
                  </a:cubicBezTo>
                  <a:cubicBezTo>
                    <a:pt x="14666" y="18711"/>
                    <a:pt x="14534" y="18490"/>
                    <a:pt x="14478" y="18192"/>
                  </a:cubicBezTo>
                  <a:cubicBezTo>
                    <a:pt x="14426" y="17895"/>
                    <a:pt x="14466" y="17616"/>
                    <a:pt x="14603" y="17354"/>
                  </a:cubicBezTo>
                  <a:cubicBezTo>
                    <a:pt x="15662" y="15328"/>
                    <a:pt x="16196" y="13136"/>
                    <a:pt x="16203" y="10775"/>
                  </a:cubicBezTo>
                  <a:cubicBezTo>
                    <a:pt x="16203" y="8416"/>
                    <a:pt x="15669" y="6224"/>
                    <a:pt x="14603" y="4198"/>
                  </a:cubicBezTo>
                  <a:cubicBezTo>
                    <a:pt x="14466" y="3936"/>
                    <a:pt x="14426" y="3659"/>
                    <a:pt x="14478" y="3363"/>
                  </a:cubicBezTo>
                  <a:cubicBezTo>
                    <a:pt x="14532" y="3067"/>
                    <a:pt x="14666" y="2847"/>
                    <a:pt x="14885" y="2700"/>
                  </a:cubicBezTo>
                  <a:cubicBezTo>
                    <a:pt x="15104" y="2536"/>
                    <a:pt x="15330" y="2488"/>
                    <a:pt x="15572" y="2551"/>
                  </a:cubicBezTo>
                  <a:cubicBezTo>
                    <a:pt x="15812" y="2615"/>
                    <a:pt x="16001" y="2776"/>
                    <a:pt x="16137" y="3038"/>
                  </a:cubicBezTo>
                  <a:moveTo>
                    <a:pt x="18999" y="460"/>
                  </a:moveTo>
                  <a:cubicBezTo>
                    <a:pt x="19863" y="2026"/>
                    <a:pt x="20517" y="3676"/>
                    <a:pt x="20948" y="5408"/>
                  </a:cubicBezTo>
                  <a:cubicBezTo>
                    <a:pt x="21385" y="7141"/>
                    <a:pt x="21599" y="8929"/>
                    <a:pt x="21599" y="10774"/>
                  </a:cubicBezTo>
                  <a:cubicBezTo>
                    <a:pt x="21599" y="12622"/>
                    <a:pt x="21381" y="14411"/>
                    <a:pt x="20943" y="16146"/>
                  </a:cubicBezTo>
                  <a:cubicBezTo>
                    <a:pt x="20500" y="17878"/>
                    <a:pt x="19856" y="19520"/>
                    <a:pt x="18999" y="21069"/>
                  </a:cubicBezTo>
                  <a:cubicBezTo>
                    <a:pt x="18924" y="21230"/>
                    <a:pt x="18815" y="21354"/>
                    <a:pt x="18672" y="21442"/>
                  </a:cubicBezTo>
                  <a:cubicBezTo>
                    <a:pt x="18528" y="21526"/>
                    <a:pt x="18389" y="21569"/>
                    <a:pt x="18253" y="21569"/>
                  </a:cubicBezTo>
                  <a:cubicBezTo>
                    <a:pt x="18067" y="21569"/>
                    <a:pt x="17898" y="21509"/>
                    <a:pt x="17747" y="21394"/>
                  </a:cubicBezTo>
                  <a:cubicBezTo>
                    <a:pt x="17528" y="21230"/>
                    <a:pt x="17399" y="21001"/>
                    <a:pt x="17352" y="20705"/>
                  </a:cubicBezTo>
                  <a:cubicBezTo>
                    <a:pt x="17307" y="20406"/>
                    <a:pt x="17352" y="20144"/>
                    <a:pt x="17488" y="19907"/>
                  </a:cubicBezTo>
                  <a:cubicBezTo>
                    <a:pt x="18239" y="18519"/>
                    <a:pt x="18811" y="17057"/>
                    <a:pt x="19206" y="15517"/>
                  </a:cubicBezTo>
                  <a:cubicBezTo>
                    <a:pt x="19599" y="13976"/>
                    <a:pt x="19797" y="12396"/>
                    <a:pt x="19797" y="10774"/>
                  </a:cubicBezTo>
                  <a:cubicBezTo>
                    <a:pt x="19797" y="9155"/>
                    <a:pt x="19601" y="7575"/>
                    <a:pt x="19211" y="6037"/>
                  </a:cubicBezTo>
                  <a:cubicBezTo>
                    <a:pt x="18820" y="4497"/>
                    <a:pt x="18246" y="3044"/>
                    <a:pt x="17488" y="1673"/>
                  </a:cubicBezTo>
                  <a:cubicBezTo>
                    <a:pt x="17352" y="1413"/>
                    <a:pt x="17309" y="1137"/>
                    <a:pt x="17352" y="843"/>
                  </a:cubicBezTo>
                  <a:cubicBezTo>
                    <a:pt x="17399" y="550"/>
                    <a:pt x="17528" y="321"/>
                    <a:pt x="17747" y="163"/>
                  </a:cubicBezTo>
                  <a:cubicBezTo>
                    <a:pt x="17968" y="16"/>
                    <a:pt x="18192" y="-31"/>
                    <a:pt x="18434" y="19"/>
                  </a:cubicBezTo>
                  <a:cubicBezTo>
                    <a:pt x="18677" y="68"/>
                    <a:pt x="18862" y="214"/>
                    <a:pt x="18999" y="460"/>
                  </a:cubicBezTo>
                </a:path>
              </a:pathLst>
            </a:custGeom>
            <a:solidFill>
              <a:srgbClr val="2E6F7E"/>
            </a:solidFill>
            <a:ln>
              <a:solidFill>
                <a:srgbClr val="2E6F7E"/>
              </a:solidFill>
            </a:ln>
            <a:effectLst/>
            <a:extLst/>
          </p:spPr>
          <p:txBody>
            <a:bodyPr lIns="101578" tIns="101578" rIns="101578" bIns="101578" anchor="ctr"/>
            <a:lstStyle/>
            <a:p>
              <a:pPr defTabSz="914195">
                <a:defRPr/>
              </a:pPr>
              <a:endParaRPr lang="es-E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sp>
        <p:nvSpPr>
          <p:cNvPr id="214" name="TextBox 213"/>
          <p:cNvSpPr txBox="1"/>
          <p:nvPr/>
        </p:nvSpPr>
        <p:spPr>
          <a:xfrm>
            <a:off x="2568511" y="4396823"/>
            <a:ext cx="4885234" cy="677072"/>
          </a:xfrm>
          <a:prstGeom prst="rect">
            <a:avLst/>
          </a:prstGeom>
          <a:noFill/>
        </p:spPr>
        <p:txBody>
          <a:bodyPr wrap="square" lIns="182843" tIns="91422" rIns="182843" bIns="91422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tx1">
                    <a:lumMod val="75000"/>
                  </a:schemeClr>
                </a:solidFill>
                <a:cs typeface="Lato Regular"/>
              </a:rPr>
              <a:t>User friendly Reports</a:t>
            </a:r>
            <a:endParaRPr lang="en-US" sz="3200" b="1" dirty="0">
              <a:solidFill>
                <a:schemeClr val="tx1">
                  <a:lumMod val="75000"/>
                </a:schemeClr>
              </a:solidFill>
              <a:cs typeface="Lato Regular"/>
            </a:endParaRPr>
          </a:p>
        </p:txBody>
      </p:sp>
      <p:sp>
        <p:nvSpPr>
          <p:cNvPr id="216" name="Freeform 19"/>
          <p:cNvSpPr>
            <a:spLocks noEditPoints="1"/>
          </p:cNvSpPr>
          <p:nvPr/>
        </p:nvSpPr>
        <p:spPr bwMode="auto">
          <a:xfrm>
            <a:off x="7287196" y="11120891"/>
            <a:ext cx="579600" cy="568800"/>
          </a:xfrm>
          <a:custGeom>
            <a:avLst/>
            <a:gdLst>
              <a:gd name="T0" fmla="*/ 327 w 402"/>
              <a:gd name="T1" fmla="*/ 235 h 403"/>
              <a:gd name="T2" fmla="*/ 327 w 402"/>
              <a:gd name="T3" fmla="*/ 193 h 403"/>
              <a:gd name="T4" fmla="*/ 209 w 402"/>
              <a:gd name="T5" fmla="*/ 193 h 403"/>
              <a:gd name="T6" fmla="*/ 209 w 402"/>
              <a:gd name="T7" fmla="*/ 168 h 403"/>
              <a:gd name="T8" fmla="*/ 285 w 402"/>
              <a:gd name="T9" fmla="*/ 168 h 403"/>
              <a:gd name="T10" fmla="*/ 285 w 402"/>
              <a:gd name="T11" fmla="*/ 0 h 403"/>
              <a:gd name="T12" fmla="*/ 117 w 402"/>
              <a:gd name="T13" fmla="*/ 0 h 403"/>
              <a:gd name="T14" fmla="*/ 117 w 402"/>
              <a:gd name="T15" fmla="*/ 168 h 403"/>
              <a:gd name="T16" fmla="*/ 193 w 402"/>
              <a:gd name="T17" fmla="*/ 168 h 403"/>
              <a:gd name="T18" fmla="*/ 193 w 402"/>
              <a:gd name="T19" fmla="*/ 193 h 403"/>
              <a:gd name="T20" fmla="*/ 75 w 402"/>
              <a:gd name="T21" fmla="*/ 193 h 403"/>
              <a:gd name="T22" fmla="*/ 75 w 402"/>
              <a:gd name="T23" fmla="*/ 235 h 403"/>
              <a:gd name="T24" fmla="*/ 0 w 402"/>
              <a:gd name="T25" fmla="*/ 235 h 403"/>
              <a:gd name="T26" fmla="*/ 0 w 402"/>
              <a:gd name="T27" fmla="*/ 403 h 403"/>
              <a:gd name="T28" fmla="*/ 168 w 402"/>
              <a:gd name="T29" fmla="*/ 403 h 403"/>
              <a:gd name="T30" fmla="*/ 168 w 402"/>
              <a:gd name="T31" fmla="*/ 235 h 403"/>
              <a:gd name="T32" fmla="*/ 92 w 402"/>
              <a:gd name="T33" fmla="*/ 235 h 403"/>
              <a:gd name="T34" fmla="*/ 92 w 402"/>
              <a:gd name="T35" fmla="*/ 210 h 403"/>
              <a:gd name="T36" fmla="*/ 310 w 402"/>
              <a:gd name="T37" fmla="*/ 210 h 403"/>
              <a:gd name="T38" fmla="*/ 310 w 402"/>
              <a:gd name="T39" fmla="*/ 235 h 403"/>
              <a:gd name="T40" fmla="*/ 235 w 402"/>
              <a:gd name="T41" fmla="*/ 235 h 403"/>
              <a:gd name="T42" fmla="*/ 235 w 402"/>
              <a:gd name="T43" fmla="*/ 403 h 403"/>
              <a:gd name="T44" fmla="*/ 402 w 402"/>
              <a:gd name="T45" fmla="*/ 403 h 403"/>
              <a:gd name="T46" fmla="*/ 402 w 402"/>
              <a:gd name="T47" fmla="*/ 235 h 403"/>
              <a:gd name="T48" fmla="*/ 327 w 402"/>
              <a:gd name="T49" fmla="*/ 235 h 403"/>
              <a:gd name="T50" fmla="*/ 134 w 402"/>
              <a:gd name="T51" fmla="*/ 16 h 403"/>
              <a:gd name="T52" fmla="*/ 268 w 402"/>
              <a:gd name="T53" fmla="*/ 16 h 403"/>
              <a:gd name="T54" fmla="*/ 268 w 402"/>
              <a:gd name="T55" fmla="*/ 151 h 403"/>
              <a:gd name="T56" fmla="*/ 134 w 402"/>
              <a:gd name="T57" fmla="*/ 151 h 403"/>
              <a:gd name="T58" fmla="*/ 134 w 402"/>
              <a:gd name="T59" fmla="*/ 16 h 403"/>
              <a:gd name="T60" fmla="*/ 151 w 402"/>
              <a:gd name="T61" fmla="*/ 386 h 403"/>
              <a:gd name="T62" fmla="*/ 17 w 402"/>
              <a:gd name="T63" fmla="*/ 386 h 403"/>
              <a:gd name="T64" fmla="*/ 17 w 402"/>
              <a:gd name="T65" fmla="*/ 252 h 403"/>
              <a:gd name="T66" fmla="*/ 151 w 402"/>
              <a:gd name="T67" fmla="*/ 252 h 403"/>
              <a:gd name="T68" fmla="*/ 151 w 402"/>
              <a:gd name="T69" fmla="*/ 386 h 403"/>
              <a:gd name="T70" fmla="*/ 386 w 402"/>
              <a:gd name="T71" fmla="*/ 386 h 403"/>
              <a:gd name="T72" fmla="*/ 251 w 402"/>
              <a:gd name="T73" fmla="*/ 386 h 403"/>
              <a:gd name="T74" fmla="*/ 251 w 402"/>
              <a:gd name="T75" fmla="*/ 252 h 403"/>
              <a:gd name="T76" fmla="*/ 386 w 402"/>
              <a:gd name="T77" fmla="*/ 252 h 403"/>
              <a:gd name="T78" fmla="*/ 386 w 402"/>
              <a:gd name="T79" fmla="*/ 386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02" h="403">
                <a:moveTo>
                  <a:pt x="327" y="235"/>
                </a:moveTo>
                <a:lnTo>
                  <a:pt x="327" y="193"/>
                </a:lnTo>
                <a:lnTo>
                  <a:pt x="209" y="193"/>
                </a:lnTo>
                <a:lnTo>
                  <a:pt x="209" y="168"/>
                </a:lnTo>
                <a:lnTo>
                  <a:pt x="285" y="168"/>
                </a:lnTo>
                <a:lnTo>
                  <a:pt x="285" y="0"/>
                </a:lnTo>
                <a:lnTo>
                  <a:pt x="117" y="0"/>
                </a:lnTo>
                <a:lnTo>
                  <a:pt x="117" y="168"/>
                </a:lnTo>
                <a:lnTo>
                  <a:pt x="193" y="168"/>
                </a:lnTo>
                <a:lnTo>
                  <a:pt x="193" y="193"/>
                </a:lnTo>
                <a:lnTo>
                  <a:pt x="75" y="193"/>
                </a:lnTo>
                <a:lnTo>
                  <a:pt x="75" y="235"/>
                </a:lnTo>
                <a:lnTo>
                  <a:pt x="0" y="235"/>
                </a:lnTo>
                <a:lnTo>
                  <a:pt x="0" y="403"/>
                </a:lnTo>
                <a:lnTo>
                  <a:pt x="168" y="403"/>
                </a:lnTo>
                <a:lnTo>
                  <a:pt x="168" y="235"/>
                </a:lnTo>
                <a:lnTo>
                  <a:pt x="92" y="235"/>
                </a:lnTo>
                <a:lnTo>
                  <a:pt x="92" y="210"/>
                </a:lnTo>
                <a:lnTo>
                  <a:pt x="310" y="210"/>
                </a:lnTo>
                <a:lnTo>
                  <a:pt x="310" y="235"/>
                </a:lnTo>
                <a:lnTo>
                  <a:pt x="235" y="235"/>
                </a:lnTo>
                <a:lnTo>
                  <a:pt x="235" y="403"/>
                </a:lnTo>
                <a:lnTo>
                  <a:pt x="402" y="403"/>
                </a:lnTo>
                <a:lnTo>
                  <a:pt x="402" y="235"/>
                </a:lnTo>
                <a:lnTo>
                  <a:pt x="327" y="235"/>
                </a:lnTo>
                <a:close/>
                <a:moveTo>
                  <a:pt x="134" y="16"/>
                </a:moveTo>
                <a:lnTo>
                  <a:pt x="268" y="16"/>
                </a:lnTo>
                <a:lnTo>
                  <a:pt x="268" y="151"/>
                </a:lnTo>
                <a:lnTo>
                  <a:pt x="134" y="151"/>
                </a:lnTo>
                <a:lnTo>
                  <a:pt x="134" y="16"/>
                </a:lnTo>
                <a:close/>
                <a:moveTo>
                  <a:pt x="151" y="386"/>
                </a:moveTo>
                <a:lnTo>
                  <a:pt x="17" y="386"/>
                </a:lnTo>
                <a:lnTo>
                  <a:pt x="17" y="252"/>
                </a:lnTo>
                <a:lnTo>
                  <a:pt x="151" y="252"/>
                </a:lnTo>
                <a:lnTo>
                  <a:pt x="151" y="386"/>
                </a:lnTo>
                <a:close/>
                <a:moveTo>
                  <a:pt x="386" y="386"/>
                </a:moveTo>
                <a:lnTo>
                  <a:pt x="251" y="386"/>
                </a:lnTo>
                <a:lnTo>
                  <a:pt x="251" y="252"/>
                </a:lnTo>
                <a:lnTo>
                  <a:pt x="386" y="252"/>
                </a:lnTo>
                <a:lnTo>
                  <a:pt x="386" y="386"/>
                </a:lnTo>
                <a:close/>
              </a:path>
            </a:pathLst>
          </a:custGeom>
          <a:solidFill>
            <a:srgbClr val="2E6F7E"/>
          </a:solidFill>
          <a:ln>
            <a:solidFill>
              <a:srgbClr val="2E6F7E"/>
            </a:solidFill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243777" tIns="121888" rIns="243777" bIns="121888" numCol="1" anchor="t" anchorCtr="0" compatLnSpc="1">
            <a:prstTxWarp prst="textNoShape">
              <a:avLst/>
            </a:prstTxWarp>
          </a:bodyPr>
          <a:lstStyle/>
          <a:p>
            <a:endParaRPr lang="en-US" sz="2666" dirty="0">
              <a:latin typeface="+mj-lt"/>
            </a:endParaRPr>
          </a:p>
        </p:txBody>
      </p:sp>
      <p:sp>
        <p:nvSpPr>
          <p:cNvPr id="217" name="Freeform 30"/>
          <p:cNvSpPr>
            <a:spLocks noEditPoints="1"/>
          </p:cNvSpPr>
          <p:nvPr/>
        </p:nvSpPr>
        <p:spPr bwMode="auto">
          <a:xfrm>
            <a:off x="12727109" y="10991567"/>
            <a:ext cx="579600" cy="568800"/>
          </a:xfrm>
          <a:custGeom>
            <a:avLst/>
            <a:gdLst>
              <a:gd name="T0" fmla="*/ 6 w 216"/>
              <a:gd name="T1" fmla="*/ 152 h 168"/>
              <a:gd name="T2" fmla="*/ 62 w 216"/>
              <a:gd name="T3" fmla="*/ 152 h 168"/>
              <a:gd name="T4" fmla="*/ 71 w 216"/>
              <a:gd name="T5" fmla="*/ 168 h 168"/>
              <a:gd name="T6" fmla="*/ 140 w 216"/>
              <a:gd name="T7" fmla="*/ 168 h 168"/>
              <a:gd name="T8" fmla="*/ 216 w 216"/>
              <a:gd name="T9" fmla="*/ 161 h 168"/>
              <a:gd name="T10" fmla="*/ 166 w 216"/>
              <a:gd name="T11" fmla="*/ 114 h 168"/>
              <a:gd name="T12" fmla="*/ 170 w 216"/>
              <a:gd name="T13" fmla="*/ 83 h 168"/>
              <a:gd name="T14" fmla="*/ 176 w 216"/>
              <a:gd name="T15" fmla="*/ 55 h 168"/>
              <a:gd name="T16" fmla="*/ 144 w 216"/>
              <a:gd name="T17" fmla="*/ 0 h 168"/>
              <a:gd name="T18" fmla="*/ 102 w 216"/>
              <a:gd name="T19" fmla="*/ 37 h 168"/>
              <a:gd name="T20" fmla="*/ 103 w 216"/>
              <a:gd name="T21" fmla="*/ 68 h 168"/>
              <a:gd name="T22" fmla="*/ 117 w 216"/>
              <a:gd name="T23" fmla="*/ 109 h 168"/>
              <a:gd name="T24" fmla="*/ 82 w 216"/>
              <a:gd name="T25" fmla="*/ 108 h 168"/>
              <a:gd name="T26" fmla="*/ 86 w 216"/>
              <a:gd name="T27" fmla="*/ 84 h 168"/>
              <a:gd name="T28" fmla="*/ 91 w 216"/>
              <a:gd name="T29" fmla="*/ 60 h 168"/>
              <a:gd name="T30" fmla="*/ 64 w 216"/>
              <a:gd name="T31" fmla="*/ 16 h 168"/>
              <a:gd name="T32" fmla="*/ 31 w 216"/>
              <a:gd name="T33" fmla="*/ 46 h 168"/>
              <a:gd name="T34" fmla="*/ 31 w 216"/>
              <a:gd name="T35" fmla="*/ 71 h 168"/>
              <a:gd name="T36" fmla="*/ 42 w 216"/>
              <a:gd name="T37" fmla="*/ 104 h 168"/>
              <a:gd name="T38" fmla="*/ 0 w 216"/>
              <a:gd name="T39" fmla="*/ 130 h 168"/>
              <a:gd name="T40" fmla="*/ 118 w 216"/>
              <a:gd name="T41" fmla="*/ 121 h 168"/>
              <a:gd name="T42" fmla="*/ 117 w 216"/>
              <a:gd name="T43" fmla="*/ 82 h 168"/>
              <a:gd name="T44" fmla="*/ 111 w 216"/>
              <a:gd name="T45" fmla="*/ 67 h 168"/>
              <a:gd name="T46" fmla="*/ 111 w 216"/>
              <a:gd name="T47" fmla="*/ 58 h 168"/>
              <a:gd name="T48" fmla="*/ 111 w 216"/>
              <a:gd name="T49" fmla="*/ 56 h 168"/>
              <a:gd name="T50" fmla="*/ 136 w 216"/>
              <a:gd name="T51" fmla="*/ 8 h 168"/>
              <a:gd name="T52" fmla="*/ 170 w 216"/>
              <a:gd name="T53" fmla="*/ 35 h 168"/>
              <a:gd name="T54" fmla="*/ 169 w 216"/>
              <a:gd name="T55" fmla="*/ 57 h 168"/>
              <a:gd name="T56" fmla="*/ 164 w 216"/>
              <a:gd name="T57" fmla="*/ 78 h 168"/>
              <a:gd name="T58" fmla="*/ 159 w 216"/>
              <a:gd name="T59" fmla="*/ 95 h 168"/>
              <a:gd name="T60" fmla="*/ 205 w 216"/>
              <a:gd name="T61" fmla="*/ 136 h 168"/>
              <a:gd name="T62" fmla="*/ 149 w 216"/>
              <a:gd name="T63" fmla="*/ 160 h 168"/>
              <a:gd name="T64" fmla="*/ 130 w 216"/>
              <a:gd name="T65" fmla="*/ 160 h 168"/>
              <a:gd name="T66" fmla="*/ 8 w 216"/>
              <a:gd name="T67" fmla="*/ 130 h 168"/>
              <a:gd name="T68" fmla="*/ 50 w 216"/>
              <a:gd name="T69" fmla="*/ 104 h 168"/>
              <a:gd name="T70" fmla="*/ 44 w 216"/>
              <a:gd name="T71" fmla="*/ 80 h 168"/>
              <a:gd name="T72" fmla="*/ 39 w 216"/>
              <a:gd name="T73" fmla="*/ 64 h 168"/>
              <a:gd name="T74" fmla="*/ 39 w 216"/>
              <a:gd name="T75" fmla="*/ 63 h 168"/>
              <a:gd name="T76" fmla="*/ 38 w 216"/>
              <a:gd name="T77" fmla="*/ 45 h 168"/>
              <a:gd name="T78" fmla="*/ 64 w 216"/>
              <a:gd name="T79" fmla="*/ 24 h 168"/>
              <a:gd name="T80" fmla="*/ 83 w 216"/>
              <a:gd name="T81" fmla="*/ 62 h 168"/>
              <a:gd name="T82" fmla="*/ 83 w 216"/>
              <a:gd name="T83" fmla="*/ 64 h 168"/>
              <a:gd name="T84" fmla="*/ 78 w 216"/>
              <a:gd name="T85" fmla="*/ 80 h 168"/>
              <a:gd name="T86" fmla="*/ 73 w 216"/>
              <a:gd name="T87" fmla="*/ 104 h 168"/>
              <a:gd name="T88" fmla="*/ 73 w 216"/>
              <a:gd name="T89" fmla="*/ 128 h 168"/>
              <a:gd name="T90" fmla="*/ 62 w 216"/>
              <a:gd name="T91" fmla="*/ 144 h 168"/>
              <a:gd name="T92" fmla="*/ 8 w 216"/>
              <a:gd name="T93" fmla="*/ 144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16" h="168">
                <a:moveTo>
                  <a:pt x="0" y="130"/>
                </a:moveTo>
                <a:cubicBezTo>
                  <a:pt x="0" y="133"/>
                  <a:pt x="0" y="144"/>
                  <a:pt x="0" y="146"/>
                </a:cubicBezTo>
                <a:cubicBezTo>
                  <a:pt x="0" y="148"/>
                  <a:pt x="1" y="152"/>
                  <a:pt x="6" y="152"/>
                </a:cubicBezTo>
                <a:cubicBezTo>
                  <a:pt x="10" y="152"/>
                  <a:pt x="40" y="152"/>
                  <a:pt x="54" y="152"/>
                </a:cubicBezTo>
                <a:cubicBezTo>
                  <a:pt x="58" y="152"/>
                  <a:pt x="60" y="152"/>
                  <a:pt x="60" y="152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2" y="152"/>
                  <a:pt x="62" y="152"/>
                  <a:pt x="64" y="152"/>
                </a:cubicBezTo>
                <a:cubicBezTo>
                  <a:pt x="64" y="156"/>
                  <a:pt x="64" y="159"/>
                  <a:pt x="64" y="161"/>
                </a:cubicBezTo>
                <a:cubicBezTo>
                  <a:pt x="64" y="164"/>
                  <a:pt x="65" y="168"/>
                  <a:pt x="71" y="168"/>
                </a:cubicBezTo>
                <a:cubicBezTo>
                  <a:pt x="76" y="168"/>
                  <a:pt x="113" y="168"/>
                  <a:pt x="130" y="168"/>
                </a:cubicBezTo>
                <a:cubicBezTo>
                  <a:pt x="136" y="168"/>
                  <a:pt x="139" y="168"/>
                  <a:pt x="139" y="168"/>
                </a:cubicBezTo>
                <a:cubicBezTo>
                  <a:pt x="140" y="168"/>
                  <a:pt x="140" y="168"/>
                  <a:pt x="140" y="168"/>
                </a:cubicBezTo>
                <a:cubicBezTo>
                  <a:pt x="140" y="168"/>
                  <a:pt x="144" y="168"/>
                  <a:pt x="149" y="168"/>
                </a:cubicBezTo>
                <a:cubicBezTo>
                  <a:pt x="166" y="168"/>
                  <a:pt x="203" y="168"/>
                  <a:pt x="208" y="168"/>
                </a:cubicBezTo>
                <a:cubicBezTo>
                  <a:pt x="214" y="168"/>
                  <a:pt x="216" y="164"/>
                  <a:pt x="216" y="161"/>
                </a:cubicBezTo>
                <a:cubicBezTo>
                  <a:pt x="216" y="158"/>
                  <a:pt x="216" y="145"/>
                  <a:pt x="216" y="141"/>
                </a:cubicBezTo>
                <a:cubicBezTo>
                  <a:pt x="216" y="136"/>
                  <a:pt x="214" y="132"/>
                  <a:pt x="208" y="129"/>
                </a:cubicBezTo>
                <a:cubicBezTo>
                  <a:pt x="200" y="125"/>
                  <a:pt x="179" y="118"/>
                  <a:pt x="166" y="114"/>
                </a:cubicBezTo>
                <a:cubicBezTo>
                  <a:pt x="165" y="114"/>
                  <a:pt x="164" y="114"/>
                  <a:pt x="164" y="109"/>
                </a:cubicBezTo>
                <a:cubicBezTo>
                  <a:pt x="164" y="104"/>
                  <a:pt x="165" y="101"/>
                  <a:pt x="166" y="98"/>
                </a:cubicBezTo>
                <a:cubicBezTo>
                  <a:pt x="168" y="95"/>
                  <a:pt x="170" y="89"/>
                  <a:pt x="170" y="83"/>
                </a:cubicBezTo>
                <a:cubicBezTo>
                  <a:pt x="172" y="81"/>
                  <a:pt x="175" y="77"/>
                  <a:pt x="177" y="68"/>
                </a:cubicBezTo>
                <a:cubicBezTo>
                  <a:pt x="178" y="61"/>
                  <a:pt x="178" y="58"/>
                  <a:pt x="177" y="56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6" y="53"/>
                  <a:pt x="176" y="44"/>
                  <a:pt x="178" y="37"/>
                </a:cubicBezTo>
                <a:cubicBezTo>
                  <a:pt x="179" y="32"/>
                  <a:pt x="177" y="22"/>
                  <a:pt x="171" y="13"/>
                </a:cubicBezTo>
                <a:cubicBezTo>
                  <a:pt x="167" y="8"/>
                  <a:pt x="159" y="1"/>
                  <a:pt x="144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21" y="1"/>
                  <a:pt x="113" y="8"/>
                  <a:pt x="109" y="13"/>
                </a:cubicBezTo>
                <a:cubicBezTo>
                  <a:pt x="102" y="22"/>
                  <a:pt x="101" y="32"/>
                  <a:pt x="102" y="37"/>
                </a:cubicBezTo>
                <a:cubicBezTo>
                  <a:pt x="103" y="44"/>
                  <a:pt x="104" y="53"/>
                  <a:pt x="103" y="55"/>
                </a:cubicBezTo>
                <a:cubicBezTo>
                  <a:pt x="103" y="55"/>
                  <a:pt x="103" y="55"/>
                  <a:pt x="103" y="56"/>
                </a:cubicBezTo>
                <a:cubicBezTo>
                  <a:pt x="102" y="58"/>
                  <a:pt x="101" y="61"/>
                  <a:pt x="103" y="68"/>
                </a:cubicBezTo>
                <a:cubicBezTo>
                  <a:pt x="105" y="77"/>
                  <a:pt x="107" y="81"/>
                  <a:pt x="109" y="83"/>
                </a:cubicBezTo>
                <a:cubicBezTo>
                  <a:pt x="110" y="89"/>
                  <a:pt x="112" y="95"/>
                  <a:pt x="113" y="98"/>
                </a:cubicBezTo>
                <a:cubicBezTo>
                  <a:pt x="115" y="101"/>
                  <a:pt x="117" y="105"/>
                  <a:pt x="117" y="109"/>
                </a:cubicBezTo>
                <a:cubicBezTo>
                  <a:pt x="117" y="113"/>
                  <a:pt x="116" y="113"/>
                  <a:pt x="115" y="114"/>
                </a:cubicBezTo>
                <a:cubicBezTo>
                  <a:pt x="113" y="115"/>
                  <a:pt x="109" y="116"/>
                  <a:pt x="106" y="117"/>
                </a:cubicBezTo>
                <a:cubicBezTo>
                  <a:pt x="99" y="114"/>
                  <a:pt x="89" y="110"/>
                  <a:pt x="82" y="108"/>
                </a:cubicBezTo>
                <a:cubicBezTo>
                  <a:pt x="81" y="108"/>
                  <a:pt x="81" y="108"/>
                  <a:pt x="81" y="104"/>
                </a:cubicBezTo>
                <a:cubicBezTo>
                  <a:pt x="81" y="100"/>
                  <a:pt x="81" y="98"/>
                  <a:pt x="82" y="96"/>
                </a:cubicBezTo>
                <a:cubicBezTo>
                  <a:pt x="84" y="93"/>
                  <a:pt x="85" y="88"/>
                  <a:pt x="86" y="84"/>
                </a:cubicBezTo>
                <a:cubicBezTo>
                  <a:pt x="87" y="82"/>
                  <a:pt x="90" y="78"/>
                  <a:pt x="91" y="71"/>
                </a:cubicBezTo>
                <a:cubicBezTo>
                  <a:pt x="92" y="65"/>
                  <a:pt x="92" y="63"/>
                  <a:pt x="91" y="61"/>
                </a:cubicBezTo>
                <a:cubicBezTo>
                  <a:pt x="91" y="61"/>
                  <a:pt x="91" y="61"/>
                  <a:pt x="91" y="60"/>
                </a:cubicBezTo>
                <a:cubicBezTo>
                  <a:pt x="90" y="59"/>
                  <a:pt x="91" y="52"/>
                  <a:pt x="92" y="46"/>
                </a:cubicBezTo>
                <a:cubicBezTo>
                  <a:pt x="92" y="42"/>
                  <a:pt x="92" y="34"/>
                  <a:pt x="86" y="27"/>
                </a:cubicBezTo>
                <a:cubicBezTo>
                  <a:pt x="83" y="22"/>
                  <a:pt x="76" y="17"/>
                  <a:pt x="64" y="16"/>
                </a:cubicBezTo>
                <a:cubicBezTo>
                  <a:pt x="58" y="16"/>
                  <a:pt x="58" y="16"/>
                  <a:pt x="58" y="16"/>
                </a:cubicBezTo>
                <a:cubicBezTo>
                  <a:pt x="46" y="17"/>
                  <a:pt x="40" y="22"/>
                  <a:pt x="36" y="27"/>
                </a:cubicBezTo>
                <a:cubicBezTo>
                  <a:pt x="31" y="34"/>
                  <a:pt x="30" y="42"/>
                  <a:pt x="31" y="46"/>
                </a:cubicBezTo>
                <a:cubicBezTo>
                  <a:pt x="32" y="52"/>
                  <a:pt x="32" y="59"/>
                  <a:pt x="32" y="60"/>
                </a:cubicBezTo>
                <a:cubicBezTo>
                  <a:pt x="32" y="61"/>
                  <a:pt x="32" y="61"/>
                  <a:pt x="31" y="61"/>
                </a:cubicBezTo>
                <a:cubicBezTo>
                  <a:pt x="31" y="63"/>
                  <a:pt x="30" y="65"/>
                  <a:pt x="31" y="71"/>
                </a:cubicBezTo>
                <a:cubicBezTo>
                  <a:pt x="33" y="78"/>
                  <a:pt x="35" y="82"/>
                  <a:pt x="36" y="84"/>
                </a:cubicBezTo>
                <a:cubicBezTo>
                  <a:pt x="37" y="88"/>
                  <a:pt x="38" y="93"/>
                  <a:pt x="40" y="96"/>
                </a:cubicBezTo>
                <a:cubicBezTo>
                  <a:pt x="41" y="98"/>
                  <a:pt x="42" y="101"/>
                  <a:pt x="42" y="104"/>
                </a:cubicBezTo>
                <a:cubicBezTo>
                  <a:pt x="42" y="108"/>
                  <a:pt x="42" y="108"/>
                  <a:pt x="41" y="108"/>
                </a:cubicBezTo>
                <a:cubicBezTo>
                  <a:pt x="31" y="111"/>
                  <a:pt x="14" y="117"/>
                  <a:pt x="7" y="120"/>
                </a:cubicBezTo>
                <a:cubicBezTo>
                  <a:pt x="2" y="122"/>
                  <a:pt x="0" y="126"/>
                  <a:pt x="0" y="130"/>
                </a:cubicBezTo>
                <a:close/>
                <a:moveTo>
                  <a:pt x="72" y="141"/>
                </a:moveTo>
                <a:cubicBezTo>
                  <a:pt x="72" y="139"/>
                  <a:pt x="73" y="137"/>
                  <a:pt x="76" y="136"/>
                </a:cubicBezTo>
                <a:cubicBezTo>
                  <a:pt x="84" y="132"/>
                  <a:pt x="105" y="125"/>
                  <a:pt x="118" y="121"/>
                </a:cubicBezTo>
                <a:cubicBezTo>
                  <a:pt x="125" y="119"/>
                  <a:pt x="125" y="113"/>
                  <a:pt x="125" y="109"/>
                </a:cubicBezTo>
                <a:cubicBezTo>
                  <a:pt x="125" y="103"/>
                  <a:pt x="123" y="99"/>
                  <a:pt x="121" y="95"/>
                </a:cubicBezTo>
                <a:cubicBezTo>
                  <a:pt x="119" y="92"/>
                  <a:pt x="118" y="87"/>
                  <a:pt x="117" y="82"/>
                </a:cubicBezTo>
                <a:cubicBezTo>
                  <a:pt x="117" y="80"/>
                  <a:pt x="117" y="80"/>
                  <a:pt x="117" y="80"/>
                </a:cubicBezTo>
                <a:cubicBezTo>
                  <a:pt x="115" y="78"/>
                  <a:pt x="115" y="78"/>
                  <a:pt x="115" y="78"/>
                </a:cubicBezTo>
                <a:cubicBezTo>
                  <a:pt x="114" y="77"/>
                  <a:pt x="112" y="74"/>
                  <a:pt x="111" y="67"/>
                </a:cubicBezTo>
                <a:cubicBezTo>
                  <a:pt x="110" y="61"/>
                  <a:pt x="110" y="60"/>
                  <a:pt x="111" y="58"/>
                </a:cubicBezTo>
                <a:cubicBezTo>
                  <a:pt x="111" y="58"/>
                  <a:pt x="111" y="58"/>
                  <a:pt x="111" y="58"/>
                </a:cubicBezTo>
                <a:cubicBezTo>
                  <a:pt x="111" y="58"/>
                  <a:pt x="111" y="58"/>
                  <a:pt x="111" y="58"/>
                </a:cubicBezTo>
                <a:cubicBezTo>
                  <a:pt x="111" y="58"/>
                  <a:pt x="111" y="57"/>
                  <a:pt x="111" y="57"/>
                </a:cubicBezTo>
                <a:cubicBezTo>
                  <a:pt x="111" y="57"/>
                  <a:pt x="111" y="57"/>
                  <a:pt x="111" y="57"/>
                </a:cubicBezTo>
                <a:cubicBezTo>
                  <a:pt x="111" y="56"/>
                  <a:pt x="111" y="56"/>
                  <a:pt x="111" y="56"/>
                </a:cubicBezTo>
                <a:cubicBezTo>
                  <a:pt x="112" y="53"/>
                  <a:pt x="111" y="42"/>
                  <a:pt x="110" y="35"/>
                </a:cubicBezTo>
                <a:cubicBezTo>
                  <a:pt x="109" y="33"/>
                  <a:pt x="110" y="25"/>
                  <a:pt x="115" y="18"/>
                </a:cubicBezTo>
                <a:cubicBezTo>
                  <a:pt x="120" y="12"/>
                  <a:pt x="127" y="9"/>
                  <a:pt x="136" y="8"/>
                </a:cubicBezTo>
                <a:cubicBezTo>
                  <a:pt x="144" y="8"/>
                  <a:pt x="144" y="8"/>
                  <a:pt x="144" y="8"/>
                </a:cubicBezTo>
                <a:cubicBezTo>
                  <a:pt x="155" y="9"/>
                  <a:pt x="161" y="14"/>
                  <a:pt x="165" y="18"/>
                </a:cubicBezTo>
                <a:cubicBezTo>
                  <a:pt x="170" y="25"/>
                  <a:pt x="170" y="33"/>
                  <a:pt x="170" y="35"/>
                </a:cubicBezTo>
                <a:cubicBezTo>
                  <a:pt x="169" y="41"/>
                  <a:pt x="168" y="53"/>
                  <a:pt x="168" y="56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9" y="57"/>
                  <a:pt x="169" y="57"/>
                  <a:pt x="169" y="57"/>
                </a:cubicBezTo>
                <a:cubicBezTo>
                  <a:pt x="169" y="57"/>
                  <a:pt x="169" y="58"/>
                  <a:pt x="169" y="58"/>
                </a:cubicBezTo>
                <a:cubicBezTo>
                  <a:pt x="170" y="60"/>
                  <a:pt x="170" y="61"/>
                  <a:pt x="169" y="67"/>
                </a:cubicBezTo>
                <a:cubicBezTo>
                  <a:pt x="167" y="74"/>
                  <a:pt x="165" y="77"/>
                  <a:pt x="164" y="78"/>
                </a:cubicBezTo>
                <a:cubicBezTo>
                  <a:pt x="163" y="80"/>
                  <a:pt x="163" y="80"/>
                  <a:pt x="163" y="80"/>
                </a:cubicBezTo>
                <a:cubicBezTo>
                  <a:pt x="163" y="82"/>
                  <a:pt x="163" y="82"/>
                  <a:pt x="163" y="82"/>
                </a:cubicBezTo>
                <a:cubicBezTo>
                  <a:pt x="162" y="87"/>
                  <a:pt x="160" y="92"/>
                  <a:pt x="159" y="95"/>
                </a:cubicBezTo>
                <a:cubicBezTo>
                  <a:pt x="157" y="98"/>
                  <a:pt x="156" y="103"/>
                  <a:pt x="156" y="109"/>
                </a:cubicBezTo>
                <a:cubicBezTo>
                  <a:pt x="156" y="113"/>
                  <a:pt x="156" y="119"/>
                  <a:pt x="163" y="122"/>
                </a:cubicBezTo>
                <a:cubicBezTo>
                  <a:pt x="176" y="125"/>
                  <a:pt x="197" y="133"/>
                  <a:pt x="205" y="136"/>
                </a:cubicBezTo>
                <a:cubicBezTo>
                  <a:pt x="207" y="137"/>
                  <a:pt x="208" y="138"/>
                  <a:pt x="208" y="141"/>
                </a:cubicBezTo>
                <a:cubicBezTo>
                  <a:pt x="208" y="160"/>
                  <a:pt x="208" y="160"/>
                  <a:pt x="208" y="160"/>
                </a:cubicBezTo>
                <a:cubicBezTo>
                  <a:pt x="149" y="160"/>
                  <a:pt x="149" y="160"/>
                  <a:pt x="149" y="160"/>
                </a:cubicBezTo>
                <a:cubicBezTo>
                  <a:pt x="140" y="160"/>
                  <a:pt x="140" y="160"/>
                  <a:pt x="140" y="160"/>
                </a:cubicBezTo>
                <a:cubicBezTo>
                  <a:pt x="139" y="160"/>
                  <a:pt x="139" y="160"/>
                  <a:pt x="139" y="160"/>
                </a:cubicBezTo>
                <a:cubicBezTo>
                  <a:pt x="130" y="160"/>
                  <a:pt x="130" y="160"/>
                  <a:pt x="130" y="160"/>
                </a:cubicBezTo>
                <a:cubicBezTo>
                  <a:pt x="72" y="160"/>
                  <a:pt x="72" y="160"/>
                  <a:pt x="72" y="160"/>
                </a:cubicBezTo>
                <a:lnTo>
                  <a:pt x="72" y="141"/>
                </a:lnTo>
                <a:close/>
                <a:moveTo>
                  <a:pt x="8" y="130"/>
                </a:moveTo>
                <a:cubicBezTo>
                  <a:pt x="8" y="130"/>
                  <a:pt x="8" y="128"/>
                  <a:pt x="10" y="127"/>
                </a:cubicBezTo>
                <a:cubicBezTo>
                  <a:pt x="17" y="125"/>
                  <a:pt x="34" y="119"/>
                  <a:pt x="44" y="116"/>
                </a:cubicBezTo>
                <a:cubicBezTo>
                  <a:pt x="50" y="114"/>
                  <a:pt x="50" y="108"/>
                  <a:pt x="50" y="104"/>
                </a:cubicBezTo>
                <a:cubicBezTo>
                  <a:pt x="50" y="100"/>
                  <a:pt x="49" y="95"/>
                  <a:pt x="47" y="92"/>
                </a:cubicBezTo>
                <a:cubicBezTo>
                  <a:pt x="46" y="90"/>
                  <a:pt x="45" y="86"/>
                  <a:pt x="44" y="83"/>
                </a:cubicBezTo>
                <a:cubicBezTo>
                  <a:pt x="44" y="80"/>
                  <a:pt x="44" y="80"/>
                  <a:pt x="44" y="80"/>
                </a:cubicBezTo>
                <a:cubicBezTo>
                  <a:pt x="42" y="78"/>
                  <a:pt x="42" y="78"/>
                  <a:pt x="42" y="78"/>
                </a:cubicBezTo>
                <a:cubicBezTo>
                  <a:pt x="42" y="78"/>
                  <a:pt x="40" y="76"/>
                  <a:pt x="39" y="70"/>
                </a:cubicBezTo>
                <a:cubicBezTo>
                  <a:pt x="38" y="66"/>
                  <a:pt x="39" y="65"/>
                  <a:pt x="39" y="64"/>
                </a:cubicBezTo>
                <a:cubicBezTo>
                  <a:pt x="39" y="64"/>
                  <a:pt x="39" y="64"/>
                  <a:pt x="39" y="64"/>
                </a:cubicBezTo>
                <a:cubicBezTo>
                  <a:pt x="39" y="64"/>
                  <a:pt x="39" y="64"/>
                  <a:pt x="39" y="64"/>
                </a:cubicBezTo>
                <a:cubicBezTo>
                  <a:pt x="39" y="63"/>
                  <a:pt x="39" y="63"/>
                  <a:pt x="39" y="63"/>
                </a:cubicBezTo>
                <a:cubicBezTo>
                  <a:pt x="39" y="62"/>
                  <a:pt x="39" y="62"/>
                  <a:pt x="39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40" y="58"/>
                  <a:pt x="39" y="49"/>
                  <a:pt x="38" y="45"/>
                </a:cubicBezTo>
                <a:cubicBezTo>
                  <a:pt x="38" y="43"/>
                  <a:pt x="39" y="37"/>
                  <a:pt x="42" y="32"/>
                </a:cubicBezTo>
                <a:cubicBezTo>
                  <a:pt x="46" y="27"/>
                  <a:pt x="51" y="25"/>
                  <a:pt x="58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73" y="25"/>
                  <a:pt x="77" y="29"/>
                  <a:pt x="80" y="32"/>
                </a:cubicBezTo>
                <a:cubicBezTo>
                  <a:pt x="84" y="37"/>
                  <a:pt x="84" y="43"/>
                  <a:pt x="84" y="45"/>
                </a:cubicBezTo>
                <a:cubicBezTo>
                  <a:pt x="83" y="49"/>
                  <a:pt x="82" y="59"/>
                  <a:pt x="83" y="62"/>
                </a:cubicBezTo>
                <a:cubicBezTo>
                  <a:pt x="83" y="62"/>
                  <a:pt x="83" y="62"/>
                  <a:pt x="83" y="62"/>
                </a:cubicBezTo>
                <a:cubicBezTo>
                  <a:pt x="83" y="62"/>
                  <a:pt x="83" y="62"/>
                  <a:pt x="83" y="62"/>
                </a:cubicBezTo>
                <a:cubicBezTo>
                  <a:pt x="83" y="63"/>
                  <a:pt x="83" y="64"/>
                  <a:pt x="83" y="64"/>
                </a:cubicBezTo>
                <a:cubicBezTo>
                  <a:pt x="84" y="65"/>
                  <a:pt x="84" y="66"/>
                  <a:pt x="83" y="70"/>
                </a:cubicBezTo>
                <a:cubicBezTo>
                  <a:pt x="82" y="76"/>
                  <a:pt x="80" y="78"/>
                  <a:pt x="80" y="78"/>
                </a:cubicBezTo>
                <a:cubicBezTo>
                  <a:pt x="78" y="80"/>
                  <a:pt x="78" y="80"/>
                  <a:pt x="78" y="80"/>
                </a:cubicBezTo>
                <a:cubicBezTo>
                  <a:pt x="78" y="83"/>
                  <a:pt x="78" y="83"/>
                  <a:pt x="78" y="83"/>
                </a:cubicBezTo>
                <a:cubicBezTo>
                  <a:pt x="77" y="86"/>
                  <a:pt x="76" y="90"/>
                  <a:pt x="75" y="92"/>
                </a:cubicBezTo>
                <a:cubicBezTo>
                  <a:pt x="74" y="95"/>
                  <a:pt x="73" y="99"/>
                  <a:pt x="73" y="104"/>
                </a:cubicBezTo>
                <a:cubicBezTo>
                  <a:pt x="73" y="108"/>
                  <a:pt x="73" y="114"/>
                  <a:pt x="80" y="116"/>
                </a:cubicBezTo>
                <a:cubicBezTo>
                  <a:pt x="84" y="117"/>
                  <a:pt x="89" y="119"/>
                  <a:pt x="94" y="121"/>
                </a:cubicBezTo>
                <a:cubicBezTo>
                  <a:pt x="86" y="124"/>
                  <a:pt x="77" y="126"/>
                  <a:pt x="73" y="128"/>
                </a:cubicBezTo>
                <a:cubicBezTo>
                  <a:pt x="67" y="131"/>
                  <a:pt x="64" y="136"/>
                  <a:pt x="64" y="141"/>
                </a:cubicBezTo>
                <a:cubicBezTo>
                  <a:pt x="64" y="142"/>
                  <a:pt x="64" y="143"/>
                  <a:pt x="64" y="144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60" y="144"/>
                  <a:pt x="60" y="144"/>
                  <a:pt x="60" y="144"/>
                </a:cubicBezTo>
                <a:cubicBezTo>
                  <a:pt x="54" y="144"/>
                  <a:pt x="54" y="144"/>
                  <a:pt x="54" y="144"/>
                </a:cubicBezTo>
                <a:cubicBezTo>
                  <a:pt x="8" y="144"/>
                  <a:pt x="8" y="144"/>
                  <a:pt x="8" y="144"/>
                </a:cubicBezTo>
                <a:lnTo>
                  <a:pt x="8" y="130"/>
                </a:lnTo>
                <a:close/>
              </a:path>
            </a:pathLst>
          </a:custGeom>
          <a:solidFill>
            <a:srgbClr val="2E6F7E"/>
          </a:solidFill>
          <a:ln w="12700">
            <a:solidFill>
              <a:srgbClr val="2E6F7E"/>
            </a:solidFill>
          </a:ln>
          <a:extLst/>
        </p:spPr>
        <p:txBody>
          <a:bodyPr vert="horz" wrap="square" lIns="243777" tIns="121888" rIns="243777" bIns="121888" numCol="1" anchor="t" anchorCtr="0" compatLnSpc="1">
            <a:prstTxWarp prst="textNoShape">
              <a:avLst/>
            </a:prstTxWarp>
          </a:bodyPr>
          <a:lstStyle/>
          <a:p>
            <a:endParaRPr lang="en-US" sz="2666" dirty="0">
              <a:latin typeface="+mj-lt"/>
            </a:endParaRPr>
          </a:p>
        </p:txBody>
      </p:sp>
      <p:sp>
        <p:nvSpPr>
          <p:cNvPr id="218" name="Freeform 6"/>
          <p:cNvSpPr>
            <a:spLocks noEditPoints="1"/>
          </p:cNvSpPr>
          <p:nvPr/>
        </p:nvSpPr>
        <p:spPr bwMode="auto">
          <a:xfrm>
            <a:off x="9024980" y="16735696"/>
            <a:ext cx="827145" cy="974602"/>
          </a:xfrm>
          <a:custGeom>
            <a:avLst/>
            <a:gdLst>
              <a:gd name="T0" fmla="*/ 120 w 184"/>
              <a:gd name="T1" fmla="*/ 118 h 216"/>
              <a:gd name="T2" fmla="*/ 96 w 184"/>
              <a:gd name="T3" fmla="*/ 104 h 216"/>
              <a:gd name="T4" fmla="*/ 96 w 184"/>
              <a:gd name="T5" fmla="*/ 55 h 216"/>
              <a:gd name="T6" fmla="*/ 120 w 184"/>
              <a:gd name="T7" fmla="*/ 28 h 216"/>
              <a:gd name="T8" fmla="*/ 92 w 184"/>
              <a:gd name="T9" fmla="*/ 0 h 216"/>
              <a:gd name="T10" fmla="*/ 64 w 184"/>
              <a:gd name="T11" fmla="*/ 28 h 216"/>
              <a:gd name="T12" fmla="*/ 88 w 184"/>
              <a:gd name="T13" fmla="*/ 55 h 216"/>
              <a:gd name="T14" fmla="*/ 88 w 184"/>
              <a:gd name="T15" fmla="*/ 99 h 216"/>
              <a:gd name="T16" fmla="*/ 64 w 184"/>
              <a:gd name="T17" fmla="*/ 86 h 216"/>
              <a:gd name="T18" fmla="*/ 0 w 184"/>
              <a:gd name="T19" fmla="*/ 112 h 216"/>
              <a:gd name="T20" fmla="*/ 0 w 184"/>
              <a:gd name="T21" fmla="*/ 210 h 216"/>
              <a:gd name="T22" fmla="*/ 64 w 184"/>
              <a:gd name="T23" fmla="*/ 184 h 216"/>
              <a:gd name="T24" fmla="*/ 120 w 184"/>
              <a:gd name="T25" fmla="*/ 216 h 216"/>
              <a:gd name="T26" fmla="*/ 184 w 184"/>
              <a:gd name="T27" fmla="*/ 184 h 216"/>
              <a:gd name="T28" fmla="*/ 184 w 184"/>
              <a:gd name="T29" fmla="*/ 86 h 216"/>
              <a:gd name="T30" fmla="*/ 120 w 184"/>
              <a:gd name="T31" fmla="*/ 118 h 216"/>
              <a:gd name="T32" fmla="*/ 56 w 184"/>
              <a:gd name="T33" fmla="*/ 178 h 216"/>
              <a:gd name="T34" fmla="*/ 8 w 184"/>
              <a:gd name="T35" fmla="*/ 198 h 216"/>
              <a:gd name="T36" fmla="*/ 8 w 184"/>
              <a:gd name="T37" fmla="*/ 117 h 216"/>
              <a:gd name="T38" fmla="*/ 56 w 184"/>
              <a:gd name="T39" fmla="*/ 98 h 216"/>
              <a:gd name="T40" fmla="*/ 56 w 184"/>
              <a:gd name="T41" fmla="*/ 178 h 216"/>
              <a:gd name="T42" fmla="*/ 72 w 184"/>
              <a:gd name="T43" fmla="*/ 28 h 216"/>
              <a:gd name="T44" fmla="*/ 92 w 184"/>
              <a:gd name="T45" fmla="*/ 8 h 216"/>
              <a:gd name="T46" fmla="*/ 112 w 184"/>
              <a:gd name="T47" fmla="*/ 28 h 216"/>
              <a:gd name="T48" fmla="*/ 92 w 184"/>
              <a:gd name="T49" fmla="*/ 48 h 216"/>
              <a:gd name="T50" fmla="*/ 72 w 184"/>
              <a:gd name="T51" fmla="*/ 28 h 216"/>
              <a:gd name="T52" fmla="*/ 120 w 184"/>
              <a:gd name="T53" fmla="*/ 207 h 216"/>
              <a:gd name="T54" fmla="*/ 64 w 184"/>
              <a:gd name="T55" fmla="*/ 175 h 216"/>
              <a:gd name="T56" fmla="*/ 64 w 184"/>
              <a:gd name="T57" fmla="*/ 95 h 216"/>
              <a:gd name="T58" fmla="*/ 88 w 184"/>
              <a:gd name="T59" fmla="*/ 108 h 216"/>
              <a:gd name="T60" fmla="*/ 88 w 184"/>
              <a:gd name="T61" fmla="*/ 144 h 216"/>
              <a:gd name="T62" fmla="*/ 96 w 184"/>
              <a:gd name="T63" fmla="*/ 144 h 216"/>
              <a:gd name="T64" fmla="*/ 96 w 184"/>
              <a:gd name="T65" fmla="*/ 113 h 216"/>
              <a:gd name="T66" fmla="*/ 120 w 184"/>
              <a:gd name="T67" fmla="*/ 127 h 216"/>
              <a:gd name="T68" fmla="*/ 120 w 184"/>
              <a:gd name="T69" fmla="*/ 207 h 216"/>
              <a:gd name="T70" fmla="*/ 176 w 184"/>
              <a:gd name="T71" fmla="*/ 179 h 216"/>
              <a:gd name="T72" fmla="*/ 128 w 184"/>
              <a:gd name="T73" fmla="*/ 203 h 216"/>
              <a:gd name="T74" fmla="*/ 128 w 184"/>
              <a:gd name="T75" fmla="*/ 123 h 216"/>
              <a:gd name="T76" fmla="*/ 176 w 184"/>
              <a:gd name="T77" fmla="*/ 99 h 216"/>
              <a:gd name="T78" fmla="*/ 176 w 184"/>
              <a:gd name="T79" fmla="*/ 179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4" h="216">
                <a:moveTo>
                  <a:pt x="120" y="118"/>
                </a:moveTo>
                <a:cubicBezTo>
                  <a:pt x="96" y="104"/>
                  <a:pt x="96" y="104"/>
                  <a:pt x="96" y="104"/>
                </a:cubicBezTo>
                <a:cubicBezTo>
                  <a:pt x="96" y="55"/>
                  <a:pt x="96" y="55"/>
                  <a:pt x="96" y="55"/>
                </a:cubicBezTo>
                <a:cubicBezTo>
                  <a:pt x="109" y="53"/>
                  <a:pt x="120" y="42"/>
                  <a:pt x="120" y="28"/>
                </a:cubicBezTo>
                <a:cubicBezTo>
                  <a:pt x="120" y="12"/>
                  <a:pt x="107" y="0"/>
                  <a:pt x="92" y="0"/>
                </a:cubicBezTo>
                <a:cubicBezTo>
                  <a:pt x="76" y="0"/>
                  <a:pt x="64" y="12"/>
                  <a:pt x="64" y="28"/>
                </a:cubicBezTo>
                <a:cubicBezTo>
                  <a:pt x="64" y="42"/>
                  <a:pt x="74" y="54"/>
                  <a:pt x="88" y="55"/>
                </a:cubicBezTo>
                <a:cubicBezTo>
                  <a:pt x="88" y="99"/>
                  <a:pt x="88" y="99"/>
                  <a:pt x="88" y="99"/>
                </a:cubicBezTo>
                <a:cubicBezTo>
                  <a:pt x="64" y="86"/>
                  <a:pt x="64" y="86"/>
                  <a:pt x="64" y="8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210"/>
                  <a:pt x="0" y="210"/>
                  <a:pt x="0" y="210"/>
                </a:cubicBezTo>
                <a:cubicBezTo>
                  <a:pt x="64" y="184"/>
                  <a:pt x="64" y="184"/>
                  <a:pt x="64" y="184"/>
                </a:cubicBezTo>
                <a:cubicBezTo>
                  <a:pt x="120" y="216"/>
                  <a:pt x="120" y="216"/>
                  <a:pt x="120" y="216"/>
                </a:cubicBezTo>
                <a:cubicBezTo>
                  <a:pt x="184" y="184"/>
                  <a:pt x="184" y="184"/>
                  <a:pt x="184" y="184"/>
                </a:cubicBezTo>
                <a:cubicBezTo>
                  <a:pt x="184" y="86"/>
                  <a:pt x="184" y="86"/>
                  <a:pt x="184" y="86"/>
                </a:cubicBezTo>
                <a:lnTo>
                  <a:pt x="120" y="118"/>
                </a:lnTo>
                <a:close/>
                <a:moveTo>
                  <a:pt x="56" y="178"/>
                </a:moveTo>
                <a:cubicBezTo>
                  <a:pt x="8" y="198"/>
                  <a:pt x="8" y="198"/>
                  <a:pt x="8" y="198"/>
                </a:cubicBezTo>
                <a:cubicBezTo>
                  <a:pt x="8" y="117"/>
                  <a:pt x="8" y="117"/>
                  <a:pt x="8" y="117"/>
                </a:cubicBezTo>
                <a:cubicBezTo>
                  <a:pt x="56" y="98"/>
                  <a:pt x="56" y="98"/>
                  <a:pt x="56" y="98"/>
                </a:cubicBezTo>
                <a:lnTo>
                  <a:pt x="56" y="178"/>
                </a:lnTo>
                <a:close/>
                <a:moveTo>
                  <a:pt x="72" y="28"/>
                </a:moveTo>
                <a:cubicBezTo>
                  <a:pt x="72" y="17"/>
                  <a:pt x="81" y="8"/>
                  <a:pt x="92" y="8"/>
                </a:cubicBezTo>
                <a:cubicBezTo>
                  <a:pt x="103" y="8"/>
                  <a:pt x="112" y="17"/>
                  <a:pt x="112" y="28"/>
                </a:cubicBezTo>
                <a:cubicBezTo>
                  <a:pt x="112" y="39"/>
                  <a:pt x="103" y="48"/>
                  <a:pt x="92" y="48"/>
                </a:cubicBezTo>
                <a:cubicBezTo>
                  <a:pt x="81" y="48"/>
                  <a:pt x="72" y="39"/>
                  <a:pt x="72" y="28"/>
                </a:cubicBezTo>
                <a:close/>
                <a:moveTo>
                  <a:pt x="120" y="207"/>
                </a:moveTo>
                <a:cubicBezTo>
                  <a:pt x="64" y="175"/>
                  <a:pt x="64" y="175"/>
                  <a:pt x="64" y="175"/>
                </a:cubicBezTo>
                <a:cubicBezTo>
                  <a:pt x="64" y="95"/>
                  <a:pt x="64" y="95"/>
                  <a:pt x="64" y="95"/>
                </a:cubicBezTo>
                <a:cubicBezTo>
                  <a:pt x="88" y="108"/>
                  <a:pt x="88" y="108"/>
                  <a:pt x="88" y="108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96" y="144"/>
                  <a:pt x="96" y="144"/>
                  <a:pt x="96" y="144"/>
                </a:cubicBezTo>
                <a:cubicBezTo>
                  <a:pt x="96" y="113"/>
                  <a:pt x="96" y="113"/>
                  <a:pt x="96" y="113"/>
                </a:cubicBezTo>
                <a:cubicBezTo>
                  <a:pt x="120" y="127"/>
                  <a:pt x="120" y="127"/>
                  <a:pt x="120" y="127"/>
                </a:cubicBezTo>
                <a:lnTo>
                  <a:pt x="120" y="207"/>
                </a:lnTo>
                <a:close/>
                <a:moveTo>
                  <a:pt x="176" y="179"/>
                </a:moveTo>
                <a:cubicBezTo>
                  <a:pt x="128" y="203"/>
                  <a:pt x="128" y="203"/>
                  <a:pt x="128" y="203"/>
                </a:cubicBezTo>
                <a:cubicBezTo>
                  <a:pt x="128" y="123"/>
                  <a:pt x="128" y="123"/>
                  <a:pt x="128" y="123"/>
                </a:cubicBezTo>
                <a:cubicBezTo>
                  <a:pt x="176" y="99"/>
                  <a:pt x="176" y="99"/>
                  <a:pt x="176" y="99"/>
                </a:cubicBezTo>
                <a:lnTo>
                  <a:pt x="176" y="1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243777" tIns="121888" rIns="243777" bIns="121888" numCol="1" anchor="t" anchorCtr="0" compatLnSpc="1">
            <a:prstTxWarp prst="textNoShape">
              <a:avLst/>
            </a:prstTxWarp>
          </a:bodyPr>
          <a:lstStyle/>
          <a:p>
            <a:endParaRPr lang="en-US" sz="2666" dirty="0">
              <a:latin typeface="+mj-lt"/>
            </a:endParaRPr>
          </a:p>
        </p:txBody>
      </p:sp>
      <p:sp>
        <p:nvSpPr>
          <p:cNvPr id="220" name="TextBox 219"/>
          <p:cNvSpPr txBox="1"/>
          <p:nvPr/>
        </p:nvSpPr>
        <p:spPr>
          <a:xfrm>
            <a:off x="2905617" y="1028551"/>
            <a:ext cx="18314664" cy="1323421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IN" sz="5400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Reporting</a:t>
            </a:r>
            <a:r>
              <a:rPr lang="en-IN" sz="8000" b="1" dirty="0" smtClean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endParaRPr lang="id-ID" sz="8000" b="1" dirty="0"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7627" y="5210983"/>
            <a:ext cx="11352526" cy="4669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6372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-1801091" y="1959789"/>
            <a:ext cx="23996072" cy="923312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IN" sz="5400" b="1" dirty="0" smtClean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Bath Fittings Sales &amp; Service Team Management – ROI</a:t>
            </a:r>
            <a:endParaRPr lang="id-ID" sz="4800" dirty="0">
              <a:solidFill>
                <a:schemeClr val="tx2">
                  <a:lumMod val="7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300739" y="3375457"/>
            <a:ext cx="20894242" cy="5455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38187" lvl="1" indent="-571500">
              <a:lnSpc>
                <a:spcPct val="150000"/>
              </a:lnSpc>
              <a:spcBef>
                <a:spcPts val="2250"/>
              </a:spcBef>
              <a:buSzPct val="100000"/>
              <a:buFont typeface="Arial" panose="020B0604020202020204" pitchFamily="34" charset="0"/>
              <a:buChar char="•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/>
            </a:pPr>
            <a:r>
              <a:rPr lang="en-IN" sz="4000" b="1" dirty="0" smtClean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40% </a:t>
            </a:r>
            <a:r>
              <a:rPr lang="en-IN" sz="4000" dirty="0" smtClean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i</a:t>
            </a:r>
            <a:r>
              <a:rPr lang="en-IN" altLang="en-US" sz="4000" dirty="0" smtClean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ncrease in </a:t>
            </a:r>
            <a:r>
              <a:rPr lang="en-IN" altLang="en-US" sz="4000" b="1" dirty="0" smtClean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visibility</a:t>
            </a:r>
            <a:r>
              <a:rPr lang="en-IN" altLang="en-US" sz="4000" dirty="0" smtClean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 of the on-field Executives during the business hours.</a:t>
            </a:r>
          </a:p>
          <a:p>
            <a:pPr marL="738187" lvl="1" indent="-571500">
              <a:lnSpc>
                <a:spcPct val="150000"/>
              </a:lnSpc>
              <a:spcBef>
                <a:spcPts val="2250"/>
              </a:spcBef>
              <a:buSzPct val="100000"/>
              <a:buFont typeface="Arial" panose="020B0604020202020204" pitchFamily="34" charset="0"/>
              <a:buChar char="•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/>
            </a:pPr>
            <a:r>
              <a:rPr lang="en-IN" sz="4000" b="1" dirty="0" smtClean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3X times </a:t>
            </a:r>
            <a:r>
              <a:rPr lang="en-IN" sz="4000" dirty="0" smtClean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increase </a:t>
            </a:r>
            <a:r>
              <a:rPr lang="en-IN" altLang="en-US" sz="4000" dirty="0" smtClean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in company’s yearly sales </a:t>
            </a:r>
            <a:r>
              <a:rPr lang="en-IN" altLang="en-US" sz="4000" dirty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&amp; revenue </a:t>
            </a:r>
            <a:r>
              <a:rPr lang="en-IN" altLang="en-US" sz="4000" dirty="0" smtClean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dues to better </a:t>
            </a:r>
            <a:r>
              <a:rPr lang="en-IN" altLang="en-US" sz="4000" dirty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task </a:t>
            </a:r>
            <a:r>
              <a:rPr lang="en-IN" altLang="en-US" sz="4000" dirty="0" smtClean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management of executives. </a:t>
            </a:r>
            <a:endParaRPr lang="en-IN" altLang="en-US" sz="4000" dirty="0">
              <a:solidFill>
                <a:srgbClr val="000000"/>
              </a:solidFill>
              <a:latin typeface="Arial" panose="020B0604020202020204" pitchFamily="34" charset="0"/>
              <a:ea typeface="Arial Unicode MS" pitchFamily="34" charset="-128"/>
              <a:cs typeface="Arial" panose="020B0604020202020204" pitchFamily="34" charset="0"/>
            </a:endParaRPr>
          </a:p>
          <a:p>
            <a:pPr marL="738187" lvl="1" indent="-571500">
              <a:lnSpc>
                <a:spcPct val="150000"/>
              </a:lnSpc>
              <a:spcBef>
                <a:spcPts val="2250"/>
              </a:spcBef>
              <a:buSzPct val="100000"/>
              <a:buFont typeface="Arial" panose="020B0604020202020204" pitchFamily="34" charset="0"/>
              <a:buChar char="•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/>
            </a:pPr>
            <a:r>
              <a:rPr lang="en-US" altLang="en-US" sz="4000" dirty="0" smtClean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Close to accurate data helps in considerable </a:t>
            </a:r>
            <a:r>
              <a:rPr lang="en-US" altLang="en-US" sz="4000" b="1" dirty="0" smtClean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time &amp; cost reduction </a:t>
            </a:r>
            <a:r>
              <a:rPr lang="en-US" altLang="en-US" sz="4000" dirty="0" smtClean="0">
                <a:solidFill>
                  <a:srgbClr val="000000"/>
                </a:solidFill>
                <a:latin typeface="Arial" panose="020B0604020202020204" pitchFamily="34" charset="0"/>
                <a:ea typeface="Arial Unicode MS" pitchFamily="34" charset="-128"/>
                <a:cs typeface="Arial" panose="020B0604020202020204" pitchFamily="34" charset="0"/>
              </a:rPr>
              <a:t>of the claims.</a:t>
            </a:r>
          </a:p>
          <a:p>
            <a:pPr marL="623887" indent="-457200">
              <a:lnSpc>
                <a:spcPct val="150000"/>
              </a:lnSpc>
              <a:spcBef>
                <a:spcPts val="2250"/>
              </a:spcBef>
              <a:buSzPct val="100000"/>
              <a:buFont typeface="Arial" panose="020B0604020202020204" pitchFamily="34" charset="0"/>
              <a:buChar char="•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</a:pPr>
            <a:endParaRPr lang="en-IN" sz="3400" dirty="0">
              <a:solidFill>
                <a:srgbClr val="000000"/>
              </a:solidFill>
              <a:latin typeface="Arial" panose="020B0604020202020204" pitchFamily="34" charset="0"/>
              <a:ea typeface="Arial Unicode MS" pitchFamily="34" charset="-128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739" y="7749504"/>
            <a:ext cx="8201892" cy="545798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747860" y="10141527"/>
            <a:ext cx="1129944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4800" dirty="0">
                <a:ln>
                  <a:solidFill>
                    <a:srgbClr val="53ACC1"/>
                  </a:solidFill>
                </a:ln>
                <a:solidFill>
                  <a:srgbClr val="4CAEE3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6"/>
              </a:rPr>
              <a:t>https://</a:t>
            </a:r>
            <a:r>
              <a:rPr lang="en-IN" sz="4800" dirty="0" smtClean="0">
                <a:ln>
                  <a:solidFill>
                    <a:srgbClr val="53ACC1"/>
                  </a:solidFill>
                </a:ln>
                <a:solidFill>
                  <a:srgbClr val="4CAEE3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6"/>
              </a:rPr>
              <a:t>www.trinetraiway.com/roi-calculator</a:t>
            </a:r>
            <a:endParaRPr lang="en-IN" sz="4800" dirty="0">
              <a:ln>
                <a:solidFill>
                  <a:srgbClr val="53ACC1"/>
                </a:solidFill>
              </a:ln>
              <a:solidFill>
                <a:srgbClr val="4CAEE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IN" sz="4800" dirty="0">
              <a:solidFill>
                <a:srgbClr val="00B0F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72872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Diagram 15"/>
          <p:cNvGraphicFramePr/>
          <p:nvPr>
            <p:extLst>
              <p:ext uri="{D42A27DB-BD31-4B8C-83A1-F6EECF244321}">
                <p14:modId xmlns:p14="http://schemas.microsoft.com/office/powerpoint/2010/main" val="4062311668"/>
              </p:ext>
            </p:extLst>
          </p:nvPr>
        </p:nvGraphicFramePr>
        <p:xfrm>
          <a:off x="8825706" y="3683299"/>
          <a:ext cx="13307952" cy="78729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6389" name="Picture 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8625" y="7536552"/>
            <a:ext cx="1914526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2451" y="4202801"/>
            <a:ext cx="2533650" cy="1387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7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6574" y="11660877"/>
            <a:ext cx="1663700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Picture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2200" y="2297802"/>
            <a:ext cx="1422400" cy="1431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Picture 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05524" y="3891652"/>
            <a:ext cx="1993900" cy="199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4" name="Picture 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7425" y="7596877"/>
            <a:ext cx="1444626" cy="1444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6" name="Text Box 1"/>
          <p:cNvSpPr txBox="1">
            <a:spLocks noChangeArrowheads="1"/>
          </p:cNvSpPr>
          <p:nvPr/>
        </p:nvSpPr>
        <p:spPr bwMode="auto">
          <a:xfrm>
            <a:off x="15509874" y="12635601"/>
            <a:ext cx="4232276" cy="835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0" tIns="93600" rIns="180000" bIns="93600">
            <a:spAutoFit/>
          </a:bodyPr>
          <a:lstStyle>
            <a:lvl1pPr marL="461963" indent="-236538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8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5pPr>
            <a:lvl6pPr marL="25146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6pPr>
            <a:lvl7pPr marL="29718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7pPr>
            <a:lvl8pPr marL="34290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8pPr>
            <a:lvl9pPr marL="38862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9pPr>
          </a:lstStyle>
          <a:p>
            <a:pPr>
              <a:lnSpc>
                <a:spcPct val="150000"/>
              </a:lnSpc>
              <a:spcBef>
                <a:spcPts val="2250"/>
              </a:spcBef>
              <a:buClrTx/>
              <a:buNone/>
            </a:pPr>
            <a:r>
              <a:rPr lang="en-US" altLang="en-US" sz="2800" b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Digital Mapping</a:t>
            </a:r>
          </a:p>
        </p:txBody>
      </p:sp>
      <p:sp>
        <p:nvSpPr>
          <p:cNvPr id="16397" name="Text Box 1"/>
          <p:cNvSpPr txBox="1">
            <a:spLocks noChangeArrowheads="1"/>
          </p:cNvSpPr>
          <p:nvPr/>
        </p:nvSpPr>
        <p:spPr bwMode="auto">
          <a:xfrm>
            <a:off x="21482050" y="7742928"/>
            <a:ext cx="3200400" cy="1050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0" tIns="93600" rIns="180000" bIns="936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8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5pPr>
            <a:lvl6pPr marL="25146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6pPr>
            <a:lvl7pPr marL="29718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7pPr>
            <a:lvl8pPr marL="34290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8pPr>
            <a:lvl9pPr marL="38862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800" b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Payment Management</a:t>
            </a:r>
          </a:p>
        </p:txBody>
      </p:sp>
      <p:sp>
        <p:nvSpPr>
          <p:cNvPr id="16398" name="Text Box 1"/>
          <p:cNvSpPr txBox="1">
            <a:spLocks noChangeArrowheads="1"/>
          </p:cNvSpPr>
          <p:nvPr/>
        </p:nvSpPr>
        <p:spPr bwMode="auto">
          <a:xfrm>
            <a:off x="19802474" y="3901022"/>
            <a:ext cx="4019550" cy="1050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0" tIns="93600" rIns="180000" bIns="93600">
            <a:spAutoFit/>
          </a:bodyPr>
          <a:lstStyle>
            <a:lvl1pPr marL="461963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8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5pPr>
            <a:lvl6pPr marL="25146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6pPr>
            <a:lvl7pPr marL="29718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7pPr>
            <a:lvl8pPr marL="34290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8pPr>
            <a:lvl9pPr marL="38862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8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Order Management</a:t>
            </a:r>
          </a:p>
        </p:txBody>
      </p:sp>
      <p:sp>
        <p:nvSpPr>
          <p:cNvPr id="16399" name="Text Box 1"/>
          <p:cNvSpPr txBox="1">
            <a:spLocks noChangeArrowheads="1"/>
          </p:cNvSpPr>
          <p:nvPr/>
        </p:nvSpPr>
        <p:spPr bwMode="auto">
          <a:xfrm>
            <a:off x="17210088" y="1799205"/>
            <a:ext cx="4019550" cy="1050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0" tIns="93600" rIns="180000" bIns="93600">
            <a:spAutoFit/>
          </a:bodyPr>
          <a:lstStyle>
            <a:lvl1pPr marL="461963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8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5pPr>
            <a:lvl6pPr marL="25146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6pPr>
            <a:lvl7pPr marL="29718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7pPr>
            <a:lvl8pPr marL="34290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8pPr>
            <a:lvl9pPr marL="38862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8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Schedule Management</a:t>
            </a:r>
          </a:p>
        </p:txBody>
      </p:sp>
      <p:sp>
        <p:nvSpPr>
          <p:cNvPr id="16401" name="Text Box 1"/>
          <p:cNvSpPr txBox="1">
            <a:spLocks noChangeArrowheads="1"/>
          </p:cNvSpPr>
          <p:nvPr/>
        </p:nvSpPr>
        <p:spPr bwMode="auto">
          <a:xfrm>
            <a:off x="6057900" y="4275828"/>
            <a:ext cx="3362324" cy="1050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0" tIns="93600" rIns="180000" bIns="93600">
            <a:spAutoFit/>
          </a:bodyPr>
          <a:lstStyle>
            <a:lvl1pPr marL="461963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8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5pPr>
            <a:lvl6pPr marL="25146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6pPr>
            <a:lvl7pPr marL="29718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7pPr>
            <a:lvl8pPr marL="34290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8pPr>
            <a:lvl9pPr marL="38862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461963" algn="l"/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800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Enterprise Integration</a:t>
            </a:r>
          </a:p>
        </p:txBody>
      </p:sp>
      <p:pic>
        <p:nvPicPr>
          <p:cNvPr id="16402" name="Picture 1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49875" y="10578201"/>
            <a:ext cx="165735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03" name="Text Box 1"/>
          <p:cNvSpPr txBox="1">
            <a:spLocks noChangeArrowheads="1"/>
          </p:cNvSpPr>
          <p:nvPr/>
        </p:nvSpPr>
        <p:spPr bwMode="auto">
          <a:xfrm>
            <a:off x="19789775" y="11171928"/>
            <a:ext cx="2879726" cy="1050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0" tIns="93600" rIns="180000" bIns="936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8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5pPr>
            <a:lvl6pPr marL="25146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6pPr>
            <a:lvl7pPr marL="29718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7pPr>
            <a:lvl8pPr marL="34290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8pPr>
            <a:lvl9pPr marL="38862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9pPr>
          </a:lstStyle>
          <a:p>
            <a:pPr>
              <a:spcBef>
                <a:spcPts val="2250"/>
              </a:spcBef>
              <a:buClrTx/>
              <a:buNone/>
            </a:pPr>
            <a:r>
              <a:rPr lang="en-US" altLang="en-US" sz="2800" b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Alerts &amp; Notifications</a:t>
            </a:r>
          </a:p>
        </p:txBody>
      </p:sp>
      <p:sp>
        <p:nvSpPr>
          <p:cNvPr id="16404" name="Text Box 1"/>
          <p:cNvSpPr txBox="1">
            <a:spLocks noChangeArrowheads="1"/>
          </p:cNvSpPr>
          <p:nvPr/>
        </p:nvSpPr>
        <p:spPr bwMode="auto">
          <a:xfrm>
            <a:off x="5743574" y="7781028"/>
            <a:ext cx="3698876" cy="1050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0" tIns="93600" rIns="180000" bIns="936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8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5pPr>
            <a:lvl6pPr marL="25146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6pPr>
            <a:lvl7pPr marL="29718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7pPr>
            <a:lvl8pPr marL="34290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8pPr>
            <a:lvl9pPr marL="38862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800" b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Instant Feedback with Survey</a:t>
            </a:r>
          </a:p>
        </p:txBody>
      </p:sp>
      <p:pic>
        <p:nvPicPr>
          <p:cNvPr id="89" name="Picture 88" descr="Reports png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 bwMode="auto">
          <a:xfrm>
            <a:off x="10153651" y="10654402"/>
            <a:ext cx="2724150" cy="16859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406" name="Text Box 1"/>
          <p:cNvSpPr txBox="1">
            <a:spLocks noChangeArrowheads="1"/>
          </p:cNvSpPr>
          <p:nvPr/>
        </p:nvSpPr>
        <p:spPr bwMode="auto">
          <a:xfrm>
            <a:off x="8362950" y="11368777"/>
            <a:ext cx="2105024" cy="619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0" tIns="93600" rIns="180000" bIns="936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8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5pPr>
            <a:lvl6pPr marL="25146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6pPr>
            <a:lvl7pPr marL="29718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7pPr>
            <a:lvl8pPr marL="34290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8pPr>
            <a:lvl9pPr marL="38862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800" b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Reports</a:t>
            </a:r>
          </a:p>
        </p:txBody>
      </p:sp>
      <p:pic>
        <p:nvPicPr>
          <p:cNvPr id="8" name="Picture 1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1801" y="6301477"/>
            <a:ext cx="2216150" cy="2663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77974" y="2342252"/>
            <a:ext cx="2035176" cy="911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0150" y="3024878"/>
            <a:ext cx="1597024" cy="1387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66001" y="5590277"/>
            <a:ext cx="993774" cy="2003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6875" y="8889102"/>
            <a:ext cx="1216026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3925" y="11867252"/>
            <a:ext cx="1876426" cy="1190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4600" y="11724378"/>
            <a:ext cx="1828800" cy="1095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9201" y="9235177"/>
            <a:ext cx="1289050" cy="1635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6325" y="5691877"/>
            <a:ext cx="908050" cy="1952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2650" y="2891527"/>
            <a:ext cx="1533524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4" name="Picture 4" descr="Image result for Employee management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5375" y="2240652"/>
            <a:ext cx="1762126" cy="1304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"/>
          <p:cNvSpPr txBox="1">
            <a:spLocks noChangeArrowheads="1"/>
          </p:cNvSpPr>
          <p:nvPr/>
        </p:nvSpPr>
        <p:spPr bwMode="auto">
          <a:xfrm>
            <a:off x="10645774" y="1700902"/>
            <a:ext cx="2209800" cy="1050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0" tIns="93600" rIns="180000" bIns="93600">
            <a:spAutoFit/>
          </a:bodyPr>
          <a:lstStyle>
            <a:lvl1pPr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8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5pPr>
            <a:lvl6pPr marL="25146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6pPr>
            <a:lvl7pPr marL="29718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7pPr>
            <a:lvl8pPr marL="34290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8pPr>
            <a:lvl9pPr marL="38862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1376363" algn="l"/>
                <a:tab pos="2290763" algn="l"/>
                <a:tab pos="3205163" algn="l"/>
                <a:tab pos="4119563" algn="l"/>
                <a:tab pos="5033963" algn="l"/>
                <a:tab pos="5948363" algn="l"/>
                <a:tab pos="6862763" algn="l"/>
                <a:tab pos="7777163" algn="l"/>
                <a:tab pos="8691563" algn="l"/>
                <a:tab pos="9605963" algn="l"/>
                <a:tab pos="105203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800" b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Asset</a:t>
            </a:r>
          </a:p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800" b="1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Planning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15831" y="1837004"/>
            <a:ext cx="9816395" cy="923312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r>
              <a:rPr lang="en-IN" sz="5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Trinetra iWay</a:t>
            </a:r>
            <a:r>
              <a:rPr lang="en-IN" sz="5400" b="1" dirty="0" smtClean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n-IN" sz="5400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Core Modules</a:t>
            </a:r>
            <a:endParaRPr lang="id-ID" sz="4800" dirty="0">
              <a:solidFill>
                <a:schemeClr val="accent6">
                  <a:lumMod val="7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032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6" grpId="0" autoUpdateAnimBg="0"/>
      <p:bldP spid="16397" grpId="0" autoUpdateAnimBg="0"/>
      <p:bldP spid="16398" grpId="0" autoUpdateAnimBg="0"/>
      <p:bldP spid="16399" grpId="0" autoUpdateAnimBg="0"/>
      <p:bldP spid="16401" grpId="0" autoUpdateAnimBg="0"/>
      <p:bldP spid="16403" grpId="0" autoUpdateAnimBg="0"/>
      <p:bldP spid="16404" grpId="0" autoUpdateAnimBg="0"/>
      <p:bldP spid="16406" grpId="0" autoUpdateAnimBg="0"/>
      <p:bldP spid="4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50" b="8046"/>
          <a:stretch/>
        </p:blipFill>
        <p:spPr bwMode="auto">
          <a:xfrm>
            <a:off x="3089276" y="1421849"/>
            <a:ext cx="18410256" cy="10105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699251" y="3546477"/>
            <a:ext cx="12903200" cy="169277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3600" b="1" dirty="0">
                <a:latin typeface="+mj-lt"/>
              </a:rPr>
              <a:t>Impact on sales people Discipline, Sales &amp; Revenue. </a:t>
            </a:r>
          </a:p>
          <a:p>
            <a:pPr>
              <a:defRPr/>
            </a:pPr>
            <a:r>
              <a:rPr lang="en-IN" sz="3600" b="1" dirty="0">
                <a:latin typeface="+mj-lt"/>
              </a:rPr>
              <a:t>40% increase in on-field executive’s visibility.</a:t>
            </a:r>
          </a:p>
          <a:p>
            <a:pPr>
              <a:defRPr/>
            </a:pPr>
            <a:r>
              <a:rPr lang="en-IN" sz="3200" i="1" dirty="0">
                <a:latin typeface="+mj-lt"/>
              </a:rPr>
              <a:t>WaterTec (India) Pvt. Ltd. – Bath Fitting Industry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699251" y="6562727"/>
            <a:ext cx="12903200" cy="169277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3600" b="1" dirty="0">
                <a:latin typeface="+mj-lt"/>
              </a:rPr>
              <a:t>Useful for Marketing Executives Order Conversion. Easy to use Software portal and Mobile App</a:t>
            </a:r>
          </a:p>
          <a:p>
            <a:pPr>
              <a:defRPr/>
            </a:pPr>
            <a:r>
              <a:rPr lang="en-IN" sz="3200" i="1" dirty="0">
                <a:latin typeface="+mj-lt"/>
              </a:rPr>
              <a:t>Promech Industries – Rice Sorting Machinery Manufacturers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635752" y="9280527"/>
            <a:ext cx="14049374" cy="224676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IN" sz="3600" b="1" dirty="0">
                <a:latin typeface="+mj-lt"/>
              </a:rPr>
              <a:t>Instant Customer Feedbacks helps us to retain clients long term.</a:t>
            </a:r>
          </a:p>
          <a:p>
            <a:pPr>
              <a:defRPr/>
            </a:pPr>
            <a:r>
              <a:rPr lang="en-IN" sz="3600" b="1" dirty="0">
                <a:latin typeface="+mj-lt"/>
              </a:rPr>
              <a:t>Improvements in system &amp; Cost Savings.</a:t>
            </a:r>
          </a:p>
          <a:p>
            <a:pPr>
              <a:defRPr/>
            </a:pPr>
            <a:r>
              <a:rPr lang="en-IN" sz="3200" i="1" dirty="0">
                <a:latin typeface="+mj-lt"/>
              </a:rPr>
              <a:t>Nova Machinery – Textile Machinery Service Industry</a:t>
            </a:r>
          </a:p>
        </p:txBody>
      </p:sp>
    </p:spTree>
    <p:extLst>
      <p:ext uri="{BB962C8B-B14F-4D97-AF65-F5344CB8AC3E}">
        <p14:creationId xmlns:p14="http://schemas.microsoft.com/office/powerpoint/2010/main" val="31142716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-40137" y="1073208"/>
            <a:ext cx="8256629" cy="1808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en-IN" sz="54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Cross Functional Team</a:t>
            </a:r>
            <a:endParaRPr lang="en-IN" sz="5400" b="1" dirty="0">
              <a:solidFill>
                <a:schemeClr val="tx2">
                  <a:lumMod val="7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72201" y="2282070"/>
            <a:ext cx="18375110" cy="86197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5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IN" sz="3200" b="1" dirty="0" smtClean="0">
                <a:effectLst>
                  <a:reflection blurRad="6350" stA="55000" endA="50" endPos="85000" dist="29997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571500" indent="-571500" algn="just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  <a:buFont typeface="Wingdings" panose="05000000000000000000" pitchFamily="2" charset="2"/>
              <a:buChar char="Ø"/>
            </a:pPr>
            <a:r>
              <a:rPr lang="en-IN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	Mr. Arunkarthic</a:t>
            </a:r>
          </a:p>
          <a:p>
            <a:pPr algn="just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IN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		Sr. Product Consultant.</a:t>
            </a:r>
          </a:p>
          <a:p>
            <a:pPr algn="just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endParaRPr lang="en-I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just">
              <a:lnSpc>
                <a:spcPct val="185000"/>
              </a:lnSpc>
              <a:spcBef>
                <a:spcPts val="100"/>
              </a:spcBef>
              <a:spcAft>
                <a:spcPts val="100"/>
              </a:spcAft>
              <a:buFont typeface="Wingdings" panose="05000000000000000000" pitchFamily="2" charset="2"/>
              <a:buChar char="Ø"/>
            </a:pPr>
            <a:r>
              <a:rPr lang="en-IN" sz="3600" b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IN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Mr. Harihara Vignesh</a:t>
            </a:r>
          </a:p>
          <a:p>
            <a:pPr algn="just">
              <a:lnSpc>
                <a:spcPct val="185000"/>
              </a:lnSpc>
              <a:spcBef>
                <a:spcPts val="100"/>
              </a:spcBef>
              <a:spcAft>
                <a:spcPts val="100"/>
              </a:spcAft>
            </a:pPr>
            <a:r>
              <a:rPr lang="en-IN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		Product Consultant.</a:t>
            </a:r>
          </a:p>
          <a:p>
            <a:pPr algn="just">
              <a:lnSpc>
                <a:spcPct val="185000"/>
              </a:lnSpc>
              <a:spcBef>
                <a:spcPts val="100"/>
              </a:spcBef>
              <a:spcAft>
                <a:spcPts val="100"/>
              </a:spcAft>
            </a:pPr>
            <a:endParaRPr lang="en-IN" sz="3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indent="-571500" algn="just">
              <a:lnSpc>
                <a:spcPct val="185000"/>
              </a:lnSpc>
              <a:spcBef>
                <a:spcPts val="100"/>
              </a:spcBef>
              <a:spcAft>
                <a:spcPts val="100"/>
              </a:spcAft>
              <a:buFont typeface="Wingdings" panose="05000000000000000000" pitchFamily="2" charset="2"/>
              <a:buChar char="Ø"/>
            </a:pPr>
            <a:r>
              <a:rPr lang="en-IN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	Mr. </a:t>
            </a:r>
            <a:r>
              <a:rPr lang="en-IN" sz="3600" b="1" dirty="0">
                <a:latin typeface="Arial" panose="020B0604020202020204" pitchFamily="34" charset="0"/>
                <a:cs typeface="Arial" panose="020B0604020202020204" pitchFamily="34" charset="0"/>
              </a:rPr>
              <a:t>Shree Prakaash</a:t>
            </a:r>
          </a:p>
          <a:p>
            <a:pPr algn="just">
              <a:lnSpc>
                <a:spcPct val="185000"/>
              </a:lnSpc>
              <a:spcBef>
                <a:spcPts val="100"/>
              </a:spcBef>
              <a:spcAft>
                <a:spcPts val="100"/>
              </a:spcAft>
            </a:pPr>
            <a:r>
              <a:rPr lang="en-IN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		Associate </a:t>
            </a:r>
            <a:r>
              <a:rPr lang="en-IN" sz="3200" b="1" dirty="0">
                <a:latin typeface="Arial" panose="020B0604020202020204" pitchFamily="34" charset="0"/>
                <a:cs typeface="Arial" panose="020B0604020202020204" pitchFamily="34" charset="0"/>
              </a:rPr>
              <a:t>Project </a:t>
            </a:r>
            <a:r>
              <a:rPr lang="en-IN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Manager.</a:t>
            </a:r>
            <a:endParaRPr lang="en-I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80008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0217098"/>
            <a:ext cx="24377650" cy="9233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IN" sz="5400" b="1" dirty="0" smtClean="0">
                <a:solidFill>
                  <a:srgbClr val="884C2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Trinetra iWay </a:t>
            </a:r>
            <a:r>
              <a:rPr lang="en-IN" sz="5400" b="1" smtClean="0">
                <a:solidFill>
                  <a:srgbClr val="884C2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– Screenshots</a:t>
            </a:r>
            <a:endParaRPr lang="id-ID" sz="4800" dirty="0">
              <a:solidFill>
                <a:srgbClr val="884C24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4461" y="2122920"/>
            <a:ext cx="6788727" cy="6788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8786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2118" y="1599571"/>
            <a:ext cx="16469590" cy="923312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r>
              <a:rPr lang="en-IN" sz="5400" b="1" dirty="0" smtClean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Trinetra iWay - Dashboard</a:t>
            </a:r>
            <a:endParaRPr lang="id-ID" sz="4800" dirty="0">
              <a:solidFill>
                <a:schemeClr val="tx2">
                  <a:lumMod val="7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793" y="2770910"/>
            <a:ext cx="23647403" cy="97258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844205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88373" y="1544153"/>
            <a:ext cx="16469590" cy="923312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r>
              <a:rPr lang="en-IN" sz="5400" b="1" dirty="0" smtClean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Trinetra iWay – Schedule Management</a:t>
            </a:r>
            <a:endParaRPr lang="id-ID" sz="4800" dirty="0">
              <a:solidFill>
                <a:schemeClr val="tx2">
                  <a:lumMod val="7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373" y="2707914"/>
            <a:ext cx="23186805" cy="104539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267126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71500" y="1599571"/>
            <a:ext cx="16469590" cy="923312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r>
              <a:rPr lang="en-IN" sz="5400" b="1" dirty="0" smtClean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Trinetra iWay – Monitor</a:t>
            </a:r>
            <a:endParaRPr lang="id-ID" sz="4800" dirty="0">
              <a:solidFill>
                <a:schemeClr val="tx2">
                  <a:lumMod val="7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500" y="2748417"/>
            <a:ext cx="22427045" cy="101515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779646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71500" y="2126044"/>
            <a:ext cx="16469590" cy="923312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r>
              <a:rPr lang="en-IN" sz="5400" b="1" dirty="0" smtClean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Trinetra iWay – Reports</a:t>
            </a:r>
            <a:endParaRPr lang="id-ID" sz="4800" dirty="0">
              <a:solidFill>
                <a:schemeClr val="tx2">
                  <a:lumMod val="7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1394" y="3312403"/>
            <a:ext cx="21819442" cy="88113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612947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385192"/>
            <a:ext cx="16469590" cy="923312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r>
              <a:rPr lang="en-IN" sz="5400" b="1" dirty="0" smtClean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Trinetra iWay – Mobile App</a:t>
            </a:r>
            <a:endParaRPr lang="id-ID" sz="4800" dirty="0">
              <a:solidFill>
                <a:schemeClr val="tx2">
                  <a:lumMod val="7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77089" y="2607508"/>
            <a:ext cx="5430983" cy="10156482"/>
            <a:chOff x="1246908" y="2607508"/>
            <a:chExt cx="5430983" cy="10156482"/>
          </a:xfrm>
        </p:grpSpPr>
        <p:pic>
          <p:nvPicPr>
            <p:cNvPr id="4" name="Picture 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6908" y="2607508"/>
              <a:ext cx="5430983" cy="1015648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3786" y="3253101"/>
              <a:ext cx="5035581" cy="8566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" name="Group 17"/>
          <p:cNvGrpSpPr/>
          <p:nvPr/>
        </p:nvGrpSpPr>
        <p:grpSpPr>
          <a:xfrm>
            <a:off x="6286029" y="2607508"/>
            <a:ext cx="5431828" cy="10156482"/>
            <a:chOff x="5904950" y="2607508"/>
            <a:chExt cx="5431828" cy="10156482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4950" y="2607508"/>
              <a:ext cx="5431828" cy="10156482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068291" y="3253101"/>
              <a:ext cx="5043054" cy="8566292"/>
            </a:xfrm>
            <a:prstGeom prst="rect">
              <a:avLst/>
            </a:prstGeom>
          </p:spPr>
        </p:pic>
      </p:grpSp>
      <p:grpSp>
        <p:nvGrpSpPr>
          <p:cNvPr id="24" name="Group 23"/>
          <p:cNvGrpSpPr/>
          <p:nvPr/>
        </p:nvGrpSpPr>
        <p:grpSpPr>
          <a:xfrm>
            <a:off x="12457217" y="2607508"/>
            <a:ext cx="5431828" cy="10156482"/>
            <a:chOff x="11533656" y="2607508"/>
            <a:chExt cx="5431828" cy="10156482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33656" y="2607508"/>
              <a:ext cx="5431828" cy="10156482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1753506" y="3253100"/>
              <a:ext cx="5010494" cy="8650317"/>
            </a:xfrm>
            <a:prstGeom prst="rect">
              <a:avLst/>
            </a:prstGeom>
          </p:spPr>
        </p:pic>
      </p:grpSp>
      <p:grpSp>
        <p:nvGrpSpPr>
          <p:cNvPr id="23" name="Group 22"/>
          <p:cNvGrpSpPr/>
          <p:nvPr/>
        </p:nvGrpSpPr>
        <p:grpSpPr>
          <a:xfrm>
            <a:off x="18459952" y="2607508"/>
            <a:ext cx="5431828" cy="10156482"/>
            <a:chOff x="17185334" y="2607508"/>
            <a:chExt cx="5431828" cy="10156482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85334" y="2607508"/>
              <a:ext cx="5431828" cy="10156482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7411699" y="3253100"/>
              <a:ext cx="5005304" cy="85662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684114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extBox 76"/>
          <p:cNvSpPr txBox="1"/>
          <p:nvPr/>
        </p:nvSpPr>
        <p:spPr>
          <a:xfrm>
            <a:off x="360219" y="1661222"/>
            <a:ext cx="6651627" cy="923312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IN" sz="5400" b="1" dirty="0" smtClean="0">
                <a:solidFill>
                  <a:schemeClr val="accent6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Key </a:t>
            </a:r>
            <a:r>
              <a:rPr lang="en-IN" sz="5400" b="1" dirty="0">
                <a:solidFill>
                  <a:schemeClr val="accent6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Benefits </a:t>
            </a:r>
            <a:endParaRPr lang="id-ID" sz="5400" b="1" dirty="0">
              <a:solidFill>
                <a:schemeClr val="accent6">
                  <a:lumMod val="7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575954" y="2723080"/>
            <a:ext cx="10255827" cy="9512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marL="284163" indent="-284163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 sz="28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5pPr>
            <a:lvl6pPr marL="25146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6pPr>
            <a:lvl7pPr marL="29718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7pPr>
            <a:lvl8pPr marL="34290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8pPr>
            <a:lvl9pPr marL="38862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pitchFamily="34" charset="-128"/>
              </a:defRPr>
            </a:lvl9pPr>
          </a:lstStyle>
          <a:p>
            <a:pPr marL="527050" indent="-444500" algn="just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en-US" sz="3400" b="1" dirty="0">
                <a:latin typeface="Arial" panose="020B0604020202020204" pitchFamily="34" charset="0"/>
                <a:cs typeface="Arial" panose="020B0604020202020204" pitchFamily="34" charset="0"/>
              </a:rPr>
              <a:t>Professional</a:t>
            </a:r>
            <a:r>
              <a:rPr lang="en-US" altLang="en-US" sz="3400" dirty="0">
                <a:latin typeface="Arial" panose="020B0604020202020204" pitchFamily="34" charset="0"/>
                <a:cs typeface="Arial" panose="020B0604020202020204" pitchFamily="34" charset="0"/>
              </a:rPr>
              <a:t> team engagement </a:t>
            </a:r>
          </a:p>
          <a:p>
            <a:pPr marL="527050" indent="-444500" algn="just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en-US" sz="3400" dirty="0">
                <a:latin typeface="Arial" panose="020B0604020202020204" pitchFamily="34" charset="0"/>
                <a:cs typeface="Arial" panose="020B0604020202020204" pitchFamily="34" charset="0"/>
              </a:rPr>
              <a:t>Productive </a:t>
            </a:r>
            <a:r>
              <a:rPr lang="en-US" altLang="en-US" sz="3400" b="1" dirty="0">
                <a:latin typeface="Arial" panose="020B0604020202020204" pitchFamily="34" charset="0"/>
                <a:cs typeface="Arial" panose="020B0604020202020204" pitchFamily="34" charset="0"/>
              </a:rPr>
              <a:t>day to day planning </a:t>
            </a:r>
          </a:p>
          <a:p>
            <a:pPr marL="527050" indent="-444500" algn="just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en-US" sz="3400" dirty="0">
                <a:latin typeface="Arial" panose="020B0604020202020204" pitchFamily="34" charset="0"/>
                <a:cs typeface="Arial" panose="020B0604020202020204" pitchFamily="34" charset="0"/>
              </a:rPr>
              <a:t>Increase </a:t>
            </a:r>
            <a:r>
              <a:rPr lang="en-US" altLang="en-US" sz="3400" b="1" dirty="0">
                <a:latin typeface="Arial" panose="020B0604020202020204" pitchFamily="34" charset="0"/>
                <a:cs typeface="Arial" panose="020B0604020202020204" pitchFamily="34" charset="0"/>
              </a:rPr>
              <a:t>customer acquisition </a:t>
            </a:r>
          </a:p>
          <a:p>
            <a:pPr marL="527050" indent="-444500" algn="just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en-US" sz="3400" dirty="0">
                <a:latin typeface="Arial" panose="020B0604020202020204" pitchFamily="34" charset="0"/>
                <a:cs typeface="Arial" panose="020B0604020202020204" pitchFamily="34" charset="0"/>
              </a:rPr>
              <a:t>Feedback mechanism for dealer retention</a:t>
            </a:r>
          </a:p>
          <a:p>
            <a:pPr marL="527050" indent="-444500" algn="just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IN" altLang="en-US" sz="3400" dirty="0">
                <a:solidFill>
                  <a:schemeClr val="tx1"/>
                </a:solidFill>
                <a:latin typeface="Arial" panose="020B0604020202020204" pitchFamily="34" charset="0"/>
              </a:rPr>
              <a:t>Enhance </a:t>
            </a:r>
            <a:r>
              <a:rPr lang="en-IN" altLang="en-US" sz="3400" b="1" dirty="0">
                <a:solidFill>
                  <a:schemeClr val="tx1"/>
                </a:solidFill>
                <a:latin typeface="Arial" panose="020B0604020202020204" pitchFamily="34" charset="0"/>
              </a:rPr>
              <a:t>decision making</a:t>
            </a:r>
            <a:endParaRPr lang="en-US" altLang="en-US" sz="3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27050" indent="-444500" algn="just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en-US" sz="3400" dirty="0">
                <a:latin typeface="Arial" panose="020B0604020202020204" pitchFamily="34" charset="0"/>
                <a:cs typeface="Arial" panose="020B0604020202020204" pitchFamily="34" charset="0"/>
              </a:rPr>
              <a:t>Improved customer service</a:t>
            </a:r>
          </a:p>
          <a:p>
            <a:pPr marL="527050" indent="-444500" algn="just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en-US" sz="3400" dirty="0">
                <a:latin typeface="Arial" panose="020B0604020202020204" pitchFamily="34" charset="0"/>
                <a:cs typeface="Arial" panose="020B0604020202020204" pitchFamily="34" charset="0"/>
              </a:rPr>
              <a:t>Increased resource utilization</a:t>
            </a:r>
          </a:p>
          <a:p>
            <a:pPr marL="527050" indent="-444500" algn="just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en-US" sz="3400" b="1" dirty="0">
                <a:latin typeface="Arial" panose="020B0604020202020204" pitchFamily="34" charset="0"/>
                <a:cs typeface="Arial" panose="020B0604020202020204" pitchFamily="34" charset="0"/>
              </a:rPr>
              <a:t>Cost saving</a:t>
            </a:r>
          </a:p>
          <a:p>
            <a:pPr marL="527050" indent="-444500" algn="just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en-US" sz="3400" b="1" dirty="0">
                <a:latin typeface="Arial" panose="020B0604020202020204" pitchFamily="34" charset="0"/>
                <a:cs typeface="Arial" panose="020B0604020202020204" pitchFamily="34" charset="0"/>
              </a:rPr>
              <a:t>Return on Investment </a:t>
            </a:r>
          </a:p>
        </p:txBody>
      </p:sp>
      <p:pic>
        <p:nvPicPr>
          <p:cNvPr id="9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3664" y="3393281"/>
            <a:ext cx="10306336" cy="743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77933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466110" y="3158259"/>
            <a:ext cx="18371126" cy="9560214"/>
            <a:chOff x="7532111" y="3158259"/>
            <a:chExt cx="8515350" cy="3983038"/>
          </a:xfrm>
        </p:grpSpPr>
        <p:sp>
          <p:nvSpPr>
            <p:cNvPr id="3" name="Title 7"/>
            <p:cNvSpPr txBox="1">
              <a:spLocks/>
            </p:cNvSpPr>
            <p:nvPr/>
          </p:nvSpPr>
          <p:spPr>
            <a:xfrm>
              <a:off x="7532111" y="6099897"/>
              <a:ext cx="8515350" cy="1041400"/>
            </a:xfrm>
            <a:prstGeom prst="rect">
              <a:avLst/>
            </a:prstGeom>
          </p:spPr>
          <p:txBody>
            <a:bodyPr/>
            <a:lstStyle>
              <a:lvl1pPr algn="l" defTabSz="1828343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8798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en-IN" altLang="en-US" sz="3600" b="1" dirty="0" smtClean="0">
                  <a:latin typeface="Arial" panose="020B0604020202020204" pitchFamily="34" charset="0"/>
                  <a:ea typeface="Roboto" pitchFamily="2" charset="0"/>
                  <a:cs typeface="Arial" panose="020B0604020202020204" pitchFamily="34" charset="0"/>
                </a:rPr>
                <a:t>Looking Forward</a:t>
              </a:r>
              <a:br>
                <a:rPr lang="en-IN" altLang="en-US" sz="3600" b="1" dirty="0" smtClean="0">
                  <a:latin typeface="Arial" panose="020B0604020202020204" pitchFamily="34" charset="0"/>
                  <a:ea typeface="Roboto" pitchFamily="2" charset="0"/>
                  <a:cs typeface="Arial" panose="020B0604020202020204" pitchFamily="34" charset="0"/>
                </a:rPr>
              </a:br>
              <a:r>
                <a:rPr lang="en-IN" altLang="en-US" sz="3600" b="1" dirty="0" smtClean="0">
                  <a:latin typeface="Arial" panose="020B0604020202020204" pitchFamily="34" charset="0"/>
                  <a:ea typeface="Roboto" pitchFamily="2" charset="0"/>
                  <a:cs typeface="Arial" panose="020B0604020202020204" pitchFamily="34" charset="0"/>
                </a:rPr>
                <a:t>for a long-term strategic relationship</a:t>
              </a:r>
            </a:p>
          </p:txBody>
        </p:sp>
        <p:pic>
          <p:nvPicPr>
            <p:cNvPr id="4" name="Picture 2" descr="Image result for handshake icon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59829" y="3772622"/>
              <a:ext cx="3697288" cy="2460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1"/>
            <p:cNvSpPr txBox="1">
              <a:spLocks noChangeArrowheads="1"/>
            </p:cNvSpPr>
            <p:nvPr/>
          </p:nvSpPr>
          <p:spPr bwMode="auto">
            <a:xfrm>
              <a:off x="11030311" y="3158259"/>
              <a:ext cx="1874553" cy="807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8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buChar char="•"/>
                <a:defRPr sz="3200">
                  <a:solidFill>
                    <a:srgbClr val="000000"/>
                  </a:solidFill>
                  <a:latin typeface="Calibri" panose="020F0502020204030204" pitchFamily="34" charset="0"/>
                  <a:ea typeface="Arial Unicode MS" pitchFamily="34" charset="-128"/>
                </a:defRPr>
              </a:lvl1pPr>
              <a:lvl2pPr>
                <a:spcBef>
                  <a:spcPts val="7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buChar char="–"/>
                <a:defRPr sz="2800">
                  <a:solidFill>
                    <a:srgbClr val="000000"/>
                  </a:solidFill>
                  <a:latin typeface="Calibri" panose="020F0502020204030204" pitchFamily="34" charset="0"/>
                  <a:ea typeface="Arial Unicode MS" pitchFamily="34" charset="-128"/>
                </a:defRPr>
              </a:lvl2pPr>
              <a:lvl3pPr>
                <a:spcBef>
                  <a:spcPts val="6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buChar char="•"/>
                <a:defRPr sz="2400">
                  <a:solidFill>
                    <a:srgbClr val="000000"/>
                  </a:solidFill>
                  <a:latin typeface="Calibri" panose="020F0502020204030204" pitchFamily="34" charset="0"/>
                  <a:ea typeface="Arial Unicode MS" pitchFamily="34" charset="-128"/>
                </a:defRPr>
              </a:lvl3pPr>
              <a:lvl4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buChar char="–"/>
                <a:defRPr sz="2000">
                  <a:solidFill>
                    <a:srgbClr val="000000"/>
                  </a:solidFill>
                  <a:latin typeface="Calibri" panose="020F0502020204030204" pitchFamily="34" charset="0"/>
                  <a:ea typeface="Arial Unicode MS" pitchFamily="34" charset="-128"/>
                </a:defRPr>
              </a:lvl4pPr>
              <a:lvl5pPr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buChar char="»"/>
                <a:defRPr sz="2000">
                  <a:solidFill>
                    <a:srgbClr val="000000"/>
                  </a:solidFill>
                  <a:latin typeface="Calibri" panose="020F0502020204030204" pitchFamily="34" charset="0"/>
                  <a:ea typeface="Arial Unicode MS" pitchFamily="34" charset="-128"/>
                </a:defRPr>
              </a:lvl5pPr>
              <a:lvl6pPr marL="25146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Char char="»"/>
                <a:defRPr sz="2000">
                  <a:solidFill>
                    <a:srgbClr val="000000"/>
                  </a:solidFill>
                  <a:latin typeface="Calibri" panose="020F0502020204030204" pitchFamily="34" charset="0"/>
                  <a:ea typeface="Arial Unicode MS" pitchFamily="34" charset="-128"/>
                </a:defRPr>
              </a:lvl6pPr>
              <a:lvl7pPr marL="29718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Char char="»"/>
                <a:defRPr sz="2000">
                  <a:solidFill>
                    <a:srgbClr val="000000"/>
                  </a:solidFill>
                  <a:latin typeface="Calibri" panose="020F0502020204030204" pitchFamily="34" charset="0"/>
                  <a:ea typeface="Arial Unicode MS" pitchFamily="34" charset="-128"/>
                </a:defRPr>
              </a:lvl7pPr>
              <a:lvl8pPr marL="34290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Char char="»"/>
                <a:defRPr sz="2000">
                  <a:solidFill>
                    <a:srgbClr val="000000"/>
                  </a:solidFill>
                  <a:latin typeface="Calibri" panose="020F0502020204030204" pitchFamily="34" charset="0"/>
                  <a:ea typeface="Arial Unicode MS" pitchFamily="34" charset="-128"/>
                </a:defRPr>
              </a:lvl8pPr>
              <a:lvl9pPr marL="3886200" indent="-228600" defTabSz="457200" eaLnBrk="0" fontAlgn="base" hangingPunct="0"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buChar char="»"/>
                <a:defRPr sz="2000">
                  <a:solidFill>
                    <a:srgbClr val="000000"/>
                  </a:solidFill>
                  <a:latin typeface="Calibri" panose="020F0502020204030204" pitchFamily="34" charset="0"/>
                  <a:ea typeface="Arial Unicode MS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60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 &amp; A</a:t>
              </a: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6000" b="1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Thank You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83605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0386" y="2443898"/>
            <a:ext cx="7343795" cy="274074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528332" y="5308952"/>
            <a:ext cx="91879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3200" b="1" dirty="0">
                <a:solidFill>
                  <a:srgbClr val="8AA9C3"/>
                </a:solidFill>
              </a:rPr>
              <a:t>www.trinetraiway.com</a:t>
            </a:r>
            <a:r>
              <a:rPr lang="en-IN" sz="3200" b="1" dirty="0" smtClean="0">
                <a:solidFill>
                  <a:srgbClr val="8AA9C3"/>
                </a:solidFill>
              </a:rPr>
              <a:t> | info@trinetraiway.com</a:t>
            </a:r>
            <a:endParaRPr lang="en-IN" sz="3200" b="1" dirty="0">
              <a:solidFill>
                <a:srgbClr val="8AA9C3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4136" y="6602811"/>
            <a:ext cx="16736291" cy="4479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7782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48081" y="2338526"/>
            <a:ext cx="18375110" cy="11377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 algn="just">
              <a:lnSpc>
                <a:spcPct val="250000"/>
              </a:lnSpc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IN" sz="3200" b="1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r>
              <a:rPr lang="en-IN" sz="3200" b="1" dirty="0">
                <a:effectLst>
                  <a:reflection blurRad="6350" stA="55000" endA="50" endPos="85000" dist="29997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pPr marL="571500" indent="-571500" algn="just">
              <a:lnSpc>
                <a:spcPct val="250000"/>
              </a:lnSpc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IN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Key Business Challenges faced on managing On-field Executives</a:t>
            </a:r>
          </a:p>
          <a:p>
            <a:pPr marL="571500" indent="-571500" algn="just">
              <a:lnSpc>
                <a:spcPct val="250000"/>
              </a:lnSpc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IN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Why Trinetra iWay for Sales &amp; Service Industry?</a:t>
            </a:r>
          </a:p>
          <a:p>
            <a:pPr marL="571500" indent="-571500" algn="just">
              <a:lnSpc>
                <a:spcPct val="250000"/>
              </a:lnSpc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IN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Industry Based Solutions</a:t>
            </a:r>
          </a:p>
          <a:p>
            <a:pPr marL="571500" indent="-571500" algn="just">
              <a:lnSpc>
                <a:spcPct val="250000"/>
              </a:lnSpc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IN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Points to be taken care while choosing Mobility Solutions</a:t>
            </a:r>
          </a:p>
          <a:p>
            <a:pPr marL="571500" indent="-571500" algn="just">
              <a:lnSpc>
                <a:spcPct val="250000"/>
              </a:lnSpc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IN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Few Actual KPIs</a:t>
            </a:r>
          </a:p>
          <a:p>
            <a:pPr marL="571500" indent="-571500" algn="just">
              <a:lnSpc>
                <a:spcPct val="250000"/>
              </a:lnSpc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IN" sz="3200" b="1" dirty="0">
                <a:latin typeface="Arial" panose="020B0604020202020204" pitchFamily="34" charset="0"/>
                <a:cs typeface="Arial" panose="020B0604020202020204" pitchFamily="34" charset="0"/>
              </a:rPr>
              <a:t>Customer Case Study </a:t>
            </a:r>
          </a:p>
          <a:p>
            <a:pPr marL="571500" indent="-571500" algn="just">
              <a:lnSpc>
                <a:spcPct val="250000"/>
              </a:lnSpc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IN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Core Modules &amp; Key Benefits</a:t>
            </a:r>
          </a:p>
          <a:p>
            <a:pPr marL="571500" indent="-571500" algn="just">
              <a:lnSpc>
                <a:spcPct val="250000"/>
              </a:lnSpc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en-IN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 &amp; A</a:t>
            </a:r>
            <a:endParaRPr lang="en-IN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1927644" y="685280"/>
            <a:ext cx="8256629" cy="1808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en-IN" sz="5400" b="1" dirty="0" smtClean="0"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AGENDA</a:t>
            </a:r>
            <a:endParaRPr lang="en-IN" sz="5400" b="1" dirty="0">
              <a:solidFill>
                <a:schemeClr val="tx2">
                  <a:lumMod val="7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616287" y="10183492"/>
            <a:ext cx="10102696" cy="2887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5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IN" sz="3200" b="1" dirty="0" smtClean="0">
                <a:effectLst>
                  <a:reflection blurRad="6350" stA="55000" endA="50" endPos="85000" dist="29997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571500" indent="-571500" algn="just">
              <a:lnSpc>
                <a:spcPct val="250000"/>
              </a:lnSpc>
              <a:spcBef>
                <a:spcPts val="100"/>
              </a:spcBef>
              <a:spcAft>
                <a:spcPts val="100"/>
              </a:spcAft>
              <a:buFont typeface="Wingdings" panose="05000000000000000000" pitchFamily="2" charset="2"/>
              <a:buChar char="Ø"/>
            </a:pPr>
            <a:r>
              <a:rPr lang="en-IN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Duration </a:t>
            </a:r>
            <a:r>
              <a:rPr lang="en-IN" sz="4000" b="1" dirty="0">
                <a:latin typeface="Arial" panose="020B0604020202020204" pitchFamily="34" charset="0"/>
                <a:cs typeface="Arial" panose="020B0604020202020204" pitchFamily="34" charset="0"/>
              </a:rPr>
              <a:t>of Session : 40 minutes  </a:t>
            </a:r>
          </a:p>
        </p:txBody>
      </p:sp>
    </p:spTree>
    <p:extLst>
      <p:ext uri="{BB962C8B-B14F-4D97-AF65-F5344CB8AC3E}">
        <p14:creationId xmlns:p14="http://schemas.microsoft.com/office/powerpoint/2010/main" val="5089331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hape 78"/>
          <p:cNvSpPr txBox="1">
            <a:spLocks/>
          </p:cNvSpPr>
          <p:nvPr/>
        </p:nvSpPr>
        <p:spPr bwMode="auto">
          <a:xfrm>
            <a:off x="13037720" y="2570916"/>
            <a:ext cx="10189409" cy="579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447675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47675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47675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47675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47675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476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476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476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4767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9535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en-US" sz="3800" b="1" dirty="0">
                <a:solidFill>
                  <a:srgbClr val="FF9300"/>
                </a:solidFill>
                <a:latin typeface="Helvetica" panose="020B060402020202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Purpose</a:t>
            </a:r>
            <a:endParaRPr lang="en-US" altLang="en-US" sz="3600" i="1" dirty="0">
              <a:solidFill>
                <a:srgbClr val="000000"/>
              </a:solidFill>
              <a:latin typeface="Helvetica" panose="020B0604020202020204" pitchFamily="34" charset="0"/>
              <a:ea typeface="Trebuchet MS" panose="020B0603020202020204" pitchFamily="34" charset="0"/>
              <a:cs typeface="Trebuchet MS" panose="020B0603020202020204" pitchFamily="34" charset="0"/>
              <a:sym typeface="Trebuchet MS" panose="020B0603020202020204" pitchFamily="34" charset="0"/>
            </a:endParaRPr>
          </a:p>
          <a:p>
            <a:pPr defTabSz="89535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en-US" sz="3600" i="1" dirty="0"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To provide technology-based innovative and </a:t>
            </a:r>
            <a:r>
              <a:rPr lang="en-US" altLang="en-US" sz="3600" b="1" i="1" dirty="0"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dependable</a:t>
            </a:r>
            <a:r>
              <a:rPr lang="en-US" altLang="en-US" sz="3600" i="1" dirty="0"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 services &amp; products that accelerate our client’s success by enabling them to </a:t>
            </a:r>
            <a:r>
              <a:rPr lang="en-US" altLang="en-US" sz="3600" b="1" i="1" dirty="0"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drive efficiencies</a:t>
            </a:r>
            <a:r>
              <a:rPr lang="en-US" altLang="en-US" sz="3600" i="1" dirty="0"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 and </a:t>
            </a:r>
            <a:r>
              <a:rPr lang="en-US" altLang="en-US" sz="3600" b="1" i="1" dirty="0">
                <a:solidFill>
                  <a:srgbClr val="000000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focus on their core business</a:t>
            </a:r>
          </a:p>
        </p:txBody>
      </p:sp>
      <p:sp>
        <p:nvSpPr>
          <p:cNvPr id="7171" name="Shape 77"/>
          <p:cNvSpPr txBox="1">
            <a:spLocks/>
          </p:cNvSpPr>
          <p:nvPr/>
        </p:nvSpPr>
        <p:spPr bwMode="auto">
          <a:xfrm>
            <a:off x="6702425" y="577851"/>
            <a:ext cx="1143000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1828800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IN" altLang="en-US" sz="4800" b="1">
                <a:solidFill>
                  <a:srgbClr val="FF93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  <a:sym typeface="Calibri" panose="020F0502020204030204" pitchFamily="34" charset="0"/>
              </a:rPr>
              <a:t>Our Vision</a:t>
            </a:r>
          </a:p>
        </p:txBody>
      </p:sp>
      <p:sp>
        <p:nvSpPr>
          <p:cNvPr id="7" name="Shape 80"/>
          <p:cNvSpPr/>
          <p:nvPr/>
        </p:nvSpPr>
        <p:spPr>
          <a:xfrm>
            <a:off x="1401682" y="2570916"/>
            <a:ext cx="6318250" cy="7804150"/>
          </a:xfrm>
          <a:prstGeom prst="rect">
            <a:avLst/>
          </a:prstGeom>
          <a:ln w="12700">
            <a:miter lim="400000"/>
          </a:ln>
          <a:extLst>
            <a:ext uri="{C572A759-6A51-4108-AA02-DFA0A04FC94B}"/>
          </a:extLst>
        </p:spPr>
        <p:txBody>
          <a:bodyPr lIns="0" tIns="0" rIns="0" bIns="0">
            <a:normAutofit lnSpcReduction="10000"/>
          </a:bodyPr>
          <a:lstStyle/>
          <a:p>
            <a:pPr defTabSz="557784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sz="3660" b="1" dirty="0">
                <a:solidFill>
                  <a:srgbClr val="FF9300"/>
                </a:solidFill>
                <a:latin typeface="Helvetica"/>
                <a:ea typeface="Microsoft YaHei" panose="020B0503020204020204" pitchFamily="34" charset="-122"/>
                <a:cs typeface="Arial" panose="020B0604020202020204" pitchFamily="34" charset="0"/>
                <a:sym typeface="Helvetica"/>
              </a:rPr>
              <a:t>Core </a:t>
            </a:r>
            <a:r>
              <a:rPr sz="3660" b="1" dirty="0" smtClean="0">
                <a:solidFill>
                  <a:srgbClr val="FF9300"/>
                </a:solidFill>
                <a:latin typeface="Helvetica"/>
                <a:ea typeface="Microsoft YaHei" panose="020B0503020204020204" pitchFamily="34" charset="-122"/>
                <a:cs typeface="Arial" panose="020B0604020202020204" pitchFamily="34" charset="0"/>
                <a:sym typeface="Helvetica"/>
              </a:rPr>
              <a:t>Values</a:t>
            </a:r>
            <a:endParaRPr lang="en-IN" sz="3660" b="1" dirty="0" smtClean="0">
              <a:solidFill>
                <a:srgbClr val="FF9300"/>
              </a:solidFill>
              <a:latin typeface="Helvetica"/>
              <a:ea typeface="Microsoft YaHei" panose="020B0503020204020204" pitchFamily="34" charset="-122"/>
              <a:cs typeface="Arial" panose="020B0604020202020204" pitchFamily="34" charset="0"/>
              <a:sym typeface="Helvetica"/>
            </a:endParaRPr>
          </a:p>
          <a:p>
            <a:pPr defTabSz="557784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sz="3660" dirty="0">
              <a:solidFill>
                <a:srgbClr val="FF93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defTabSz="557784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sz="3050" b="1" i="1" dirty="0">
                <a:solidFill>
                  <a:srgbClr val="FFFFFF"/>
                </a:solidFill>
                <a:uFill>
                  <a:solidFill/>
                </a:uFill>
                <a:latin typeface="Calibri"/>
                <a:ea typeface="Calibri"/>
                <a:cs typeface="Calibri"/>
                <a:sym typeface="Calibri"/>
              </a:rPr>
              <a:t>Listen, Care &amp; Serve with passion to delight our customers</a:t>
            </a:r>
          </a:p>
          <a:p>
            <a:pPr defTabSz="557784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sz="3050" b="1" i="1" dirty="0">
              <a:solidFill>
                <a:srgbClr val="FFFFFF"/>
              </a:solidFill>
              <a:uFill>
                <a:solidFill/>
              </a:uFill>
              <a:latin typeface="Calibri"/>
              <a:ea typeface="Calibri"/>
              <a:cs typeface="Calibri"/>
              <a:sym typeface="Calibri"/>
            </a:endParaRPr>
          </a:p>
          <a:p>
            <a:pPr defTabSz="557784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sz="3050" b="1" i="1" dirty="0">
              <a:solidFill>
                <a:srgbClr val="FFFFFF"/>
              </a:solidFill>
              <a:uFill>
                <a:solidFill/>
              </a:uFill>
              <a:latin typeface="Calibri"/>
              <a:ea typeface="Calibri"/>
              <a:cs typeface="Calibri"/>
              <a:sym typeface="Calibri"/>
            </a:endParaRPr>
          </a:p>
          <a:p>
            <a:pPr defTabSz="557784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sz="3050" b="1" i="1" dirty="0">
                <a:solidFill>
                  <a:srgbClr val="FFFFFF"/>
                </a:solidFill>
                <a:uFill>
                  <a:solidFill/>
                </a:uFill>
                <a:latin typeface="Calibri"/>
                <a:ea typeface="Calibri"/>
                <a:cs typeface="Calibri"/>
                <a:sym typeface="Calibri"/>
              </a:rPr>
              <a:t>Go the extra mile to meet our commitments</a:t>
            </a:r>
          </a:p>
          <a:p>
            <a:pPr defTabSz="557784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sz="3050" b="1" i="1" dirty="0">
              <a:solidFill>
                <a:srgbClr val="FFFFFF"/>
              </a:solidFill>
              <a:uFill>
                <a:solidFill/>
              </a:uFill>
              <a:latin typeface="Calibri"/>
              <a:ea typeface="Calibri"/>
              <a:cs typeface="Calibri"/>
              <a:sym typeface="Calibri"/>
            </a:endParaRPr>
          </a:p>
          <a:p>
            <a:pPr defTabSz="557784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sz="3050" b="1" i="1" dirty="0">
              <a:solidFill>
                <a:srgbClr val="FFFFFF"/>
              </a:solidFill>
              <a:uFill>
                <a:solidFill/>
              </a:uFill>
              <a:latin typeface="Calibri"/>
              <a:ea typeface="Calibri"/>
              <a:cs typeface="Calibri"/>
              <a:sym typeface="Calibri"/>
            </a:endParaRPr>
          </a:p>
          <a:p>
            <a:pPr defTabSz="557784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sz="3050" b="1" i="1" dirty="0">
                <a:solidFill>
                  <a:srgbClr val="FFFFFF"/>
                </a:solidFill>
                <a:uFill>
                  <a:solidFill/>
                </a:uFill>
                <a:latin typeface="Calibri"/>
                <a:ea typeface="Calibri"/>
                <a:cs typeface="Calibri"/>
                <a:sym typeface="Calibri"/>
              </a:rPr>
              <a:t>Embrace Change Constantly to Create Value </a:t>
            </a:r>
          </a:p>
          <a:p>
            <a:pPr defTabSz="557784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sz="3050" b="1" i="1" dirty="0">
              <a:solidFill>
                <a:srgbClr val="FFFFFF"/>
              </a:solidFill>
              <a:uFill>
                <a:solidFill/>
              </a:uFill>
              <a:latin typeface="Calibri"/>
              <a:ea typeface="Calibri"/>
              <a:cs typeface="Calibri"/>
              <a:sym typeface="Calibri"/>
            </a:endParaRPr>
          </a:p>
          <a:p>
            <a:pPr defTabSz="557784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sz="3050" b="1" i="1" dirty="0">
              <a:solidFill>
                <a:srgbClr val="FFFFFF"/>
              </a:solidFill>
              <a:uFill>
                <a:solidFill/>
              </a:uFill>
              <a:latin typeface="Calibri"/>
              <a:ea typeface="Calibri"/>
              <a:cs typeface="Calibri"/>
              <a:sym typeface="Calibri"/>
            </a:endParaRPr>
          </a:p>
          <a:p>
            <a:pPr defTabSz="557784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sz="3050" b="1" i="1" dirty="0">
                <a:solidFill>
                  <a:srgbClr val="FFFFFF"/>
                </a:solidFill>
                <a:uFill>
                  <a:solidFill/>
                </a:uFill>
                <a:latin typeface="Calibri"/>
                <a:ea typeface="Calibri"/>
                <a:cs typeface="Calibri"/>
                <a:sym typeface="Calibri"/>
              </a:rPr>
              <a:t>Aim for Speed in Everything we do </a:t>
            </a:r>
          </a:p>
          <a:p>
            <a:pPr defTabSz="557784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sz="3050" b="1" i="1" dirty="0">
              <a:solidFill>
                <a:srgbClr val="FFFFFF"/>
              </a:solidFill>
              <a:uFill>
                <a:solidFill/>
              </a:uFill>
              <a:latin typeface="Calibri"/>
              <a:ea typeface="Calibri"/>
              <a:cs typeface="Calibri"/>
              <a:sym typeface="Calibri"/>
            </a:endParaRPr>
          </a:p>
          <a:p>
            <a:pPr defTabSz="557784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sz="3050" b="1" i="1" dirty="0">
              <a:solidFill>
                <a:srgbClr val="FFFFFF"/>
              </a:solidFill>
              <a:uFill>
                <a:solidFill/>
              </a:uFill>
              <a:latin typeface="Calibri"/>
              <a:ea typeface="Calibri"/>
              <a:cs typeface="Calibri"/>
              <a:sym typeface="Calibri"/>
            </a:endParaRPr>
          </a:p>
          <a:p>
            <a:pPr defTabSz="557784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sz="3050" b="1" i="1" dirty="0">
                <a:solidFill>
                  <a:srgbClr val="FFFFFF"/>
                </a:solidFill>
                <a:uFill>
                  <a:solidFill/>
                </a:uFill>
                <a:latin typeface="Calibri"/>
                <a:ea typeface="Calibri"/>
                <a:cs typeface="Calibri"/>
                <a:sym typeface="Calibri"/>
              </a:rPr>
              <a:t>Be there for each other, always! </a:t>
            </a:r>
          </a:p>
        </p:txBody>
      </p:sp>
    </p:spTree>
    <p:extLst>
      <p:ext uri="{BB962C8B-B14F-4D97-AF65-F5344CB8AC3E}">
        <p14:creationId xmlns:p14="http://schemas.microsoft.com/office/powerpoint/2010/main" val="3840322885"/>
      </p:ext>
    </p:extLst>
  </p:cSld>
  <p:clrMapOvr>
    <a:masterClrMapping/>
  </p:clrMapOvr>
  <p:transition spd="slow"/>
  <p:timing>
    <p:tnLst>
      <p:par>
        <p:cTn id="1" dur="indefinite" restart="never" fill="hold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5"/>
          <p:cNvSpPr txBox="1">
            <a:spLocks/>
          </p:cNvSpPr>
          <p:nvPr/>
        </p:nvSpPr>
        <p:spPr>
          <a:xfrm>
            <a:off x="651376" y="1414986"/>
            <a:ext cx="23726274" cy="1136573"/>
          </a:xfrm>
          <a:prstGeom prst="rect">
            <a:avLst/>
          </a:prstGeom>
        </p:spPr>
        <p:txBody>
          <a:bodyPr>
            <a:noAutofit/>
          </a:bodyPr>
          <a:lstStyle>
            <a:lvl1pPr marL="457086" indent="-457086" algn="l" defTabSz="1828343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Char char="•"/>
              <a:defRPr sz="5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71257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5429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99600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13771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027943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114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286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457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6076" b="1" dirty="0" smtClean="0">
                <a:latin typeface="+mj-lt"/>
                <a:ea typeface="Segoe UI Black" panose="020B0A02040204020203" pitchFamily="34" charset="0"/>
                <a:cs typeface="Segoe UI" panose="020B0502040204020203" pitchFamily="34" charset="0"/>
              </a:rPr>
              <a:t>Trinetra Wireless - </a:t>
            </a:r>
            <a:r>
              <a:rPr lang="en-US" sz="66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On-field Resource Management App</a:t>
            </a:r>
            <a:endParaRPr lang="en-US" sz="66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GB" sz="6076" b="1" dirty="0">
              <a:latin typeface="+mj-lt"/>
              <a:ea typeface="Segoe UI Black" panose="020B0A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ext Placeholder 6"/>
          <p:cNvSpPr txBox="1">
            <a:spLocks/>
          </p:cNvSpPr>
          <p:nvPr/>
        </p:nvSpPr>
        <p:spPr>
          <a:xfrm>
            <a:off x="651376" y="3017889"/>
            <a:ext cx="12084214" cy="5989792"/>
          </a:xfrm>
          <a:prstGeom prst="rect">
            <a:avLst/>
          </a:prstGeom>
        </p:spPr>
        <p:txBody>
          <a:bodyPr>
            <a:noAutofit/>
          </a:bodyPr>
          <a:lstStyle>
            <a:lvl1pPr marL="457086" indent="-457086" algn="l" defTabSz="1828343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Char char="•"/>
              <a:defRPr sz="5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71257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4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5429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99600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13771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027943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114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286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457" indent="-457086" algn="l" defTabSz="1828343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03275" indent="-720725">
              <a:lnSpc>
                <a:spcPct val="150000"/>
              </a:lnSpc>
              <a:buClr>
                <a:schemeClr val="accent1">
                  <a:lumMod val="50000"/>
                </a:schemeClr>
              </a:buClr>
            </a:pPr>
            <a:r>
              <a:rPr lang="en-GB" sz="3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en-GB" sz="3400" b="1" dirty="0">
                <a:latin typeface="Arial" panose="020B0604020202020204" pitchFamily="34" charset="0"/>
                <a:cs typeface="Arial" panose="020B0604020202020204" pitchFamily="34" charset="0"/>
              </a:rPr>
              <a:t>+ Years </a:t>
            </a:r>
            <a:r>
              <a:rPr lang="en-GB" sz="3400" dirty="0">
                <a:latin typeface="Arial" panose="020B0604020202020204" pitchFamily="34" charset="0"/>
                <a:cs typeface="Arial" panose="020B0604020202020204" pitchFamily="34" charset="0"/>
              </a:rPr>
              <a:t>as GPS location based Service </a:t>
            </a:r>
            <a:r>
              <a:rPr lang="en-GB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Provider</a:t>
            </a:r>
          </a:p>
          <a:p>
            <a:pPr marL="803275" indent="-720725">
              <a:lnSpc>
                <a:spcPct val="150000"/>
              </a:lnSpc>
              <a:buClr>
                <a:schemeClr val="accent1">
                  <a:lumMod val="50000"/>
                </a:schemeClr>
              </a:buClr>
            </a:pPr>
            <a:r>
              <a:rPr lang="en-GB" sz="3400" b="1" dirty="0">
                <a:latin typeface="Arial" panose="020B0604020202020204" pitchFamily="34" charset="0"/>
                <a:cs typeface="Arial" panose="020B0604020202020204" pitchFamily="34" charset="0"/>
              </a:rPr>
              <a:t>15+ Global Locations </a:t>
            </a:r>
            <a:r>
              <a:rPr lang="en-GB" sz="3400" dirty="0">
                <a:latin typeface="Arial" panose="020B0604020202020204" pitchFamily="34" charset="0"/>
                <a:cs typeface="Arial" panose="020B0604020202020204" pitchFamily="34" charset="0"/>
              </a:rPr>
              <a:t>with Local </a:t>
            </a:r>
            <a:r>
              <a:rPr lang="en-GB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Support </a:t>
            </a:r>
          </a:p>
          <a:p>
            <a:pPr marL="803275" indent="-720725">
              <a:lnSpc>
                <a:spcPct val="150000"/>
              </a:lnSpc>
              <a:buClr>
                <a:schemeClr val="accent1">
                  <a:lumMod val="50000"/>
                </a:schemeClr>
              </a:buClr>
            </a:pPr>
            <a:r>
              <a:rPr lang="en-GB" sz="3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15000+ Installations </a:t>
            </a:r>
            <a:r>
              <a:rPr lang="en-GB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track record</a:t>
            </a:r>
          </a:p>
          <a:p>
            <a:pPr marL="803275" indent="-720725">
              <a:lnSpc>
                <a:spcPct val="150000"/>
              </a:lnSpc>
              <a:buClr>
                <a:schemeClr val="accent1">
                  <a:lumMod val="50000"/>
                </a:schemeClr>
              </a:buClr>
            </a:pPr>
            <a:r>
              <a:rPr lang="en-GB" sz="3400" dirty="0">
                <a:latin typeface="Arial" panose="020B0604020202020204" pitchFamily="34" charset="0"/>
                <a:cs typeface="Arial" panose="020B0604020202020204" pitchFamily="34" charset="0"/>
              </a:rPr>
              <a:t>Silver Technology Partner with </a:t>
            </a:r>
            <a:r>
              <a:rPr lang="en-GB" sz="3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HPE</a:t>
            </a:r>
          </a:p>
          <a:p>
            <a:pPr marL="803275" indent="-720725">
              <a:lnSpc>
                <a:spcPct val="150000"/>
              </a:lnSpc>
              <a:buClr>
                <a:schemeClr val="accent1">
                  <a:lumMod val="50000"/>
                </a:schemeClr>
              </a:buClr>
            </a:pPr>
            <a:r>
              <a:rPr lang="en-GB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An </a:t>
            </a:r>
            <a:r>
              <a:rPr lang="en-GB" sz="3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ISO 9001-2015 </a:t>
            </a:r>
            <a:r>
              <a:rPr lang="en-GB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Quality Certified Company</a:t>
            </a:r>
          </a:p>
          <a:p>
            <a:pPr marL="803275" indent="-720725">
              <a:lnSpc>
                <a:spcPct val="150000"/>
              </a:lnSpc>
              <a:spcAft>
                <a:spcPts val="600"/>
              </a:spcAft>
              <a:buClr>
                <a:schemeClr val="accent1">
                  <a:lumMod val="50000"/>
                </a:schemeClr>
              </a:buClr>
              <a:buSzPct val="100000"/>
              <a:defRPr/>
            </a:pPr>
            <a:r>
              <a:rPr lang="en-US" altLang="en-US" sz="3400" b="1" dirty="0">
                <a:latin typeface="Arial" panose="020B0604020202020204" pitchFamily="34" charset="0"/>
                <a:cs typeface="Arial" panose="020B0604020202020204" pitchFamily="34" charset="0"/>
              </a:rPr>
              <a:t>Canada</a:t>
            </a:r>
            <a:r>
              <a:rPr lang="en-US" altLang="en-US" sz="3400" dirty="0">
                <a:latin typeface="Arial" panose="020B0604020202020204" pitchFamily="34" charset="0"/>
                <a:cs typeface="Arial" panose="020B0604020202020204" pitchFamily="34" charset="0"/>
              </a:rPr>
              <a:t>: Research &amp; Development Centre</a:t>
            </a:r>
          </a:p>
          <a:p>
            <a:pPr marL="803275" indent="-720725">
              <a:lnSpc>
                <a:spcPct val="150000"/>
              </a:lnSpc>
              <a:spcAft>
                <a:spcPts val="600"/>
              </a:spcAft>
              <a:buClr>
                <a:schemeClr val="accent1">
                  <a:lumMod val="50000"/>
                </a:schemeClr>
              </a:buClr>
              <a:buSzPct val="100000"/>
              <a:defRPr/>
            </a:pPr>
            <a:r>
              <a:rPr lang="en-US" altLang="en-US" sz="340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en-US" sz="3400" b="1" dirty="0">
                <a:latin typeface="Arial" panose="020B0604020202020204" pitchFamily="34" charset="0"/>
                <a:cs typeface="Arial" panose="020B0604020202020204" pitchFamily="34" charset="0"/>
              </a:rPr>
              <a:t>ndia</a:t>
            </a:r>
            <a:r>
              <a:rPr lang="en-US" altLang="en-US" sz="3400" dirty="0">
                <a:latin typeface="Arial" panose="020B0604020202020204" pitchFamily="34" charset="0"/>
                <a:cs typeface="Arial" panose="020B0604020202020204" pitchFamily="34" charset="0"/>
              </a:rPr>
              <a:t>: Software Development &amp; Support Centre</a:t>
            </a:r>
          </a:p>
          <a:p>
            <a:pPr marL="803275" indent="-720725">
              <a:lnSpc>
                <a:spcPct val="150000"/>
              </a:lnSpc>
              <a:spcAft>
                <a:spcPts val="600"/>
              </a:spcAft>
              <a:buClr>
                <a:schemeClr val="accent1">
                  <a:lumMod val="50000"/>
                </a:schemeClr>
              </a:buClr>
              <a:buSzPct val="100000"/>
              <a:defRPr/>
            </a:pPr>
            <a:r>
              <a:rPr lang="en-US" altLang="en-US" sz="3400" b="1" dirty="0">
                <a:latin typeface="Arial" panose="020B0604020202020204" pitchFamily="34" charset="0"/>
                <a:cs typeface="Arial" panose="020B0604020202020204" pitchFamily="34" charset="0"/>
              </a:rPr>
              <a:t>UAE</a:t>
            </a:r>
            <a:r>
              <a:rPr lang="en-US" altLang="en-US" sz="3400" dirty="0">
                <a:latin typeface="Arial" panose="020B0604020202020204" pitchFamily="34" charset="0"/>
                <a:cs typeface="Arial" panose="020B0604020202020204" pitchFamily="34" charset="0"/>
              </a:rPr>
              <a:t>: Sales, Marketing &amp; Implementation Support</a:t>
            </a:r>
          </a:p>
          <a:p>
            <a:pPr marL="803275" indent="-720725">
              <a:lnSpc>
                <a:spcPct val="150000"/>
              </a:lnSpc>
              <a:spcAft>
                <a:spcPts val="600"/>
              </a:spcAft>
              <a:buClr>
                <a:schemeClr val="accent1">
                  <a:lumMod val="50000"/>
                </a:schemeClr>
              </a:buClr>
              <a:buSzPct val="100000"/>
              <a:defRPr/>
            </a:pPr>
            <a:r>
              <a:rPr lang="en-US" altLang="en-US" sz="3400" dirty="0">
                <a:latin typeface="Arial" panose="020B0604020202020204" pitchFamily="34" charset="0"/>
                <a:cs typeface="Arial" panose="020B0604020202020204" pitchFamily="34" charset="0"/>
              </a:rPr>
              <a:t>Network of Channel Partners (including GCC</a:t>
            </a:r>
            <a:r>
              <a:rPr lang="en-US" altLang="en-US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GB" sz="3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3275" indent="-720725">
              <a:lnSpc>
                <a:spcPct val="150000"/>
              </a:lnSpc>
              <a:buClr>
                <a:schemeClr val="accent1">
                  <a:lumMod val="50000"/>
                </a:schemeClr>
              </a:buClr>
            </a:pPr>
            <a:endParaRPr lang="en-GB" sz="3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reeform 97"/>
          <p:cNvSpPr>
            <a:spLocks noChangeArrowheads="1"/>
          </p:cNvSpPr>
          <p:nvPr/>
        </p:nvSpPr>
        <p:spPr bwMode="auto">
          <a:xfrm>
            <a:off x="13855001" y="9474012"/>
            <a:ext cx="226316" cy="194272"/>
          </a:xfrm>
          <a:custGeom>
            <a:avLst/>
            <a:gdLst>
              <a:gd name="T0" fmla="*/ 230 w 497"/>
              <a:gd name="T1" fmla="*/ 231 h 426"/>
              <a:gd name="T2" fmla="*/ 230 w 497"/>
              <a:gd name="T3" fmla="*/ 231 h 426"/>
              <a:gd name="T4" fmla="*/ 274 w 497"/>
              <a:gd name="T5" fmla="*/ 231 h 426"/>
              <a:gd name="T6" fmla="*/ 274 w 497"/>
              <a:gd name="T7" fmla="*/ 275 h 426"/>
              <a:gd name="T8" fmla="*/ 496 w 497"/>
              <a:gd name="T9" fmla="*/ 275 h 426"/>
              <a:gd name="T10" fmla="*/ 487 w 497"/>
              <a:gd name="T11" fmla="*/ 133 h 426"/>
              <a:gd name="T12" fmla="*/ 443 w 497"/>
              <a:gd name="T13" fmla="*/ 80 h 426"/>
              <a:gd name="T14" fmla="*/ 363 w 497"/>
              <a:gd name="T15" fmla="*/ 80 h 426"/>
              <a:gd name="T16" fmla="*/ 337 w 497"/>
              <a:gd name="T17" fmla="*/ 27 h 426"/>
              <a:gd name="T18" fmla="*/ 300 w 497"/>
              <a:gd name="T19" fmla="*/ 0 h 426"/>
              <a:gd name="T20" fmla="*/ 194 w 497"/>
              <a:gd name="T21" fmla="*/ 0 h 426"/>
              <a:gd name="T22" fmla="*/ 168 w 497"/>
              <a:gd name="T23" fmla="*/ 27 h 426"/>
              <a:gd name="T24" fmla="*/ 133 w 497"/>
              <a:gd name="T25" fmla="*/ 80 h 426"/>
              <a:gd name="T26" fmla="*/ 53 w 497"/>
              <a:gd name="T27" fmla="*/ 80 h 426"/>
              <a:gd name="T28" fmla="*/ 9 w 497"/>
              <a:gd name="T29" fmla="*/ 133 h 426"/>
              <a:gd name="T30" fmla="*/ 0 w 497"/>
              <a:gd name="T31" fmla="*/ 275 h 426"/>
              <a:gd name="T32" fmla="*/ 230 w 497"/>
              <a:gd name="T33" fmla="*/ 275 h 426"/>
              <a:gd name="T34" fmla="*/ 230 w 497"/>
              <a:gd name="T35" fmla="*/ 231 h 426"/>
              <a:gd name="T36" fmla="*/ 186 w 497"/>
              <a:gd name="T37" fmla="*/ 53 h 426"/>
              <a:gd name="T38" fmla="*/ 186 w 497"/>
              <a:gd name="T39" fmla="*/ 53 h 426"/>
              <a:gd name="T40" fmla="*/ 212 w 497"/>
              <a:gd name="T41" fmla="*/ 36 h 426"/>
              <a:gd name="T42" fmla="*/ 284 w 497"/>
              <a:gd name="T43" fmla="*/ 36 h 426"/>
              <a:gd name="T44" fmla="*/ 309 w 497"/>
              <a:gd name="T45" fmla="*/ 53 h 426"/>
              <a:gd name="T46" fmla="*/ 319 w 497"/>
              <a:gd name="T47" fmla="*/ 80 h 426"/>
              <a:gd name="T48" fmla="*/ 177 w 497"/>
              <a:gd name="T49" fmla="*/ 80 h 426"/>
              <a:gd name="T50" fmla="*/ 186 w 497"/>
              <a:gd name="T51" fmla="*/ 53 h 426"/>
              <a:gd name="T52" fmla="*/ 274 w 497"/>
              <a:gd name="T53" fmla="*/ 355 h 426"/>
              <a:gd name="T54" fmla="*/ 274 w 497"/>
              <a:gd name="T55" fmla="*/ 355 h 426"/>
              <a:gd name="T56" fmla="*/ 230 w 497"/>
              <a:gd name="T57" fmla="*/ 355 h 426"/>
              <a:gd name="T58" fmla="*/ 230 w 497"/>
              <a:gd name="T59" fmla="*/ 302 h 426"/>
              <a:gd name="T60" fmla="*/ 9 w 497"/>
              <a:gd name="T61" fmla="*/ 302 h 426"/>
              <a:gd name="T62" fmla="*/ 17 w 497"/>
              <a:gd name="T63" fmla="*/ 381 h 426"/>
              <a:gd name="T64" fmla="*/ 62 w 497"/>
              <a:gd name="T65" fmla="*/ 425 h 426"/>
              <a:gd name="T66" fmla="*/ 434 w 497"/>
              <a:gd name="T67" fmla="*/ 425 h 426"/>
              <a:gd name="T68" fmla="*/ 478 w 497"/>
              <a:gd name="T69" fmla="*/ 381 h 426"/>
              <a:gd name="T70" fmla="*/ 487 w 497"/>
              <a:gd name="T71" fmla="*/ 302 h 426"/>
              <a:gd name="T72" fmla="*/ 274 w 497"/>
              <a:gd name="T73" fmla="*/ 302 h 426"/>
              <a:gd name="T74" fmla="*/ 274 w 497"/>
              <a:gd name="T75" fmla="*/ 355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97" h="426">
                <a:moveTo>
                  <a:pt x="230" y="231"/>
                </a:moveTo>
                <a:lnTo>
                  <a:pt x="230" y="231"/>
                </a:lnTo>
                <a:cubicBezTo>
                  <a:pt x="274" y="231"/>
                  <a:pt x="274" y="231"/>
                  <a:pt x="274" y="231"/>
                </a:cubicBezTo>
                <a:cubicBezTo>
                  <a:pt x="274" y="275"/>
                  <a:pt x="274" y="275"/>
                  <a:pt x="274" y="275"/>
                </a:cubicBezTo>
                <a:cubicBezTo>
                  <a:pt x="496" y="275"/>
                  <a:pt x="496" y="275"/>
                  <a:pt x="496" y="275"/>
                </a:cubicBezTo>
                <a:cubicBezTo>
                  <a:pt x="496" y="275"/>
                  <a:pt x="496" y="168"/>
                  <a:pt x="487" y="133"/>
                </a:cubicBezTo>
                <a:cubicBezTo>
                  <a:pt x="487" y="97"/>
                  <a:pt x="478" y="80"/>
                  <a:pt x="443" y="80"/>
                </a:cubicBezTo>
                <a:cubicBezTo>
                  <a:pt x="363" y="80"/>
                  <a:pt x="363" y="80"/>
                  <a:pt x="363" y="80"/>
                </a:cubicBezTo>
                <a:cubicBezTo>
                  <a:pt x="345" y="53"/>
                  <a:pt x="337" y="27"/>
                  <a:pt x="337" y="27"/>
                </a:cubicBezTo>
                <a:cubicBezTo>
                  <a:pt x="328" y="9"/>
                  <a:pt x="319" y="0"/>
                  <a:pt x="300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77" y="0"/>
                  <a:pt x="168" y="9"/>
                  <a:pt x="168" y="27"/>
                </a:cubicBezTo>
                <a:cubicBezTo>
                  <a:pt x="159" y="27"/>
                  <a:pt x="150" y="53"/>
                  <a:pt x="133" y="80"/>
                </a:cubicBezTo>
                <a:cubicBezTo>
                  <a:pt x="53" y="80"/>
                  <a:pt x="53" y="80"/>
                  <a:pt x="53" y="80"/>
                </a:cubicBezTo>
                <a:cubicBezTo>
                  <a:pt x="17" y="80"/>
                  <a:pt x="9" y="97"/>
                  <a:pt x="9" y="133"/>
                </a:cubicBezTo>
                <a:cubicBezTo>
                  <a:pt x="0" y="168"/>
                  <a:pt x="0" y="275"/>
                  <a:pt x="0" y="275"/>
                </a:cubicBezTo>
                <a:cubicBezTo>
                  <a:pt x="230" y="275"/>
                  <a:pt x="230" y="275"/>
                  <a:pt x="230" y="275"/>
                </a:cubicBezTo>
                <a:lnTo>
                  <a:pt x="230" y="231"/>
                </a:lnTo>
                <a:close/>
                <a:moveTo>
                  <a:pt x="186" y="53"/>
                </a:moveTo>
                <a:lnTo>
                  <a:pt x="186" y="53"/>
                </a:lnTo>
                <a:cubicBezTo>
                  <a:pt x="194" y="44"/>
                  <a:pt x="194" y="36"/>
                  <a:pt x="212" y="36"/>
                </a:cubicBezTo>
                <a:cubicBezTo>
                  <a:pt x="284" y="36"/>
                  <a:pt x="284" y="36"/>
                  <a:pt x="284" y="36"/>
                </a:cubicBezTo>
                <a:cubicBezTo>
                  <a:pt x="300" y="36"/>
                  <a:pt x="300" y="44"/>
                  <a:pt x="309" y="53"/>
                </a:cubicBezTo>
                <a:cubicBezTo>
                  <a:pt x="309" y="53"/>
                  <a:pt x="319" y="71"/>
                  <a:pt x="319" y="80"/>
                </a:cubicBezTo>
                <a:cubicBezTo>
                  <a:pt x="177" y="80"/>
                  <a:pt x="177" y="80"/>
                  <a:pt x="177" y="80"/>
                </a:cubicBezTo>
                <a:cubicBezTo>
                  <a:pt x="186" y="71"/>
                  <a:pt x="186" y="53"/>
                  <a:pt x="186" y="53"/>
                </a:cubicBezTo>
                <a:close/>
                <a:moveTo>
                  <a:pt x="274" y="355"/>
                </a:moveTo>
                <a:lnTo>
                  <a:pt x="274" y="355"/>
                </a:lnTo>
                <a:cubicBezTo>
                  <a:pt x="230" y="355"/>
                  <a:pt x="230" y="355"/>
                  <a:pt x="230" y="355"/>
                </a:cubicBezTo>
                <a:cubicBezTo>
                  <a:pt x="230" y="302"/>
                  <a:pt x="230" y="302"/>
                  <a:pt x="230" y="302"/>
                </a:cubicBezTo>
                <a:cubicBezTo>
                  <a:pt x="9" y="302"/>
                  <a:pt x="9" y="302"/>
                  <a:pt x="9" y="302"/>
                </a:cubicBezTo>
                <a:cubicBezTo>
                  <a:pt x="9" y="302"/>
                  <a:pt x="17" y="346"/>
                  <a:pt x="17" y="381"/>
                </a:cubicBezTo>
                <a:cubicBezTo>
                  <a:pt x="17" y="399"/>
                  <a:pt x="26" y="425"/>
                  <a:pt x="62" y="425"/>
                </a:cubicBezTo>
                <a:cubicBezTo>
                  <a:pt x="434" y="425"/>
                  <a:pt x="434" y="425"/>
                  <a:pt x="434" y="425"/>
                </a:cubicBezTo>
                <a:cubicBezTo>
                  <a:pt x="469" y="425"/>
                  <a:pt x="478" y="399"/>
                  <a:pt x="478" y="381"/>
                </a:cubicBezTo>
                <a:cubicBezTo>
                  <a:pt x="478" y="346"/>
                  <a:pt x="487" y="302"/>
                  <a:pt x="487" y="302"/>
                </a:cubicBezTo>
                <a:cubicBezTo>
                  <a:pt x="274" y="302"/>
                  <a:pt x="274" y="302"/>
                  <a:pt x="274" y="302"/>
                </a:cubicBezTo>
                <a:lnTo>
                  <a:pt x="274" y="3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914400"/>
            <a:endParaRPr lang="en-US" sz="508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0" name="Freeform 110"/>
          <p:cNvSpPr>
            <a:spLocks noChangeArrowheads="1"/>
          </p:cNvSpPr>
          <p:nvPr/>
        </p:nvSpPr>
        <p:spPr bwMode="auto">
          <a:xfrm>
            <a:off x="13785727" y="6695711"/>
            <a:ext cx="210292" cy="170238"/>
          </a:xfrm>
          <a:custGeom>
            <a:avLst/>
            <a:gdLst>
              <a:gd name="T0" fmla="*/ 444 w 462"/>
              <a:gd name="T1" fmla="*/ 9 h 373"/>
              <a:gd name="T2" fmla="*/ 444 w 462"/>
              <a:gd name="T3" fmla="*/ 9 h 373"/>
              <a:gd name="T4" fmla="*/ 9 w 462"/>
              <a:gd name="T5" fmla="*/ 160 h 373"/>
              <a:gd name="T6" fmla="*/ 9 w 462"/>
              <a:gd name="T7" fmla="*/ 169 h 373"/>
              <a:gd name="T8" fmla="*/ 98 w 462"/>
              <a:gd name="T9" fmla="*/ 213 h 373"/>
              <a:gd name="T10" fmla="*/ 98 w 462"/>
              <a:gd name="T11" fmla="*/ 213 h 373"/>
              <a:gd name="T12" fmla="*/ 160 w 462"/>
              <a:gd name="T13" fmla="*/ 230 h 373"/>
              <a:gd name="T14" fmla="*/ 434 w 462"/>
              <a:gd name="T15" fmla="*/ 35 h 373"/>
              <a:gd name="T16" fmla="*/ 434 w 462"/>
              <a:gd name="T17" fmla="*/ 35 h 373"/>
              <a:gd name="T18" fmla="*/ 240 w 462"/>
              <a:gd name="T19" fmla="*/ 248 h 373"/>
              <a:gd name="T20" fmla="*/ 240 w 462"/>
              <a:gd name="T21" fmla="*/ 248 h 373"/>
              <a:gd name="T22" fmla="*/ 231 w 462"/>
              <a:gd name="T23" fmla="*/ 257 h 373"/>
              <a:gd name="T24" fmla="*/ 240 w 462"/>
              <a:gd name="T25" fmla="*/ 266 h 373"/>
              <a:gd name="T26" fmla="*/ 240 w 462"/>
              <a:gd name="T27" fmla="*/ 266 h 373"/>
              <a:gd name="T28" fmla="*/ 363 w 462"/>
              <a:gd name="T29" fmla="*/ 337 h 373"/>
              <a:gd name="T30" fmla="*/ 390 w 462"/>
              <a:gd name="T31" fmla="*/ 328 h 373"/>
              <a:gd name="T32" fmla="*/ 461 w 462"/>
              <a:gd name="T33" fmla="*/ 18 h 373"/>
              <a:gd name="T34" fmla="*/ 444 w 462"/>
              <a:gd name="T35" fmla="*/ 9 h 373"/>
              <a:gd name="T36" fmla="*/ 160 w 462"/>
              <a:gd name="T37" fmla="*/ 363 h 373"/>
              <a:gd name="T38" fmla="*/ 160 w 462"/>
              <a:gd name="T39" fmla="*/ 363 h 373"/>
              <a:gd name="T40" fmla="*/ 169 w 462"/>
              <a:gd name="T41" fmla="*/ 372 h 373"/>
              <a:gd name="T42" fmla="*/ 240 w 462"/>
              <a:gd name="T43" fmla="*/ 310 h 373"/>
              <a:gd name="T44" fmla="*/ 160 w 462"/>
              <a:gd name="T45" fmla="*/ 266 h 373"/>
              <a:gd name="T46" fmla="*/ 160 w 462"/>
              <a:gd name="T47" fmla="*/ 363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62" h="373">
                <a:moveTo>
                  <a:pt x="444" y="9"/>
                </a:moveTo>
                <a:lnTo>
                  <a:pt x="444" y="9"/>
                </a:lnTo>
                <a:cubicBezTo>
                  <a:pt x="434" y="9"/>
                  <a:pt x="18" y="160"/>
                  <a:pt x="9" y="160"/>
                </a:cubicBezTo>
                <a:cubicBezTo>
                  <a:pt x="0" y="160"/>
                  <a:pt x="0" y="169"/>
                  <a:pt x="9" y="169"/>
                </a:cubicBezTo>
                <a:cubicBezTo>
                  <a:pt x="18" y="177"/>
                  <a:pt x="98" y="213"/>
                  <a:pt x="98" y="213"/>
                </a:cubicBezTo>
                <a:lnTo>
                  <a:pt x="98" y="213"/>
                </a:lnTo>
                <a:cubicBezTo>
                  <a:pt x="160" y="230"/>
                  <a:pt x="160" y="230"/>
                  <a:pt x="160" y="230"/>
                </a:cubicBezTo>
                <a:cubicBezTo>
                  <a:pt x="160" y="230"/>
                  <a:pt x="425" y="35"/>
                  <a:pt x="434" y="35"/>
                </a:cubicBezTo>
                <a:cubicBezTo>
                  <a:pt x="434" y="26"/>
                  <a:pt x="434" y="35"/>
                  <a:pt x="434" y="35"/>
                </a:cubicBezTo>
                <a:lnTo>
                  <a:pt x="240" y="248"/>
                </a:lnTo>
                <a:lnTo>
                  <a:pt x="240" y="248"/>
                </a:lnTo>
                <a:cubicBezTo>
                  <a:pt x="231" y="257"/>
                  <a:pt x="231" y="257"/>
                  <a:pt x="231" y="257"/>
                </a:cubicBezTo>
                <a:cubicBezTo>
                  <a:pt x="240" y="266"/>
                  <a:pt x="240" y="266"/>
                  <a:pt x="240" y="266"/>
                </a:cubicBezTo>
                <a:lnTo>
                  <a:pt x="240" y="266"/>
                </a:lnTo>
                <a:cubicBezTo>
                  <a:pt x="240" y="266"/>
                  <a:pt x="363" y="328"/>
                  <a:pt x="363" y="337"/>
                </a:cubicBezTo>
                <a:cubicBezTo>
                  <a:pt x="372" y="337"/>
                  <a:pt x="381" y="337"/>
                  <a:pt x="390" y="328"/>
                </a:cubicBezTo>
                <a:cubicBezTo>
                  <a:pt x="390" y="319"/>
                  <a:pt x="461" y="26"/>
                  <a:pt x="461" y="18"/>
                </a:cubicBezTo>
                <a:cubicBezTo>
                  <a:pt x="461" y="9"/>
                  <a:pt x="453" y="0"/>
                  <a:pt x="444" y="9"/>
                </a:cubicBezTo>
                <a:close/>
                <a:moveTo>
                  <a:pt x="160" y="363"/>
                </a:moveTo>
                <a:lnTo>
                  <a:pt x="160" y="363"/>
                </a:lnTo>
                <a:cubicBezTo>
                  <a:pt x="160" y="372"/>
                  <a:pt x="160" y="372"/>
                  <a:pt x="169" y="372"/>
                </a:cubicBezTo>
                <a:cubicBezTo>
                  <a:pt x="169" y="363"/>
                  <a:pt x="240" y="310"/>
                  <a:pt x="240" y="310"/>
                </a:cubicBezTo>
                <a:cubicBezTo>
                  <a:pt x="160" y="266"/>
                  <a:pt x="160" y="266"/>
                  <a:pt x="160" y="266"/>
                </a:cubicBezTo>
                <a:lnTo>
                  <a:pt x="160" y="3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914400"/>
            <a:endParaRPr lang="en-US" sz="508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1" name="Freeform 97"/>
          <p:cNvSpPr>
            <a:spLocks noChangeArrowheads="1"/>
          </p:cNvSpPr>
          <p:nvPr/>
        </p:nvSpPr>
        <p:spPr bwMode="auto">
          <a:xfrm>
            <a:off x="13823829" y="7549346"/>
            <a:ext cx="226316" cy="194272"/>
          </a:xfrm>
          <a:custGeom>
            <a:avLst/>
            <a:gdLst>
              <a:gd name="T0" fmla="*/ 230 w 497"/>
              <a:gd name="T1" fmla="*/ 231 h 426"/>
              <a:gd name="T2" fmla="*/ 230 w 497"/>
              <a:gd name="T3" fmla="*/ 231 h 426"/>
              <a:gd name="T4" fmla="*/ 274 w 497"/>
              <a:gd name="T5" fmla="*/ 231 h 426"/>
              <a:gd name="T6" fmla="*/ 274 w 497"/>
              <a:gd name="T7" fmla="*/ 275 h 426"/>
              <a:gd name="T8" fmla="*/ 496 w 497"/>
              <a:gd name="T9" fmla="*/ 275 h 426"/>
              <a:gd name="T10" fmla="*/ 487 w 497"/>
              <a:gd name="T11" fmla="*/ 133 h 426"/>
              <a:gd name="T12" fmla="*/ 443 w 497"/>
              <a:gd name="T13" fmla="*/ 80 h 426"/>
              <a:gd name="T14" fmla="*/ 363 w 497"/>
              <a:gd name="T15" fmla="*/ 80 h 426"/>
              <a:gd name="T16" fmla="*/ 337 w 497"/>
              <a:gd name="T17" fmla="*/ 27 h 426"/>
              <a:gd name="T18" fmla="*/ 300 w 497"/>
              <a:gd name="T19" fmla="*/ 0 h 426"/>
              <a:gd name="T20" fmla="*/ 194 w 497"/>
              <a:gd name="T21" fmla="*/ 0 h 426"/>
              <a:gd name="T22" fmla="*/ 168 w 497"/>
              <a:gd name="T23" fmla="*/ 27 h 426"/>
              <a:gd name="T24" fmla="*/ 133 w 497"/>
              <a:gd name="T25" fmla="*/ 80 h 426"/>
              <a:gd name="T26" fmla="*/ 53 w 497"/>
              <a:gd name="T27" fmla="*/ 80 h 426"/>
              <a:gd name="T28" fmla="*/ 9 w 497"/>
              <a:gd name="T29" fmla="*/ 133 h 426"/>
              <a:gd name="T30" fmla="*/ 0 w 497"/>
              <a:gd name="T31" fmla="*/ 275 h 426"/>
              <a:gd name="T32" fmla="*/ 230 w 497"/>
              <a:gd name="T33" fmla="*/ 275 h 426"/>
              <a:gd name="T34" fmla="*/ 230 w 497"/>
              <a:gd name="T35" fmla="*/ 231 h 426"/>
              <a:gd name="T36" fmla="*/ 186 w 497"/>
              <a:gd name="T37" fmla="*/ 53 h 426"/>
              <a:gd name="T38" fmla="*/ 186 w 497"/>
              <a:gd name="T39" fmla="*/ 53 h 426"/>
              <a:gd name="T40" fmla="*/ 212 w 497"/>
              <a:gd name="T41" fmla="*/ 36 h 426"/>
              <a:gd name="T42" fmla="*/ 284 w 497"/>
              <a:gd name="T43" fmla="*/ 36 h 426"/>
              <a:gd name="T44" fmla="*/ 309 w 497"/>
              <a:gd name="T45" fmla="*/ 53 h 426"/>
              <a:gd name="T46" fmla="*/ 319 w 497"/>
              <a:gd name="T47" fmla="*/ 80 h 426"/>
              <a:gd name="T48" fmla="*/ 177 w 497"/>
              <a:gd name="T49" fmla="*/ 80 h 426"/>
              <a:gd name="T50" fmla="*/ 186 w 497"/>
              <a:gd name="T51" fmla="*/ 53 h 426"/>
              <a:gd name="T52" fmla="*/ 274 w 497"/>
              <a:gd name="T53" fmla="*/ 355 h 426"/>
              <a:gd name="T54" fmla="*/ 274 w 497"/>
              <a:gd name="T55" fmla="*/ 355 h 426"/>
              <a:gd name="T56" fmla="*/ 230 w 497"/>
              <a:gd name="T57" fmla="*/ 355 h 426"/>
              <a:gd name="T58" fmla="*/ 230 w 497"/>
              <a:gd name="T59" fmla="*/ 302 h 426"/>
              <a:gd name="T60" fmla="*/ 9 w 497"/>
              <a:gd name="T61" fmla="*/ 302 h 426"/>
              <a:gd name="T62" fmla="*/ 17 w 497"/>
              <a:gd name="T63" fmla="*/ 381 h 426"/>
              <a:gd name="T64" fmla="*/ 62 w 497"/>
              <a:gd name="T65" fmla="*/ 425 h 426"/>
              <a:gd name="T66" fmla="*/ 434 w 497"/>
              <a:gd name="T67" fmla="*/ 425 h 426"/>
              <a:gd name="T68" fmla="*/ 478 w 497"/>
              <a:gd name="T69" fmla="*/ 381 h 426"/>
              <a:gd name="T70" fmla="*/ 487 w 497"/>
              <a:gd name="T71" fmla="*/ 302 h 426"/>
              <a:gd name="T72" fmla="*/ 274 w 497"/>
              <a:gd name="T73" fmla="*/ 302 h 426"/>
              <a:gd name="T74" fmla="*/ 274 w 497"/>
              <a:gd name="T75" fmla="*/ 355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97" h="426">
                <a:moveTo>
                  <a:pt x="230" y="231"/>
                </a:moveTo>
                <a:lnTo>
                  <a:pt x="230" y="231"/>
                </a:lnTo>
                <a:cubicBezTo>
                  <a:pt x="274" y="231"/>
                  <a:pt x="274" y="231"/>
                  <a:pt x="274" y="231"/>
                </a:cubicBezTo>
                <a:cubicBezTo>
                  <a:pt x="274" y="275"/>
                  <a:pt x="274" y="275"/>
                  <a:pt x="274" y="275"/>
                </a:cubicBezTo>
                <a:cubicBezTo>
                  <a:pt x="496" y="275"/>
                  <a:pt x="496" y="275"/>
                  <a:pt x="496" y="275"/>
                </a:cubicBezTo>
                <a:cubicBezTo>
                  <a:pt x="496" y="275"/>
                  <a:pt x="496" y="168"/>
                  <a:pt x="487" y="133"/>
                </a:cubicBezTo>
                <a:cubicBezTo>
                  <a:pt x="487" y="97"/>
                  <a:pt x="478" y="80"/>
                  <a:pt x="443" y="80"/>
                </a:cubicBezTo>
                <a:cubicBezTo>
                  <a:pt x="363" y="80"/>
                  <a:pt x="363" y="80"/>
                  <a:pt x="363" y="80"/>
                </a:cubicBezTo>
                <a:cubicBezTo>
                  <a:pt x="345" y="53"/>
                  <a:pt x="337" y="27"/>
                  <a:pt x="337" y="27"/>
                </a:cubicBezTo>
                <a:cubicBezTo>
                  <a:pt x="328" y="9"/>
                  <a:pt x="319" y="0"/>
                  <a:pt x="300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177" y="0"/>
                  <a:pt x="168" y="9"/>
                  <a:pt x="168" y="27"/>
                </a:cubicBezTo>
                <a:cubicBezTo>
                  <a:pt x="159" y="27"/>
                  <a:pt x="150" y="53"/>
                  <a:pt x="133" y="80"/>
                </a:cubicBezTo>
                <a:cubicBezTo>
                  <a:pt x="53" y="80"/>
                  <a:pt x="53" y="80"/>
                  <a:pt x="53" y="80"/>
                </a:cubicBezTo>
                <a:cubicBezTo>
                  <a:pt x="17" y="80"/>
                  <a:pt x="9" y="97"/>
                  <a:pt x="9" y="133"/>
                </a:cubicBezTo>
                <a:cubicBezTo>
                  <a:pt x="0" y="168"/>
                  <a:pt x="0" y="275"/>
                  <a:pt x="0" y="275"/>
                </a:cubicBezTo>
                <a:cubicBezTo>
                  <a:pt x="230" y="275"/>
                  <a:pt x="230" y="275"/>
                  <a:pt x="230" y="275"/>
                </a:cubicBezTo>
                <a:lnTo>
                  <a:pt x="230" y="231"/>
                </a:lnTo>
                <a:close/>
                <a:moveTo>
                  <a:pt x="186" y="53"/>
                </a:moveTo>
                <a:lnTo>
                  <a:pt x="186" y="53"/>
                </a:lnTo>
                <a:cubicBezTo>
                  <a:pt x="194" y="44"/>
                  <a:pt x="194" y="36"/>
                  <a:pt x="212" y="36"/>
                </a:cubicBezTo>
                <a:cubicBezTo>
                  <a:pt x="284" y="36"/>
                  <a:pt x="284" y="36"/>
                  <a:pt x="284" y="36"/>
                </a:cubicBezTo>
                <a:cubicBezTo>
                  <a:pt x="300" y="36"/>
                  <a:pt x="300" y="44"/>
                  <a:pt x="309" y="53"/>
                </a:cubicBezTo>
                <a:cubicBezTo>
                  <a:pt x="309" y="53"/>
                  <a:pt x="319" y="71"/>
                  <a:pt x="319" y="80"/>
                </a:cubicBezTo>
                <a:cubicBezTo>
                  <a:pt x="177" y="80"/>
                  <a:pt x="177" y="80"/>
                  <a:pt x="177" y="80"/>
                </a:cubicBezTo>
                <a:cubicBezTo>
                  <a:pt x="186" y="71"/>
                  <a:pt x="186" y="53"/>
                  <a:pt x="186" y="53"/>
                </a:cubicBezTo>
                <a:close/>
                <a:moveTo>
                  <a:pt x="274" y="355"/>
                </a:moveTo>
                <a:lnTo>
                  <a:pt x="274" y="355"/>
                </a:lnTo>
                <a:cubicBezTo>
                  <a:pt x="230" y="355"/>
                  <a:pt x="230" y="355"/>
                  <a:pt x="230" y="355"/>
                </a:cubicBezTo>
                <a:cubicBezTo>
                  <a:pt x="230" y="302"/>
                  <a:pt x="230" y="302"/>
                  <a:pt x="230" y="302"/>
                </a:cubicBezTo>
                <a:cubicBezTo>
                  <a:pt x="9" y="302"/>
                  <a:pt x="9" y="302"/>
                  <a:pt x="9" y="302"/>
                </a:cubicBezTo>
                <a:cubicBezTo>
                  <a:pt x="9" y="302"/>
                  <a:pt x="17" y="346"/>
                  <a:pt x="17" y="381"/>
                </a:cubicBezTo>
                <a:cubicBezTo>
                  <a:pt x="17" y="399"/>
                  <a:pt x="26" y="425"/>
                  <a:pt x="62" y="425"/>
                </a:cubicBezTo>
                <a:cubicBezTo>
                  <a:pt x="434" y="425"/>
                  <a:pt x="434" y="425"/>
                  <a:pt x="434" y="425"/>
                </a:cubicBezTo>
                <a:cubicBezTo>
                  <a:pt x="469" y="425"/>
                  <a:pt x="478" y="399"/>
                  <a:pt x="478" y="381"/>
                </a:cubicBezTo>
                <a:cubicBezTo>
                  <a:pt x="478" y="346"/>
                  <a:pt x="487" y="302"/>
                  <a:pt x="487" y="302"/>
                </a:cubicBezTo>
                <a:cubicBezTo>
                  <a:pt x="274" y="302"/>
                  <a:pt x="274" y="302"/>
                  <a:pt x="274" y="302"/>
                </a:cubicBezTo>
                <a:lnTo>
                  <a:pt x="274" y="3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914400"/>
            <a:endParaRPr lang="en-US" sz="508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2" name="Freeform 22"/>
          <p:cNvSpPr>
            <a:spLocks noChangeArrowheads="1"/>
          </p:cNvSpPr>
          <p:nvPr/>
        </p:nvSpPr>
        <p:spPr bwMode="auto">
          <a:xfrm>
            <a:off x="13806049" y="8445266"/>
            <a:ext cx="210292" cy="210292"/>
          </a:xfrm>
          <a:custGeom>
            <a:avLst/>
            <a:gdLst>
              <a:gd name="T0" fmla="*/ 230 w 461"/>
              <a:gd name="T1" fmla="*/ 8 h 461"/>
              <a:gd name="T2" fmla="*/ 230 w 461"/>
              <a:gd name="T3" fmla="*/ 8 h 461"/>
              <a:gd name="T4" fmla="*/ 0 w 461"/>
              <a:gd name="T5" fmla="*/ 239 h 461"/>
              <a:gd name="T6" fmla="*/ 230 w 461"/>
              <a:gd name="T7" fmla="*/ 460 h 461"/>
              <a:gd name="T8" fmla="*/ 460 w 461"/>
              <a:gd name="T9" fmla="*/ 230 h 461"/>
              <a:gd name="T10" fmla="*/ 230 w 461"/>
              <a:gd name="T11" fmla="*/ 8 h 461"/>
              <a:gd name="T12" fmla="*/ 230 w 461"/>
              <a:gd name="T13" fmla="*/ 35 h 461"/>
              <a:gd name="T14" fmla="*/ 230 w 461"/>
              <a:gd name="T15" fmla="*/ 35 h 461"/>
              <a:gd name="T16" fmla="*/ 319 w 461"/>
              <a:gd name="T17" fmla="*/ 53 h 461"/>
              <a:gd name="T18" fmla="*/ 291 w 461"/>
              <a:gd name="T19" fmla="*/ 106 h 461"/>
              <a:gd name="T20" fmla="*/ 230 w 461"/>
              <a:gd name="T21" fmla="*/ 97 h 461"/>
              <a:gd name="T22" fmla="*/ 168 w 461"/>
              <a:gd name="T23" fmla="*/ 106 h 461"/>
              <a:gd name="T24" fmla="*/ 141 w 461"/>
              <a:gd name="T25" fmla="*/ 53 h 461"/>
              <a:gd name="T26" fmla="*/ 230 w 461"/>
              <a:gd name="T27" fmla="*/ 35 h 461"/>
              <a:gd name="T28" fmla="*/ 106 w 461"/>
              <a:gd name="T29" fmla="*/ 292 h 461"/>
              <a:gd name="T30" fmla="*/ 106 w 461"/>
              <a:gd name="T31" fmla="*/ 292 h 461"/>
              <a:gd name="T32" fmla="*/ 53 w 461"/>
              <a:gd name="T33" fmla="*/ 327 h 461"/>
              <a:gd name="T34" fmla="*/ 35 w 461"/>
              <a:gd name="T35" fmla="*/ 239 h 461"/>
              <a:gd name="T36" fmla="*/ 53 w 461"/>
              <a:gd name="T37" fmla="*/ 141 h 461"/>
              <a:gd name="T38" fmla="*/ 106 w 461"/>
              <a:gd name="T39" fmla="*/ 167 h 461"/>
              <a:gd name="T40" fmla="*/ 88 w 461"/>
              <a:gd name="T41" fmla="*/ 230 h 461"/>
              <a:gd name="T42" fmla="*/ 106 w 461"/>
              <a:gd name="T43" fmla="*/ 292 h 461"/>
              <a:gd name="T44" fmla="*/ 230 w 461"/>
              <a:gd name="T45" fmla="*/ 433 h 461"/>
              <a:gd name="T46" fmla="*/ 230 w 461"/>
              <a:gd name="T47" fmla="*/ 433 h 461"/>
              <a:gd name="T48" fmla="*/ 141 w 461"/>
              <a:gd name="T49" fmla="*/ 407 h 461"/>
              <a:gd name="T50" fmla="*/ 168 w 461"/>
              <a:gd name="T51" fmla="*/ 354 h 461"/>
              <a:gd name="T52" fmla="*/ 230 w 461"/>
              <a:gd name="T53" fmla="*/ 372 h 461"/>
              <a:gd name="T54" fmla="*/ 291 w 461"/>
              <a:gd name="T55" fmla="*/ 354 h 461"/>
              <a:gd name="T56" fmla="*/ 319 w 461"/>
              <a:gd name="T57" fmla="*/ 407 h 461"/>
              <a:gd name="T58" fmla="*/ 230 w 461"/>
              <a:gd name="T59" fmla="*/ 433 h 461"/>
              <a:gd name="T60" fmla="*/ 230 w 461"/>
              <a:gd name="T61" fmla="*/ 345 h 461"/>
              <a:gd name="T62" fmla="*/ 230 w 461"/>
              <a:gd name="T63" fmla="*/ 345 h 461"/>
              <a:gd name="T64" fmla="*/ 124 w 461"/>
              <a:gd name="T65" fmla="*/ 230 h 461"/>
              <a:gd name="T66" fmla="*/ 230 w 461"/>
              <a:gd name="T67" fmla="*/ 123 h 461"/>
              <a:gd name="T68" fmla="*/ 336 w 461"/>
              <a:gd name="T69" fmla="*/ 230 h 461"/>
              <a:gd name="T70" fmla="*/ 230 w 461"/>
              <a:gd name="T71" fmla="*/ 345 h 461"/>
              <a:gd name="T72" fmla="*/ 354 w 461"/>
              <a:gd name="T73" fmla="*/ 292 h 461"/>
              <a:gd name="T74" fmla="*/ 354 w 461"/>
              <a:gd name="T75" fmla="*/ 292 h 461"/>
              <a:gd name="T76" fmla="*/ 372 w 461"/>
              <a:gd name="T77" fmla="*/ 230 h 461"/>
              <a:gd name="T78" fmla="*/ 354 w 461"/>
              <a:gd name="T79" fmla="*/ 167 h 461"/>
              <a:gd name="T80" fmla="*/ 407 w 461"/>
              <a:gd name="T81" fmla="*/ 141 h 461"/>
              <a:gd name="T82" fmla="*/ 425 w 461"/>
              <a:gd name="T83" fmla="*/ 230 h 461"/>
              <a:gd name="T84" fmla="*/ 407 w 461"/>
              <a:gd name="T85" fmla="*/ 327 h 461"/>
              <a:gd name="T86" fmla="*/ 354 w 461"/>
              <a:gd name="T87" fmla="*/ 292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61" h="461">
                <a:moveTo>
                  <a:pt x="230" y="8"/>
                </a:moveTo>
                <a:lnTo>
                  <a:pt x="230" y="8"/>
                </a:lnTo>
                <a:cubicBezTo>
                  <a:pt x="97" y="8"/>
                  <a:pt x="0" y="106"/>
                  <a:pt x="0" y="239"/>
                </a:cubicBezTo>
                <a:cubicBezTo>
                  <a:pt x="0" y="363"/>
                  <a:pt x="106" y="460"/>
                  <a:pt x="230" y="460"/>
                </a:cubicBezTo>
                <a:cubicBezTo>
                  <a:pt x="363" y="460"/>
                  <a:pt x="460" y="354"/>
                  <a:pt x="460" y="230"/>
                </a:cubicBezTo>
                <a:cubicBezTo>
                  <a:pt x="460" y="106"/>
                  <a:pt x="354" y="0"/>
                  <a:pt x="230" y="8"/>
                </a:cubicBezTo>
                <a:close/>
                <a:moveTo>
                  <a:pt x="230" y="35"/>
                </a:moveTo>
                <a:lnTo>
                  <a:pt x="230" y="35"/>
                </a:lnTo>
                <a:cubicBezTo>
                  <a:pt x="256" y="35"/>
                  <a:pt x="291" y="44"/>
                  <a:pt x="319" y="53"/>
                </a:cubicBezTo>
                <a:cubicBezTo>
                  <a:pt x="291" y="106"/>
                  <a:pt x="291" y="106"/>
                  <a:pt x="291" y="106"/>
                </a:cubicBezTo>
                <a:cubicBezTo>
                  <a:pt x="275" y="97"/>
                  <a:pt x="247" y="97"/>
                  <a:pt x="230" y="97"/>
                </a:cubicBezTo>
                <a:cubicBezTo>
                  <a:pt x="203" y="97"/>
                  <a:pt x="185" y="97"/>
                  <a:pt x="168" y="106"/>
                </a:cubicBezTo>
                <a:cubicBezTo>
                  <a:pt x="141" y="53"/>
                  <a:pt x="141" y="53"/>
                  <a:pt x="141" y="53"/>
                </a:cubicBezTo>
                <a:cubicBezTo>
                  <a:pt x="168" y="44"/>
                  <a:pt x="194" y="35"/>
                  <a:pt x="230" y="35"/>
                </a:cubicBezTo>
                <a:close/>
                <a:moveTo>
                  <a:pt x="106" y="292"/>
                </a:moveTo>
                <a:lnTo>
                  <a:pt x="106" y="292"/>
                </a:lnTo>
                <a:cubicBezTo>
                  <a:pt x="53" y="327"/>
                  <a:pt x="53" y="327"/>
                  <a:pt x="53" y="327"/>
                </a:cubicBezTo>
                <a:cubicBezTo>
                  <a:pt x="35" y="301"/>
                  <a:pt x="35" y="265"/>
                  <a:pt x="35" y="239"/>
                </a:cubicBezTo>
                <a:cubicBezTo>
                  <a:pt x="26" y="204"/>
                  <a:pt x="35" y="167"/>
                  <a:pt x="53" y="141"/>
                </a:cubicBezTo>
                <a:cubicBezTo>
                  <a:pt x="106" y="167"/>
                  <a:pt x="106" y="167"/>
                  <a:pt x="106" y="167"/>
                </a:cubicBezTo>
                <a:cubicBezTo>
                  <a:pt x="97" y="185"/>
                  <a:pt x="88" y="212"/>
                  <a:pt x="88" y="230"/>
                </a:cubicBezTo>
                <a:cubicBezTo>
                  <a:pt x="88" y="257"/>
                  <a:pt x="97" y="274"/>
                  <a:pt x="106" y="292"/>
                </a:cubicBezTo>
                <a:close/>
                <a:moveTo>
                  <a:pt x="230" y="433"/>
                </a:moveTo>
                <a:lnTo>
                  <a:pt x="230" y="433"/>
                </a:lnTo>
                <a:cubicBezTo>
                  <a:pt x="194" y="433"/>
                  <a:pt x="168" y="425"/>
                  <a:pt x="141" y="407"/>
                </a:cubicBezTo>
                <a:cubicBezTo>
                  <a:pt x="168" y="354"/>
                  <a:pt x="168" y="354"/>
                  <a:pt x="168" y="354"/>
                </a:cubicBezTo>
                <a:cubicBezTo>
                  <a:pt x="185" y="363"/>
                  <a:pt x="203" y="372"/>
                  <a:pt x="230" y="372"/>
                </a:cubicBezTo>
                <a:cubicBezTo>
                  <a:pt x="247" y="372"/>
                  <a:pt x="275" y="363"/>
                  <a:pt x="291" y="354"/>
                </a:cubicBezTo>
                <a:cubicBezTo>
                  <a:pt x="319" y="407"/>
                  <a:pt x="319" y="407"/>
                  <a:pt x="319" y="407"/>
                </a:cubicBezTo>
                <a:cubicBezTo>
                  <a:pt x="291" y="425"/>
                  <a:pt x="266" y="433"/>
                  <a:pt x="230" y="433"/>
                </a:cubicBezTo>
                <a:close/>
                <a:moveTo>
                  <a:pt x="230" y="345"/>
                </a:moveTo>
                <a:lnTo>
                  <a:pt x="230" y="345"/>
                </a:lnTo>
                <a:cubicBezTo>
                  <a:pt x="168" y="345"/>
                  <a:pt x="124" y="292"/>
                  <a:pt x="124" y="230"/>
                </a:cubicBezTo>
                <a:cubicBezTo>
                  <a:pt x="124" y="167"/>
                  <a:pt x="168" y="123"/>
                  <a:pt x="230" y="123"/>
                </a:cubicBezTo>
                <a:cubicBezTo>
                  <a:pt x="291" y="123"/>
                  <a:pt x="336" y="167"/>
                  <a:pt x="336" y="230"/>
                </a:cubicBezTo>
                <a:cubicBezTo>
                  <a:pt x="336" y="292"/>
                  <a:pt x="291" y="345"/>
                  <a:pt x="230" y="345"/>
                </a:cubicBezTo>
                <a:close/>
                <a:moveTo>
                  <a:pt x="354" y="292"/>
                </a:moveTo>
                <a:lnTo>
                  <a:pt x="354" y="292"/>
                </a:lnTo>
                <a:cubicBezTo>
                  <a:pt x="363" y="274"/>
                  <a:pt x="372" y="257"/>
                  <a:pt x="372" y="230"/>
                </a:cubicBezTo>
                <a:cubicBezTo>
                  <a:pt x="372" y="212"/>
                  <a:pt x="363" y="185"/>
                  <a:pt x="354" y="167"/>
                </a:cubicBezTo>
                <a:cubicBezTo>
                  <a:pt x="407" y="141"/>
                  <a:pt x="407" y="141"/>
                  <a:pt x="407" y="141"/>
                </a:cubicBezTo>
                <a:cubicBezTo>
                  <a:pt x="416" y="167"/>
                  <a:pt x="425" y="195"/>
                  <a:pt x="425" y="230"/>
                </a:cubicBezTo>
                <a:cubicBezTo>
                  <a:pt x="425" y="265"/>
                  <a:pt x="416" y="292"/>
                  <a:pt x="407" y="327"/>
                </a:cubicBezTo>
                <a:lnTo>
                  <a:pt x="354" y="2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914400"/>
            <a:endParaRPr lang="en-US" sz="508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3" name="Freeform 3"/>
          <p:cNvSpPr>
            <a:spLocks noChangeArrowheads="1"/>
          </p:cNvSpPr>
          <p:nvPr/>
        </p:nvSpPr>
        <p:spPr bwMode="auto">
          <a:xfrm>
            <a:off x="13807948" y="9314273"/>
            <a:ext cx="226314" cy="182254"/>
          </a:xfrm>
          <a:custGeom>
            <a:avLst/>
            <a:gdLst>
              <a:gd name="T0" fmla="*/ 487 w 497"/>
              <a:gd name="T1" fmla="*/ 71 h 400"/>
              <a:gd name="T2" fmla="*/ 487 w 497"/>
              <a:gd name="T3" fmla="*/ 71 h 400"/>
              <a:gd name="T4" fmla="*/ 372 w 497"/>
              <a:gd name="T5" fmla="*/ 0 h 400"/>
              <a:gd name="T6" fmla="*/ 354 w 497"/>
              <a:gd name="T7" fmla="*/ 0 h 400"/>
              <a:gd name="T8" fmla="*/ 248 w 497"/>
              <a:gd name="T9" fmla="*/ 71 h 400"/>
              <a:gd name="T10" fmla="*/ 142 w 497"/>
              <a:gd name="T11" fmla="*/ 0 h 400"/>
              <a:gd name="T12" fmla="*/ 123 w 497"/>
              <a:gd name="T13" fmla="*/ 0 h 400"/>
              <a:gd name="T14" fmla="*/ 8 w 497"/>
              <a:gd name="T15" fmla="*/ 71 h 400"/>
              <a:gd name="T16" fmla="*/ 0 w 497"/>
              <a:gd name="T17" fmla="*/ 89 h 400"/>
              <a:gd name="T18" fmla="*/ 0 w 497"/>
              <a:gd name="T19" fmla="*/ 382 h 400"/>
              <a:gd name="T20" fmla="*/ 8 w 497"/>
              <a:gd name="T21" fmla="*/ 390 h 400"/>
              <a:gd name="T22" fmla="*/ 26 w 497"/>
              <a:gd name="T23" fmla="*/ 390 h 400"/>
              <a:gd name="T24" fmla="*/ 132 w 497"/>
              <a:gd name="T25" fmla="*/ 328 h 400"/>
              <a:gd name="T26" fmla="*/ 239 w 497"/>
              <a:gd name="T27" fmla="*/ 390 h 400"/>
              <a:gd name="T28" fmla="*/ 257 w 497"/>
              <a:gd name="T29" fmla="*/ 390 h 400"/>
              <a:gd name="T30" fmla="*/ 363 w 497"/>
              <a:gd name="T31" fmla="*/ 328 h 400"/>
              <a:gd name="T32" fmla="*/ 470 w 497"/>
              <a:gd name="T33" fmla="*/ 390 h 400"/>
              <a:gd name="T34" fmla="*/ 478 w 497"/>
              <a:gd name="T35" fmla="*/ 399 h 400"/>
              <a:gd name="T36" fmla="*/ 487 w 497"/>
              <a:gd name="T37" fmla="*/ 390 h 400"/>
              <a:gd name="T38" fmla="*/ 496 w 497"/>
              <a:gd name="T39" fmla="*/ 382 h 400"/>
              <a:gd name="T40" fmla="*/ 496 w 497"/>
              <a:gd name="T41" fmla="*/ 89 h 400"/>
              <a:gd name="T42" fmla="*/ 487 w 497"/>
              <a:gd name="T43" fmla="*/ 71 h 400"/>
              <a:gd name="T44" fmla="*/ 115 w 497"/>
              <a:gd name="T45" fmla="*/ 293 h 400"/>
              <a:gd name="T46" fmla="*/ 115 w 497"/>
              <a:gd name="T47" fmla="*/ 293 h 400"/>
              <a:gd name="T48" fmla="*/ 35 w 497"/>
              <a:gd name="T49" fmla="*/ 346 h 400"/>
              <a:gd name="T50" fmla="*/ 35 w 497"/>
              <a:gd name="T51" fmla="*/ 98 h 400"/>
              <a:gd name="T52" fmla="*/ 115 w 497"/>
              <a:gd name="T53" fmla="*/ 44 h 400"/>
              <a:gd name="T54" fmla="*/ 115 w 497"/>
              <a:gd name="T55" fmla="*/ 293 h 400"/>
              <a:gd name="T56" fmla="*/ 230 w 497"/>
              <a:gd name="T57" fmla="*/ 346 h 400"/>
              <a:gd name="T58" fmla="*/ 230 w 497"/>
              <a:gd name="T59" fmla="*/ 346 h 400"/>
              <a:gd name="T60" fmla="*/ 150 w 497"/>
              <a:gd name="T61" fmla="*/ 293 h 400"/>
              <a:gd name="T62" fmla="*/ 150 w 497"/>
              <a:gd name="T63" fmla="*/ 44 h 400"/>
              <a:gd name="T64" fmla="*/ 230 w 497"/>
              <a:gd name="T65" fmla="*/ 98 h 400"/>
              <a:gd name="T66" fmla="*/ 230 w 497"/>
              <a:gd name="T67" fmla="*/ 346 h 400"/>
              <a:gd name="T68" fmla="*/ 345 w 497"/>
              <a:gd name="T69" fmla="*/ 293 h 400"/>
              <a:gd name="T70" fmla="*/ 345 w 497"/>
              <a:gd name="T71" fmla="*/ 293 h 400"/>
              <a:gd name="T72" fmla="*/ 266 w 497"/>
              <a:gd name="T73" fmla="*/ 346 h 400"/>
              <a:gd name="T74" fmla="*/ 266 w 497"/>
              <a:gd name="T75" fmla="*/ 98 h 400"/>
              <a:gd name="T76" fmla="*/ 345 w 497"/>
              <a:gd name="T77" fmla="*/ 44 h 400"/>
              <a:gd name="T78" fmla="*/ 345 w 497"/>
              <a:gd name="T79" fmla="*/ 293 h 400"/>
              <a:gd name="T80" fmla="*/ 461 w 497"/>
              <a:gd name="T81" fmla="*/ 346 h 400"/>
              <a:gd name="T82" fmla="*/ 461 w 497"/>
              <a:gd name="T83" fmla="*/ 346 h 400"/>
              <a:gd name="T84" fmla="*/ 380 w 497"/>
              <a:gd name="T85" fmla="*/ 293 h 400"/>
              <a:gd name="T86" fmla="*/ 380 w 497"/>
              <a:gd name="T87" fmla="*/ 44 h 400"/>
              <a:gd name="T88" fmla="*/ 461 w 497"/>
              <a:gd name="T89" fmla="*/ 98 h 400"/>
              <a:gd name="T90" fmla="*/ 461 w 497"/>
              <a:gd name="T91" fmla="*/ 346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97" h="400">
                <a:moveTo>
                  <a:pt x="487" y="71"/>
                </a:moveTo>
                <a:lnTo>
                  <a:pt x="487" y="71"/>
                </a:lnTo>
                <a:cubicBezTo>
                  <a:pt x="372" y="0"/>
                  <a:pt x="372" y="0"/>
                  <a:pt x="372" y="0"/>
                </a:cubicBezTo>
                <a:cubicBezTo>
                  <a:pt x="363" y="0"/>
                  <a:pt x="363" y="0"/>
                  <a:pt x="354" y="0"/>
                </a:cubicBezTo>
                <a:cubicBezTo>
                  <a:pt x="248" y="71"/>
                  <a:pt x="248" y="71"/>
                  <a:pt x="248" y="71"/>
                </a:cubicBezTo>
                <a:cubicBezTo>
                  <a:pt x="142" y="0"/>
                  <a:pt x="142" y="0"/>
                  <a:pt x="142" y="0"/>
                </a:cubicBezTo>
                <a:cubicBezTo>
                  <a:pt x="132" y="0"/>
                  <a:pt x="132" y="0"/>
                  <a:pt x="123" y="0"/>
                </a:cubicBezTo>
                <a:cubicBezTo>
                  <a:pt x="8" y="71"/>
                  <a:pt x="8" y="71"/>
                  <a:pt x="8" y="71"/>
                </a:cubicBezTo>
                <a:cubicBezTo>
                  <a:pt x="0" y="80"/>
                  <a:pt x="0" y="80"/>
                  <a:pt x="0" y="89"/>
                </a:cubicBezTo>
                <a:cubicBezTo>
                  <a:pt x="0" y="382"/>
                  <a:pt x="0" y="382"/>
                  <a:pt x="0" y="382"/>
                </a:cubicBezTo>
                <a:cubicBezTo>
                  <a:pt x="0" y="382"/>
                  <a:pt x="0" y="390"/>
                  <a:pt x="8" y="390"/>
                </a:cubicBezTo>
                <a:cubicBezTo>
                  <a:pt x="8" y="399"/>
                  <a:pt x="17" y="399"/>
                  <a:pt x="26" y="390"/>
                </a:cubicBezTo>
                <a:cubicBezTo>
                  <a:pt x="132" y="328"/>
                  <a:pt x="132" y="328"/>
                  <a:pt x="132" y="328"/>
                </a:cubicBezTo>
                <a:cubicBezTo>
                  <a:pt x="239" y="390"/>
                  <a:pt x="239" y="390"/>
                  <a:pt x="239" y="390"/>
                </a:cubicBezTo>
                <a:cubicBezTo>
                  <a:pt x="248" y="399"/>
                  <a:pt x="248" y="399"/>
                  <a:pt x="257" y="390"/>
                </a:cubicBezTo>
                <a:cubicBezTo>
                  <a:pt x="363" y="328"/>
                  <a:pt x="363" y="328"/>
                  <a:pt x="363" y="328"/>
                </a:cubicBezTo>
                <a:cubicBezTo>
                  <a:pt x="470" y="390"/>
                  <a:pt x="470" y="390"/>
                  <a:pt x="470" y="390"/>
                </a:cubicBezTo>
                <a:cubicBezTo>
                  <a:pt x="470" y="399"/>
                  <a:pt x="478" y="399"/>
                  <a:pt x="478" y="399"/>
                </a:cubicBezTo>
                <a:cubicBezTo>
                  <a:pt x="478" y="399"/>
                  <a:pt x="487" y="399"/>
                  <a:pt x="487" y="390"/>
                </a:cubicBezTo>
                <a:cubicBezTo>
                  <a:pt x="496" y="390"/>
                  <a:pt x="496" y="382"/>
                  <a:pt x="496" y="382"/>
                </a:cubicBezTo>
                <a:cubicBezTo>
                  <a:pt x="496" y="89"/>
                  <a:pt x="496" y="89"/>
                  <a:pt x="496" y="89"/>
                </a:cubicBezTo>
                <a:cubicBezTo>
                  <a:pt x="496" y="80"/>
                  <a:pt x="496" y="80"/>
                  <a:pt x="487" y="71"/>
                </a:cubicBezTo>
                <a:close/>
                <a:moveTo>
                  <a:pt x="115" y="293"/>
                </a:moveTo>
                <a:lnTo>
                  <a:pt x="115" y="293"/>
                </a:lnTo>
                <a:cubicBezTo>
                  <a:pt x="35" y="346"/>
                  <a:pt x="35" y="346"/>
                  <a:pt x="35" y="346"/>
                </a:cubicBezTo>
                <a:cubicBezTo>
                  <a:pt x="35" y="98"/>
                  <a:pt x="35" y="98"/>
                  <a:pt x="35" y="98"/>
                </a:cubicBezTo>
                <a:cubicBezTo>
                  <a:pt x="115" y="44"/>
                  <a:pt x="115" y="44"/>
                  <a:pt x="115" y="44"/>
                </a:cubicBezTo>
                <a:lnTo>
                  <a:pt x="115" y="293"/>
                </a:lnTo>
                <a:close/>
                <a:moveTo>
                  <a:pt x="230" y="346"/>
                </a:moveTo>
                <a:lnTo>
                  <a:pt x="230" y="346"/>
                </a:lnTo>
                <a:cubicBezTo>
                  <a:pt x="150" y="293"/>
                  <a:pt x="150" y="293"/>
                  <a:pt x="150" y="293"/>
                </a:cubicBezTo>
                <a:cubicBezTo>
                  <a:pt x="150" y="44"/>
                  <a:pt x="150" y="44"/>
                  <a:pt x="150" y="44"/>
                </a:cubicBezTo>
                <a:cubicBezTo>
                  <a:pt x="230" y="98"/>
                  <a:pt x="230" y="98"/>
                  <a:pt x="230" y="98"/>
                </a:cubicBezTo>
                <a:lnTo>
                  <a:pt x="230" y="346"/>
                </a:lnTo>
                <a:close/>
                <a:moveTo>
                  <a:pt x="345" y="293"/>
                </a:moveTo>
                <a:lnTo>
                  <a:pt x="345" y="293"/>
                </a:lnTo>
                <a:cubicBezTo>
                  <a:pt x="266" y="346"/>
                  <a:pt x="266" y="346"/>
                  <a:pt x="266" y="346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345" y="44"/>
                  <a:pt x="345" y="44"/>
                  <a:pt x="345" y="44"/>
                </a:cubicBezTo>
                <a:lnTo>
                  <a:pt x="345" y="293"/>
                </a:lnTo>
                <a:close/>
                <a:moveTo>
                  <a:pt x="461" y="346"/>
                </a:moveTo>
                <a:lnTo>
                  <a:pt x="461" y="346"/>
                </a:lnTo>
                <a:cubicBezTo>
                  <a:pt x="380" y="293"/>
                  <a:pt x="380" y="293"/>
                  <a:pt x="380" y="293"/>
                </a:cubicBezTo>
                <a:cubicBezTo>
                  <a:pt x="380" y="44"/>
                  <a:pt x="380" y="44"/>
                  <a:pt x="380" y="44"/>
                </a:cubicBezTo>
                <a:cubicBezTo>
                  <a:pt x="461" y="98"/>
                  <a:pt x="461" y="98"/>
                  <a:pt x="461" y="98"/>
                </a:cubicBezTo>
                <a:lnTo>
                  <a:pt x="461" y="3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pPr defTabSz="914400"/>
            <a:endParaRPr lang="en-US" sz="508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16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78255" y="5689659"/>
            <a:ext cx="1407329" cy="1308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26201" y="3313757"/>
            <a:ext cx="1586038" cy="1474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Content Placeholder 8"/>
          <p:cNvSpPr txBox="1">
            <a:spLocks/>
          </p:cNvSpPr>
          <p:nvPr/>
        </p:nvSpPr>
        <p:spPr bwMode="auto">
          <a:xfrm>
            <a:off x="18287311" y="3609957"/>
            <a:ext cx="4883852" cy="116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Font typeface="Arial" panose="020B0604020202020204" pitchFamily="34" charset="0"/>
              <a:buNone/>
              <a:defRPr/>
            </a:pPr>
            <a:r>
              <a:rPr lang="en-IN" altLang="en-US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10+</a:t>
            </a:r>
          </a:p>
          <a:p>
            <a:pPr eaLnBrk="1" hangingPunct="1">
              <a:spcBef>
                <a:spcPts val="400"/>
              </a:spcBef>
              <a:buFont typeface="Arial" panose="020B0604020202020204" pitchFamily="34" charset="0"/>
              <a:buNone/>
              <a:defRPr/>
            </a:pPr>
            <a:r>
              <a:rPr lang="en-IN" alt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Years in Business</a:t>
            </a:r>
          </a:p>
        </p:txBody>
      </p:sp>
      <p:sp>
        <p:nvSpPr>
          <p:cNvPr id="19" name="Content Placeholder 8"/>
          <p:cNvSpPr txBox="1">
            <a:spLocks/>
          </p:cNvSpPr>
          <p:nvPr/>
        </p:nvSpPr>
        <p:spPr bwMode="auto">
          <a:xfrm>
            <a:off x="18287311" y="5862875"/>
            <a:ext cx="5268575" cy="116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Font typeface="Arial" panose="020B0604020202020204" pitchFamily="34" charset="0"/>
              <a:buNone/>
              <a:defRPr/>
            </a:pPr>
            <a:r>
              <a:rPr lang="en-IN" altLang="en-US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15+ </a:t>
            </a:r>
            <a:r>
              <a:rPr lang="en-IN" alt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Global Locations With Local Support</a:t>
            </a:r>
          </a:p>
        </p:txBody>
      </p:sp>
      <p:sp>
        <p:nvSpPr>
          <p:cNvPr id="20" name="Content Placeholder 8"/>
          <p:cNvSpPr txBox="1">
            <a:spLocks/>
          </p:cNvSpPr>
          <p:nvPr/>
        </p:nvSpPr>
        <p:spPr bwMode="auto">
          <a:xfrm>
            <a:off x="18287311" y="8732705"/>
            <a:ext cx="4883852" cy="116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Font typeface="Arial" panose="020B0604020202020204" pitchFamily="34" charset="0"/>
              <a:buNone/>
              <a:defRPr/>
            </a:pPr>
            <a:r>
              <a:rPr lang="en-IN" altLang="en-US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HPE</a:t>
            </a:r>
          </a:p>
          <a:p>
            <a:pPr eaLnBrk="1" hangingPunct="1">
              <a:spcBef>
                <a:spcPts val="400"/>
              </a:spcBef>
              <a:buFont typeface="Arial" panose="020B0604020202020204" pitchFamily="34" charset="0"/>
              <a:buNone/>
              <a:defRPr/>
            </a:pPr>
            <a:r>
              <a:rPr lang="en-IN" altLang="en-US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Technology Partner</a:t>
            </a:r>
          </a:p>
        </p:txBody>
      </p:sp>
      <p:pic>
        <p:nvPicPr>
          <p:cNvPr id="24" name="Picture 1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53519" y="11235102"/>
            <a:ext cx="1922359" cy="1709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7536" y="8408613"/>
            <a:ext cx="1808765" cy="1811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Content Placeholder 8"/>
          <p:cNvSpPr txBox="1">
            <a:spLocks/>
          </p:cNvSpPr>
          <p:nvPr/>
        </p:nvSpPr>
        <p:spPr bwMode="auto">
          <a:xfrm>
            <a:off x="18287311" y="11781124"/>
            <a:ext cx="4883852" cy="116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ts val="400"/>
              </a:spcBef>
              <a:buFont typeface="Arial" panose="020B0604020202020204" pitchFamily="34" charset="0"/>
              <a:buNone/>
              <a:defRPr/>
            </a:pPr>
            <a:r>
              <a:rPr lang="en-IN" altLang="en-US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ISO 9001: 2015 </a:t>
            </a:r>
            <a:endParaRPr lang="en-IN" altLang="en-US" b="1" dirty="0" smtClean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2308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49383" y="3157241"/>
            <a:ext cx="2307656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00"/>
              </a:spcBef>
              <a:spcAft>
                <a:spcPts val="100"/>
              </a:spcAft>
            </a:pPr>
            <a:r>
              <a:rPr lang="en-IN" sz="6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Your Major Challenges &amp; Expectation </a:t>
            </a:r>
            <a:endParaRPr lang="en-IN" sz="6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0179" y="4935681"/>
            <a:ext cx="7062355" cy="7062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8489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1633243"/>
            <a:ext cx="230765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00"/>
              </a:spcBef>
              <a:spcAft>
                <a:spcPts val="100"/>
              </a:spcAft>
            </a:pPr>
            <a:r>
              <a:rPr lang="en-IN" sz="5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Business Challenges faced on managing </a:t>
            </a:r>
            <a:r>
              <a:rPr lang="en-IN" sz="5400" b="1" dirty="0">
                <a:latin typeface="Arial" panose="020B0604020202020204" pitchFamily="34" charset="0"/>
                <a:cs typeface="Arial" panose="020B0604020202020204" pitchFamily="34" charset="0"/>
              </a:rPr>
              <a:t>On-field Executives</a:t>
            </a:r>
          </a:p>
        </p:txBody>
      </p:sp>
      <p:sp>
        <p:nvSpPr>
          <p:cNvPr id="4" name="Text Box 1"/>
          <p:cNvSpPr txBox="1">
            <a:spLocks noChangeArrowheads="1"/>
          </p:cNvSpPr>
          <p:nvPr/>
        </p:nvSpPr>
        <p:spPr bwMode="auto">
          <a:xfrm>
            <a:off x="332509" y="2556573"/>
            <a:ext cx="23469600" cy="10343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marL="284163" indent="-284163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Arial Unicode MS" charset="-128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 sz="2800">
                <a:solidFill>
                  <a:srgbClr val="000000"/>
                </a:solidFill>
                <a:latin typeface="Calibri" panose="020F0502020204030204" pitchFamily="34" charset="0"/>
                <a:ea typeface="Arial Unicode MS" charset="-128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charset="-128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charset="-128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charset="-128"/>
              </a:defRPr>
            </a:lvl5pPr>
            <a:lvl6pPr marL="25146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charset="-128"/>
              </a:defRPr>
            </a:lvl6pPr>
            <a:lvl7pPr marL="29718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charset="-128"/>
              </a:defRPr>
            </a:lvl7pPr>
            <a:lvl8pPr marL="34290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charset="-128"/>
              </a:defRPr>
            </a:lvl8pPr>
            <a:lvl9pPr marL="38862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charset="-128"/>
              </a:defRPr>
            </a:lvl9pPr>
          </a:lstStyle>
          <a:p>
            <a:pPr marL="931863" lvl="7" indent="-571500" algn="just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Char char="•"/>
              <a:tabLst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/>
            </a:pPr>
            <a:r>
              <a:rPr lang="en-US" sz="4000" dirty="0" smtClean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Effectively planning of </a:t>
            </a:r>
            <a:r>
              <a:rPr lang="en-US" sz="4000" b="1" dirty="0" smtClean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schedules</a:t>
            </a:r>
            <a:r>
              <a:rPr lang="en-US" sz="4000" dirty="0" smtClean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 by the sales/service team is </a:t>
            </a:r>
            <a:r>
              <a:rPr lang="en-US" sz="4000" dirty="0" smtClean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deviated</a:t>
            </a:r>
          </a:p>
          <a:p>
            <a:pPr marL="931863" lvl="7" indent="-571500" algn="just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Char char="•"/>
              <a:tabLst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/>
            </a:pPr>
            <a:r>
              <a:rPr lang="en-US" sz="4000" dirty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Unable to monitor the </a:t>
            </a:r>
            <a:r>
              <a:rPr lang="en-US" sz="4000" b="1" dirty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Real time locations </a:t>
            </a:r>
            <a:r>
              <a:rPr lang="en-US" sz="4000" dirty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of the sales/service team</a:t>
            </a:r>
          </a:p>
          <a:p>
            <a:pPr marL="931863" lvl="7" indent="-571500" algn="just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Char char="•"/>
              <a:tabLst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/>
            </a:pPr>
            <a:r>
              <a:rPr lang="en-US" sz="4000" b="1" dirty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Zone concentration </a:t>
            </a:r>
            <a:r>
              <a:rPr lang="en-US" sz="4000" dirty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on peer region creates unnecessary </a:t>
            </a:r>
            <a:r>
              <a:rPr lang="en-US" sz="4000" dirty="0" smtClean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disputes</a:t>
            </a:r>
          </a:p>
          <a:p>
            <a:pPr marL="931863" lvl="7" indent="-571500" algn="just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Char char="•"/>
              <a:tabLst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/>
            </a:pPr>
            <a:r>
              <a:rPr lang="en-US" sz="4000" b="1" dirty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Repeated Service requests </a:t>
            </a:r>
            <a:r>
              <a:rPr lang="en-US" sz="4000" dirty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are raised from the high priority </a:t>
            </a:r>
            <a:r>
              <a:rPr lang="en-US" sz="4000" dirty="0" smtClean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customers</a:t>
            </a:r>
            <a:endParaRPr lang="en-US" sz="4000" dirty="0" smtClean="0">
              <a:latin typeface="Arial" panose="020B0604020202020204" pitchFamily="34" charset="0"/>
              <a:ea typeface="SimSun" charset="0"/>
              <a:cs typeface="Arial" panose="020B0604020202020204" pitchFamily="34" charset="0"/>
            </a:endParaRPr>
          </a:p>
          <a:p>
            <a:pPr marL="931863" lvl="7" indent="-571500" algn="just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Char char="•"/>
              <a:tabLst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/>
            </a:pPr>
            <a:r>
              <a:rPr lang="en-US" sz="4000" dirty="0" smtClean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Unable </a:t>
            </a:r>
            <a:r>
              <a:rPr lang="en-US" sz="4000" dirty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to know the </a:t>
            </a:r>
            <a:r>
              <a:rPr lang="en-US" sz="4000" b="1" dirty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Customer Feedback </a:t>
            </a:r>
            <a:r>
              <a:rPr lang="en-US" sz="4000" dirty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on sales/service </a:t>
            </a:r>
            <a:r>
              <a:rPr lang="en-US" sz="4000" dirty="0" smtClean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calls</a:t>
            </a:r>
          </a:p>
          <a:p>
            <a:pPr marL="931863" lvl="7" indent="-571500" algn="just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Char char="•"/>
              <a:tabLst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/>
            </a:pPr>
            <a:r>
              <a:rPr lang="en-US" sz="4000" dirty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Delay in huge value outstanding </a:t>
            </a:r>
            <a:r>
              <a:rPr lang="en-US" sz="4000" b="1" dirty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payments</a:t>
            </a:r>
            <a:r>
              <a:rPr lang="en-US" sz="4000" dirty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 </a:t>
            </a:r>
            <a:r>
              <a:rPr lang="en-US" sz="4000" dirty="0" smtClean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collection</a:t>
            </a:r>
            <a:endParaRPr lang="en-US" sz="4000" dirty="0" smtClean="0">
              <a:latin typeface="Arial" panose="020B0604020202020204" pitchFamily="34" charset="0"/>
              <a:ea typeface="SimSun" charset="0"/>
              <a:cs typeface="Arial" panose="020B0604020202020204" pitchFamily="34" charset="0"/>
            </a:endParaRPr>
          </a:p>
          <a:p>
            <a:pPr marL="931863" lvl="7" indent="-571500" algn="just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Char char="•"/>
              <a:tabLst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/>
            </a:pPr>
            <a:r>
              <a:rPr lang="en-US" sz="4000" b="1" dirty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On-time sales/service calls </a:t>
            </a:r>
            <a:r>
              <a:rPr lang="en-US" sz="4000" dirty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completion is </a:t>
            </a:r>
            <a:r>
              <a:rPr lang="en-US" sz="4000" dirty="0" smtClean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deviated</a:t>
            </a:r>
            <a:endParaRPr lang="en-US" sz="4000" dirty="0" smtClean="0">
              <a:latin typeface="Arial" panose="020B0604020202020204" pitchFamily="34" charset="0"/>
              <a:ea typeface="SimSun" charset="0"/>
              <a:cs typeface="Arial" panose="020B0604020202020204" pitchFamily="34" charset="0"/>
            </a:endParaRPr>
          </a:p>
          <a:p>
            <a:pPr marL="931863" lvl="7" indent="-571500" algn="just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Char char="•"/>
              <a:tabLst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/>
            </a:pPr>
            <a:r>
              <a:rPr lang="en-US" sz="4000" dirty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Leakage in </a:t>
            </a:r>
            <a:r>
              <a:rPr lang="en-US" sz="4000" b="1" dirty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travel expenses and conveyance </a:t>
            </a:r>
            <a:r>
              <a:rPr lang="en-US" sz="4000" dirty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of sales/service </a:t>
            </a:r>
            <a:r>
              <a:rPr lang="en-US" sz="4000" dirty="0" smtClean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executives</a:t>
            </a:r>
          </a:p>
          <a:p>
            <a:pPr marL="442913" lvl="7" indent="-174625" algn="just" eaLnBrk="1" hangingPunct="1">
              <a:lnSpc>
                <a:spcPct val="200000"/>
              </a:lnSpc>
              <a:spcBef>
                <a:spcPct val="0"/>
              </a:spcBef>
              <a:buFont typeface="Courier New" panose="02070309020205020404" pitchFamily="49" charset="0"/>
              <a:buChar char="o"/>
              <a:tabLst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/>
            </a:pPr>
            <a:endParaRPr lang="en-US" altLang="en-US" sz="1300" dirty="0" smtClean="0">
              <a:latin typeface="Arial" panose="020B0604020202020204" pitchFamily="34" charset="0"/>
              <a:ea typeface="SimSun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7252" y="7068985"/>
            <a:ext cx="7117366" cy="4393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003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32509" y="1435785"/>
            <a:ext cx="1623863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5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</a:t>
            </a:r>
            <a:r>
              <a:rPr lang="en-IN" sz="5400" b="1" dirty="0">
                <a:latin typeface="Arial" panose="020B0604020202020204" pitchFamily="34" charset="0"/>
                <a:cs typeface="Arial" panose="020B0604020202020204" pitchFamily="34" charset="0"/>
              </a:rPr>
              <a:t>Trinetra iWay </a:t>
            </a:r>
            <a:r>
              <a:rPr lang="en-IN" sz="5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Sales &amp; Service Industry?</a:t>
            </a:r>
          </a:p>
        </p:txBody>
      </p:sp>
      <p:sp>
        <p:nvSpPr>
          <p:cNvPr id="3" name="Text Box 1"/>
          <p:cNvSpPr txBox="1">
            <a:spLocks noChangeArrowheads="1"/>
          </p:cNvSpPr>
          <p:nvPr/>
        </p:nvSpPr>
        <p:spPr bwMode="auto">
          <a:xfrm>
            <a:off x="332509" y="2018310"/>
            <a:ext cx="23469600" cy="11697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marL="284163" indent="-284163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Arial Unicode MS" charset="-128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 sz="2800">
                <a:solidFill>
                  <a:srgbClr val="000000"/>
                </a:solidFill>
                <a:latin typeface="Calibri" panose="020F0502020204030204" pitchFamily="34" charset="0"/>
                <a:ea typeface="Arial Unicode MS" charset="-128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charset="-128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charset="-128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charset="-128"/>
              </a:defRPr>
            </a:lvl5pPr>
            <a:lvl6pPr marL="25146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charset="-128"/>
              </a:defRPr>
            </a:lvl6pPr>
            <a:lvl7pPr marL="29718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charset="-128"/>
              </a:defRPr>
            </a:lvl7pPr>
            <a:lvl8pPr marL="34290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charset="-128"/>
              </a:defRPr>
            </a:lvl8pPr>
            <a:lvl9pPr marL="38862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charset="-128"/>
              </a:defRPr>
            </a:lvl9pPr>
          </a:lstStyle>
          <a:p>
            <a:pPr marL="636588" indent="-554038" algn="just" eaLnBrk="1" hangingPunct="1">
              <a:lnSpc>
                <a:spcPct val="200000"/>
              </a:lnSpc>
              <a:spcBef>
                <a:spcPct val="0"/>
              </a:spcBef>
              <a:buFont typeface="Wingdings" panose="05000000000000000000" pitchFamily="2" charset="2"/>
              <a:buChar char="ü"/>
              <a:tabLst>
                <a:tab pos="527050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/>
            </a:pPr>
            <a:r>
              <a:rPr lang="en-US" altLang="en-US" sz="4400" b="1" dirty="0" smtClean="0">
                <a:solidFill>
                  <a:srgbClr val="FF99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Managers</a:t>
            </a:r>
          </a:p>
          <a:p>
            <a:pPr marL="931863" lvl="7" indent="-571500" algn="just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Char char="•"/>
              <a:tabLst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/>
            </a:pPr>
            <a:r>
              <a:rPr lang="en-US" sz="4000" dirty="0" smtClean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Field </a:t>
            </a:r>
            <a:r>
              <a:rPr lang="en-US" sz="4000" dirty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force </a:t>
            </a:r>
            <a:r>
              <a:rPr lang="en-US" sz="4000" b="1" dirty="0" smtClean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automation &amp; empowerment</a:t>
            </a:r>
          </a:p>
          <a:p>
            <a:pPr marL="931863" lvl="7" indent="-571500" algn="just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Char char="•"/>
              <a:tabLst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/>
            </a:pPr>
            <a:r>
              <a:rPr lang="en-US" sz="4000" dirty="0" smtClean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Planned </a:t>
            </a:r>
            <a:r>
              <a:rPr lang="en-US" sz="4000" b="1" dirty="0" smtClean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productive</a:t>
            </a:r>
            <a:r>
              <a:rPr lang="en-US" sz="4000" dirty="0" smtClean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 schedules </a:t>
            </a:r>
            <a:endParaRPr lang="en-US" sz="4000" dirty="0">
              <a:latin typeface="Arial" panose="020B0604020202020204" pitchFamily="34" charset="0"/>
              <a:ea typeface="SimSun" charset="0"/>
              <a:cs typeface="Arial" panose="020B0604020202020204" pitchFamily="34" charset="0"/>
            </a:endParaRPr>
          </a:p>
          <a:p>
            <a:pPr marL="931863" lvl="7" indent="-571500" algn="just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Char char="•"/>
              <a:tabLst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/>
            </a:pPr>
            <a:r>
              <a:rPr lang="en-US" sz="4000" b="1" dirty="0" smtClean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Performance &amp; achievement </a:t>
            </a:r>
            <a:r>
              <a:rPr lang="en-US" sz="4000" dirty="0" smtClean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updates</a:t>
            </a:r>
          </a:p>
          <a:p>
            <a:pPr marL="931863" lvl="7" indent="-571500" algn="just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Char char="•"/>
              <a:tabLst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/>
            </a:pPr>
            <a:r>
              <a:rPr lang="en-US" sz="4000" b="1" dirty="0" smtClean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Instant</a:t>
            </a:r>
            <a:r>
              <a:rPr lang="en-US" sz="4000" dirty="0" smtClean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 customer feedback</a:t>
            </a:r>
          </a:p>
          <a:p>
            <a:pPr marL="931863" lvl="7" indent="-571500" algn="just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Char char="•"/>
              <a:tabLst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/>
            </a:pPr>
            <a:r>
              <a:rPr lang="en-US" altLang="en-US" sz="4000" b="1" dirty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Business-centric</a:t>
            </a:r>
            <a:r>
              <a:rPr lang="en-US" altLang="en-US" sz="4000" dirty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 </a:t>
            </a:r>
            <a:r>
              <a:rPr lang="en-US" altLang="en-US" sz="4000" dirty="0" smtClean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reports</a:t>
            </a:r>
            <a:endParaRPr lang="en-US" sz="4000" dirty="0" smtClean="0">
              <a:latin typeface="Arial" panose="020B0604020202020204" pitchFamily="34" charset="0"/>
              <a:ea typeface="SimSun" charset="0"/>
              <a:cs typeface="Arial" panose="020B0604020202020204" pitchFamily="34" charset="0"/>
            </a:endParaRPr>
          </a:p>
          <a:p>
            <a:pPr marL="931863" lvl="7" indent="-571500" algn="just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Char char="•"/>
              <a:tabLst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/>
            </a:pPr>
            <a:r>
              <a:rPr lang="en-US" altLang="en-US" sz="4000" dirty="0" smtClean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Attendance </a:t>
            </a:r>
            <a:r>
              <a:rPr lang="en-US" altLang="en-US" sz="4000" dirty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management</a:t>
            </a:r>
          </a:p>
          <a:p>
            <a:pPr marL="931863" lvl="7" indent="-571500" algn="just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Char char="•"/>
              <a:tabLst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/>
            </a:pPr>
            <a:r>
              <a:rPr lang="en-US" sz="4000" b="1" dirty="0" smtClean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Precise </a:t>
            </a:r>
            <a:r>
              <a:rPr lang="en-US" sz="4000" dirty="0" smtClean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payment collections information</a:t>
            </a:r>
          </a:p>
          <a:p>
            <a:pPr marL="931863" lvl="7" indent="-571500" algn="just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Char char="•"/>
              <a:tabLst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/>
            </a:pPr>
            <a:r>
              <a:rPr lang="en-US" sz="4000" dirty="0" smtClean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Enterprise </a:t>
            </a:r>
            <a:r>
              <a:rPr lang="en-US" sz="4000" dirty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integration – </a:t>
            </a:r>
            <a:r>
              <a:rPr lang="en-US" sz="4000" b="1" dirty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Seamless integration </a:t>
            </a:r>
            <a:r>
              <a:rPr lang="en-US" sz="4000" dirty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with your existing products, like ERP, CRM, etc</a:t>
            </a:r>
            <a:r>
              <a:rPr lang="en-US" sz="4000" dirty="0" smtClean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.</a:t>
            </a:r>
          </a:p>
          <a:p>
            <a:pPr marL="442913" lvl="7" indent="-174625" algn="just" eaLnBrk="1" hangingPunct="1">
              <a:lnSpc>
                <a:spcPct val="200000"/>
              </a:lnSpc>
              <a:spcBef>
                <a:spcPct val="0"/>
              </a:spcBef>
              <a:buFont typeface="Courier New" panose="02070309020205020404" pitchFamily="49" charset="0"/>
              <a:buChar char="o"/>
              <a:tabLst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/>
            </a:pPr>
            <a:endParaRPr lang="en-US" altLang="en-US" sz="1300" dirty="0" smtClean="0">
              <a:latin typeface="Arial" panose="020B0604020202020204" pitchFamily="34" charset="0"/>
              <a:ea typeface="SimSun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2837" y="4369005"/>
            <a:ext cx="11139054" cy="6271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9476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3393" y="1629748"/>
            <a:ext cx="1623863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5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</a:t>
            </a:r>
            <a:r>
              <a:rPr lang="en-IN" sz="5400" b="1" dirty="0">
                <a:latin typeface="Arial" panose="020B0604020202020204" pitchFamily="34" charset="0"/>
                <a:cs typeface="Arial" panose="020B0604020202020204" pitchFamily="34" charset="0"/>
              </a:rPr>
              <a:t>Trinetra iWay </a:t>
            </a:r>
            <a:r>
              <a:rPr lang="en-IN" sz="5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Sales &amp; Service Industry?</a:t>
            </a:r>
          </a:p>
        </p:txBody>
      </p:sp>
      <p:sp>
        <p:nvSpPr>
          <p:cNvPr id="3" name="Text Box 1"/>
          <p:cNvSpPr txBox="1">
            <a:spLocks noChangeArrowheads="1"/>
          </p:cNvSpPr>
          <p:nvPr/>
        </p:nvSpPr>
        <p:spPr bwMode="auto">
          <a:xfrm>
            <a:off x="1327286" y="2774751"/>
            <a:ext cx="15210847" cy="1006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marL="284163" indent="-284163">
              <a:spcBef>
                <a:spcPts val="8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 sz="3200">
                <a:solidFill>
                  <a:srgbClr val="000000"/>
                </a:solidFill>
                <a:latin typeface="Calibri" panose="020F0502020204030204" pitchFamily="34" charset="0"/>
                <a:ea typeface="Arial Unicode MS" charset="-128"/>
              </a:defRPr>
            </a:lvl1pPr>
            <a:lvl2pPr>
              <a:spcBef>
                <a:spcPts val="7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 sz="2800">
                <a:solidFill>
                  <a:srgbClr val="000000"/>
                </a:solidFill>
                <a:latin typeface="Calibri" panose="020F0502020204030204" pitchFamily="34" charset="0"/>
                <a:ea typeface="Arial Unicode MS" charset="-128"/>
              </a:defRPr>
            </a:lvl2pPr>
            <a:lvl3pPr>
              <a:spcBef>
                <a:spcPts val="6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•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 sz="2400">
                <a:solidFill>
                  <a:srgbClr val="000000"/>
                </a:solidFill>
                <a:latin typeface="Calibri" panose="020F0502020204030204" pitchFamily="34" charset="0"/>
                <a:ea typeface="Arial Unicode MS" charset="-128"/>
              </a:defRPr>
            </a:lvl3pPr>
            <a:lvl4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–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charset="-128"/>
              </a:defRPr>
            </a:lvl4pPr>
            <a:lvl5pPr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charset="-128"/>
              </a:defRPr>
            </a:lvl5pPr>
            <a:lvl6pPr marL="25146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charset="-128"/>
              </a:defRPr>
            </a:lvl6pPr>
            <a:lvl7pPr marL="29718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charset="-128"/>
              </a:defRPr>
            </a:lvl7pPr>
            <a:lvl8pPr marL="34290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charset="-128"/>
              </a:defRPr>
            </a:lvl8pPr>
            <a:lvl9pPr marL="3886200" indent="-228600" defTabSz="457200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Char char="»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 sz="2000">
                <a:solidFill>
                  <a:srgbClr val="000000"/>
                </a:solidFill>
                <a:latin typeface="Calibri" panose="020F0502020204030204" pitchFamily="34" charset="0"/>
                <a:ea typeface="Arial Unicode MS" charset="-128"/>
              </a:defRPr>
            </a:lvl9pPr>
          </a:lstStyle>
          <a:p>
            <a:pPr marL="636588" indent="-636588" algn="just">
              <a:lnSpc>
                <a:spcPct val="200000"/>
              </a:lnSpc>
              <a:spcBef>
                <a:spcPct val="0"/>
              </a:spcBef>
              <a:buFont typeface="Wingdings" panose="05000000000000000000" pitchFamily="2" charset="2"/>
              <a:buChar char="ü"/>
              <a:tabLst>
                <a:tab pos="636588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/>
            </a:pPr>
            <a:r>
              <a:rPr lang="en-US" altLang="en-US" sz="4400" b="1" dirty="0">
                <a:solidFill>
                  <a:srgbClr val="FF99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Field Executives</a:t>
            </a:r>
          </a:p>
          <a:p>
            <a:pPr marL="931863" lvl="7" indent="-571500" algn="just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Char char="•"/>
              <a:tabLst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/>
            </a:pPr>
            <a:r>
              <a:rPr lang="en-US" sz="4000" b="1" dirty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User friendly </a:t>
            </a:r>
            <a:r>
              <a:rPr lang="en-US" sz="4000" dirty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modular mobile interface</a:t>
            </a:r>
            <a:endParaRPr lang="en-US" altLang="en-US" sz="4000" dirty="0">
              <a:latin typeface="Arial" panose="020B0604020202020204" pitchFamily="34" charset="0"/>
              <a:ea typeface="SimSun" charset="0"/>
              <a:cs typeface="Arial" panose="020B0604020202020204" pitchFamily="34" charset="0"/>
            </a:endParaRPr>
          </a:p>
          <a:p>
            <a:pPr marL="931863" lvl="7" indent="-571500" algn="just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Char char="•"/>
              <a:tabLst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/>
            </a:pPr>
            <a:r>
              <a:rPr lang="en-US" sz="4000" b="1" dirty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Organized visit </a:t>
            </a:r>
            <a:r>
              <a:rPr lang="en-US" sz="4000" dirty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planning using Maps</a:t>
            </a:r>
          </a:p>
          <a:p>
            <a:pPr marL="931863" lvl="7" indent="-571500" algn="just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Char char="•"/>
              <a:tabLst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/>
            </a:pPr>
            <a:r>
              <a:rPr lang="en-US" sz="4000" b="1" dirty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Analytical</a:t>
            </a:r>
            <a:r>
              <a:rPr lang="en-US" sz="4000" dirty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 self &amp; performance oriented graphs </a:t>
            </a:r>
          </a:p>
          <a:p>
            <a:pPr marL="931863" lvl="7" indent="-571500" algn="just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Char char="•"/>
              <a:tabLst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/>
            </a:pPr>
            <a:r>
              <a:rPr lang="en-US" sz="4000" dirty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Quick updates on ad-hoc schedules  </a:t>
            </a:r>
          </a:p>
          <a:p>
            <a:pPr marL="931863" lvl="7" indent="-571500" algn="just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Char char="•"/>
              <a:tabLst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/>
            </a:pPr>
            <a:r>
              <a:rPr lang="en-US" sz="4000" b="1" dirty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Expense</a:t>
            </a:r>
            <a:r>
              <a:rPr lang="en-US" sz="4000" dirty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 reimbursement </a:t>
            </a:r>
          </a:p>
          <a:p>
            <a:pPr marL="931863" lvl="7" indent="-571500" algn="just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Char char="•"/>
              <a:tabLst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/>
            </a:pPr>
            <a:r>
              <a:rPr lang="en-US" sz="4000" dirty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Swift updates on challenges faced</a:t>
            </a:r>
          </a:p>
          <a:p>
            <a:pPr marL="931863" lvl="7" indent="-571500" algn="just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Char char="•"/>
              <a:tabLst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/>
            </a:pPr>
            <a:r>
              <a:rPr lang="en-US" sz="4000" b="1" dirty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Overtime</a:t>
            </a:r>
            <a:r>
              <a:rPr lang="en-US" sz="4000" dirty="0">
                <a:latin typeface="Arial" panose="020B0604020202020204" pitchFamily="34" charset="0"/>
                <a:ea typeface="SimSun" charset="0"/>
                <a:cs typeface="Arial" panose="020B0604020202020204" pitchFamily="34" charset="0"/>
              </a:rPr>
              <a:t> schedules &amp; outstation visits.</a:t>
            </a:r>
          </a:p>
        </p:txBody>
      </p:sp>
      <p:pic>
        <p:nvPicPr>
          <p:cNvPr id="4" name="Picture 11" descr="Image result for Uniqu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4708" y="5923251"/>
            <a:ext cx="8807168" cy="388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53814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9">
      <a:dk1>
        <a:srgbClr val="31373B"/>
      </a:dk1>
      <a:lt1>
        <a:sysClr val="window" lastClr="FFFFFF"/>
      </a:lt1>
      <a:dk2>
        <a:srgbClr val="444955"/>
      </a:dk2>
      <a:lt2>
        <a:srgbClr val="FFFFFF"/>
      </a:lt2>
      <a:accent1>
        <a:srgbClr val="5A3793"/>
      </a:accent1>
      <a:accent2>
        <a:srgbClr val="EC4E75"/>
      </a:accent2>
      <a:accent3>
        <a:srgbClr val="5A3793"/>
      </a:accent3>
      <a:accent4>
        <a:srgbClr val="5A3793"/>
      </a:accent4>
      <a:accent5>
        <a:srgbClr val="EC4E75"/>
      </a:accent5>
      <a:accent6>
        <a:srgbClr val="5A3793"/>
      </a:accent6>
      <a:hlink>
        <a:srgbClr val="4D4D4D"/>
      </a:hlink>
      <a:folHlink>
        <a:srgbClr val="1C1C1C"/>
      </a:folHlink>
    </a:clrScheme>
    <a:fontScheme name="Custom 5">
      <a:majorFont>
        <a:latin typeface="Raleway SemiBold"/>
        <a:ea typeface=""/>
        <a:cs typeface=""/>
      </a:majorFont>
      <a:minorFont>
        <a:latin typeface="Raleway Medium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571TGp_business_light_ani">
  <a:themeElements>
    <a:clrScheme name="Default Design 1">
      <a:dk1>
        <a:srgbClr val="000000"/>
      </a:dk1>
      <a:lt1>
        <a:srgbClr val="CAD4CF"/>
      </a:lt1>
      <a:dk2>
        <a:srgbClr val="425462"/>
      </a:dk2>
      <a:lt2>
        <a:srgbClr val="768A7B"/>
      </a:lt2>
      <a:accent1>
        <a:srgbClr val="DE608D"/>
      </a:accent1>
      <a:accent2>
        <a:srgbClr val="35ADE3"/>
      </a:accent2>
      <a:accent3>
        <a:srgbClr val="E1E6E4"/>
      </a:accent3>
      <a:accent4>
        <a:srgbClr val="000000"/>
      </a:accent4>
      <a:accent5>
        <a:srgbClr val="ECB6C5"/>
      </a:accent5>
      <a:accent6>
        <a:srgbClr val="2F9CCE"/>
      </a:accent6>
      <a:hlink>
        <a:srgbClr val="F6AE44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CAD4CF"/>
        </a:lt1>
        <a:dk2>
          <a:srgbClr val="425462"/>
        </a:dk2>
        <a:lt2>
          <a:srgbClr val="768A7B"/>
        </a:lt2>
        <a:accent1>
          <a:srgbClr val="DE608D"/>
        </a:accent1>
        <a:accent2>
          <a:srgbClr val="35ADE3"/>
        </a:accent2>
        <a:accent3>
          <a:srgbClr val="E1E6E4"/>
        </a:accent3>
        <a:accent4>
          <a:srgbClr val="000000"/>
        </a:accent4>
        <a:accent5>
          <a:srgbClr val="ECB6C5"/>
        </a:accent5>
        <a:accent6>
          <a:srgbClr val="2F9CCE"/>
        </a:accent6>
        <a:hlink>
          <a:srgbClr val="F6AE44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C1D0DD"/>
        </a:lt1>
        <a:dk2>
          <a:srgbClr val="335175"/>
        </a:dk2>
        <a:lt2>
          <a:srgbClr val="7C92B6"/>
        </a:lt2>
        <a:accent1>
          <a:srgbClr val="4B93D5"/>
        </a:accent1>
        <a:accent2>
          <a:srgbClr val="65B737"/>
        </a:accent2>
        <a:accent3>
          <a:srgbClr val="DDE4EB"/>
        </a:accent3>
        <a:accent4>
          <a:srgbClr val="000000"/>
        </a:accent4>
        <a:accent5>
          <a:srgbClr val="B1C8E7"/>
        </a:accent5>
        <a:accent6>
          <a:srgbClr val="5BA631"/>
        </a:accent6>
        <a:hlink>
          <a:srgbClr val="CF9F49"/>
        </a:hlink>
        <a:folHlink>
          <a:srgbClr val="C382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DDD3C9"/>
        </a:lt1>
        <a:dk2>
          <a:srgbClr val="514639"/>
        </a:dk2>
        <a:lt2>
          <a:srgbClr val="A7938B"/>
        </a:lt2>
        <a:accent1>
          <a:srgbClr val="BF9733"/>
        </a:accent1>
        <a:accent2>
          <a:srgbClr val="7FB22C"/>
        </a:accent2>
        <a:accent3>
          <a:srgbClr val="EBE6E1"/>
        </a:accent3>
        <a:accent4>
          <a:srgbClr val="000000"/>
        </a:accent4>
        <a:accent5>
          <a:srgbClr val="DCC9AD"/>
        </a:accent5>
        <a:accent6>
          <a:srgbClr val="72A127"/>
        </a:accent6>
        <a:hlink>
          <a:srgbClr val="D56575"/>
        </a:hlink>
        <a:folHlink>
          <a:srgbClr val="4E8FC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19">
    <a:dk1>
      <a:srgbClr val="31373B"/>
    </a:dk1>
    <a:lt1>
      <a:sysClr val="window" lastClr="FFFFFF"/>
    </a:lt1>
    <a:dk2>
      <a:srgbClr val="444955"/>
    </a:dk2>
    <a:lt2>
      <a:srgbClr val="FFFFFF"/>
    </a:lt2>
    <a:accent1>
      <a:srgbClr val="5A3793"/>
    </a:accent1>
    <a:accent2>
      <a:srgbClr val="EC4E75"/>
    </a:accent2>
    <a:accent3>
      <a:srgbClr val="5A3793"/>
    </a:accent3>
    <a:accent4>
      <a:srgbClr val="5A3793"/>
    </a:accent4>
    <a:accent5>
      <a:srgbClr val="EC4E75"/>
    </a:accent5>
    <a:accent6>
      <a:srgbClr val="5A3793"/>
    </a:accent6>
    <a:hlink>
      <a:srgbClr val="4D4D4D"/>
    </a:hlink>
    <a:folHlink>
      <a:srgbClr val="1C1C1C"/>
    </a:folHlink>
  </a:clrScheme>
</a:themeOverride>
</file>

<file path=ppt/theme/themeOverride10.xml><?xml version="1.0" encoding="utf-8"?>
<a:themeOverride xmlns:a="http://schemas.openxmlformats.org/drawingml/2006/main">
  <a:clrScheme name="Custom 19">
    <a:dk1>
      <a:srgbClr val="31373B"/>
    </a:dk1>
    <a:lt1>
      <a:sysClr val="window" lastClr="FFFFFF"/>
    </a:lt1>
    <a:dk2>
      <a:srgbClr val="444955"/>
    </a:dk2>
    <a:lt2>
      <a:srgbClr val="FFFFFF"/>
    </a:lt2>
    <a:accent1>
      <a:srgbClr val="5A3793"/>
    </a:accent1>
    <a:accent2>
      <a:srgbClr val="EC4E75"/>
    </a:accent2>
    <a:accent3>
      <a:srgbClr val="5A3793"/>
    </a:accent3>
    <a:accent4>
      <a:srgbClr val="5A3793"/>
    </a:accent4>
    <a:accent5>
      <a:srgbClr val="EC4E75"/>
    </a:accent5>
    <a:accent6>
      <a:srgbClr val="5A3793"/>
    </a:accent6>
    <a:hlink>
      <a:srgbClr val="4D4D4D"/>
    </a:hlink>
    <a:folHlink>
      <a:srgbClr val="1C1C1C"/>
    </a:folHlink>
  </a:clrScheme>
</a:themeOverride>
</file>

<file path=ppt/theme/themeOverride11.xml><?xml version="1.0" encoding="utf-8"?>
<a:themeOverride xmlns:a="http://schemas.openxmlformats.org/drawingml/2006/main">
  <a:clrScheme name="Custom 19">
    <a:dk1>
      <a:srgbClr val="31373B"/>
    </a:dk1>
    <a:lt1>
      <a:sysClr val="window" lastClr="FFFFFF"/>
    </a:lt1>
    <a:dk2>
      <a:srgbClr val="444955"/>
    </a:dk2>
    <a:lt2>
      <a:srgbClr val="FFFFFF"/>
    </a:lt2>
    <a:accent1>
      <a:srgbClr val="5A3793"/>
    </a:accent1>
    <a:accent2>
      <a:srgbClr val="EC4E75"/>
    </a:accent2>
    <a:accent3>
      <a:srgbClr val="5A3793"/>
    </a:accent3>
    <a:accent4>
      <a:srgbClr val="5A3793"/>
    </a:accent4>
    <a:accent5>
      <a:srgbClr val="EC4E75"/>
    </a:accent5>
    <a:accent6>
      <a:srgbClr val="5A3793"/>
    </a:accent6>
    <a:hlink>
      <a:srgbClr val="4D4D4D"/>
    </a:hlink>
    <a:folHlink>
      <a:srgbClr val="1C1C1C"/>
    </a:folHlink>
  </a:clrScheme>
</a:themeOverride>
</file>

<file path=ppt/theme/themeOverride12.xml><?xml version="1.0" encoding="utf-8"?>
<a:themeOverride xmlns:a="http://schemas.openxmlformats.org/drawingml/2006/main">
  <a:clrScheme name="Custom 19">
    <a:dk1>
      <a:srgbClr val="31373B"/>
    </a:dk1>
    <a:lt1>
      <a:sysClr val="window" lastClr="FFFFFF"/>
    </a:lt1>
    <a:dk2>
      <a:srgbClr val="444955"/>
    </a:dk2>
    <a:lt2>
      <a:srgbClr val="FFFFFF"/>
    </a:lt2>
    <a:accent1>
      <a:srgbClr val="5A3793"/>
    </a:accent1>
    <a:accent2>
      <a:srgbClr val="EC4E75"/>
    </a:accent2>
    <a:accent3>
      <a:srgbClr val="5A3793"/>
    </a:accent3>
    <a:accent4>
      <a:srgbClr val="5A3793"/>
    </a:accent4>
    <a:accent5>
      <a:srgbClr val="EC4E75"/>
    </a:accent5>
    <a:accent6>
      <a:srgbClr val="5A3793"/>
    </a:accent6>
    <a:hlink>
      <a:srgbClr val="4D4D4D"/>
    </a:hlink>
    <a:folHlink>
      <a:srgbClr val="1C1C1C"/>
    </a:folHlink>
  </a:clrScheme>
</a:themeOverride>
</file>

<file path=ppt/theme/themeOverride13.xml><?xml version="1.0" encoding="utf-8"?>
<a:themeOverride xmlns:a="http://schemas.openxmlformats.org/drawingml/2006/main">
  <a:clrScheme name="Custom 19">
    <a:dk1>
      <a:srgbClr val="31373B"/>
    </a:dk1>
    <a:lt1>
      <a:sysClr val="window" lastClr="FFFFFF"/>
    </a:lt1>
    <a:dk2>
      <a:srgbClr val="444955"/>
    </a:dk2>
    <a:lt2>
      <a:srgbClr val="FFFFFF"/>
    </a:lt2>
    <a:accent1>
      <a:srgbClr val="5A3793"/>
    </a:accent1>
    <a:accent2>
      <a:srgbClr val="EC4E75"/>
    </a:accent2>
    <a:accent3>
      <a:srgbClr val="5A3793"/>
    </a:accent3>
    <a:accent4>
      <a:srgbClr val="5A3793"/>
    </a:accent4>
    <a:accent5>
      <a:srgbClr val="EC4E75"/>
    </a:accent5>
    <a:accent6>
      <a:srgbClr val="5A3793"/>
    </a:accent6>
    <a:hlink>
      <a:srgbClr val="4D4D4D"/>
    </a:hlink>
    <a:folHlink>
      <a:srgbClr val="1C1C1C"/>
    </a:folHlink>
  </a:clrScheme>
</a:themeOverride>
</file>

<file path=ppt/theme/themeOverride14.xml><?xml version="1.0" encoding="utf-8"?>
<a:themeOverride xmlns:a="http://schemas.openxmlformats.org/drawingml/2006/main">
  <a:clrScheme name="Custom 19">
    <a:dk1>
      <a:srgbClr val="31373B"/>
    </a:dk1>
    <a:lt1>
      <a:sysClr val="window" lastClr="FFFFFF"/>
    </a:lt1>
    <a:dk2>
      <a:srgbClr val="444955"/>
    </a:dk2>
    <a:lt2>
      <a:srgbClr val="FFFFFF"/>
    </a:lt2>
    <a:accent1>
      <a:srgbClr val="5A3793"/>
    </a:accent1>
    <a:accent2>
      <a:srgbClr val="EC4E75"/>
    </a:accent2>
    <a:accent3>
      <a:srgbClr val="5A3793"/>
    </a:accent3>
    <a:accent4>
      <a:srgbClr val="5A3793"/>
    </a:accent4>
    <a:accent5>
      <a:srgbClr val="EC4E75"/>
    </a:accent5>
    <a:accent6>
      <a:srgbClr val="5A3793"/>
    </a:accent6>
    <a:hlink>
      <a:srgbClr val="4D4D4D"/>
    </a:hlink>
    <a:folHlink>
      <a:srgbClr val="1C1C1C"/>
    </a:folHlink>
  </a:clrScheme>
</a:themeOverride>
</file>

<file path=ppt/theme/themeOverride15.xml><?xml version="1.0" encoding="utf-8"?>
<a:themeOverride xmlns:a="http://schemas.openxmlformats.org/drawingml/2006/main">
  <a:clrScheme name="Custom 19">
    <a:dk1>
      <a:srgbClr val="31373B"/>
    </a:dk1>
    <a:lt1>
      <a:sysClr val="window" lastClr="FFFFFF"/>
    </a:lt1>
    <a:dk2>
      <a:srgbClr val="444955"/>
    </a:dk2>
    <a:lt2>
      <a:srgbClr val="FFFFFF"/>
    </a:lt2>
    <a:accent1>
      <a:srgbClr val="5A3793"/>
    </a:accent1>
    <a:accent2>
      <a:srgbClr val="EC4E75"/>
    </a:accent2>
    <a:accent3>
      <a:srgbClr val="5A3793"/>
    </a:accent3>
    <a:accent4>
      <a:srgbClr val="5A3793"/>
    </a:accent4>
    <a:accent5>
      <a:srgbClr val="EC4E75"/>
    </a:accent5>
    <a:accent6>
      <a:srgbClr val="5A3793"/>
    </a:accent6>
    <a:hlink>
      <a:srgbClr val="4D4D4D"/>
    </a:hlink>
    <a:folHlink>
      <a:srgbClr val="1C1C1C"/>
    </a:folHlink>
  </a:clrScheme>
</a:themeOverride>
</file>

<file path=ppt/theme/themeOverride16.xml><?xml version="1.0" encoding="utf-8"?>
<a:themeOverride xmlns:a="http://schemas.openxmlformats.org/drawingml/2006/main">
  <a:clrScheme name="Custom 19">
    <a:dk1>
      <a:srgbClr val="31373B"/>
    </a:dk1>
    <a:lt1>
      <a:sysClr val="window" lastClr="FFFFFF"/>
    </a:lt1>
    <a:dk2>
      <a:srgbClr val="444955"/>
    </a:dk2>
    <a:lt2>
      <a:srgbClr val="FFFFFF"/>
    </a:lt2>
    <a:accent1>
      <a:srgbClr val="5A3793"/>
    </a:accent1>
    <a:accent2>
      <a:srgbClr val="EC4E75"/>
    </a:accent2>
    <a:accent3>
      <a:srgbClr val="5A3793"/>
    </a:accent3>
    <a:accent4>
      <a:srgbClr val="5A3793"/>
    </a:accent4>
    <a:accent5>
      <a:srgbClr val="EC4E75"/>
    </a:accent5>
    <a:accent6>
      <a:srgbClr val="5A3793"/>
    </a:accent6>
    <a:hlink>
      <a:srgbClr val="4D4D4D"/>
    </a:hlink>
    <a:folHlink>
      <a:srgbClr val="1C1C1C"/>
    </a:folHlink>
  </a:clrScheme>
</a:themeOverride>
</file>

<file path=ppt/theme/themeOverride17.xml><?xml version="1.0" encoding="utf-8"?>
<a:themeOverride xmlns:a="http://schemas.openxmlformats.org/drawingml/2006/main">
  <a:clrScheme name="Custom 19">
    <a:dk1>
      <a:srgbClr val="31373B"/>
    </a:dk1>
    <a:lt1>
      <a:sysClr val="window" lastClr="FFFFFF"/>
    </a:lt1>
    <a:dk2>
      <a:srgbClr val="444955"/>
    </a:dk2>
    <a:lt2>
      <a:srgbClr val="FFFFFF"/>
    </a:lt2>
    <a:accent1>
      <a:srgbClr val="5A3793"/>
    </a:accent1>
    <a:accent2>
      <a:srgbClr val="EC4E75"/>
    </a:accent2>
    <a:accent3>
      <a:srgbClr val="5A3793"/>
    </a:accent3>
    <a:accent4>
      <a:srgbClr val="5A3793"/>
    </a:accent4>
    <a:accent5>
      <a:srgbClr val="EC4E75"/>
    </a:accent5>
    <a:accent6>
      <a:srgbClr val="5A3793"/>
    </a:accent6>
    <a:hlink>
      <a:srgbClr val="4D4D4D"/>
    </a:hlink>
    <a:folHlink>
      <a:srgbClr val="1C1C1C"/>
    </a:folHlink>
  </a:clrScheme>
</a:themeOverride>
</file>

<file path=ppt/theme/themeOverride18.xml><?xml version="1.0" encoding="utf-8"?>
<a:themeOverride xmlns:a="http://schemas.openxmlformats.org/drawingml/2006/main">
  <a:clrScheme name="Custom 19">
    <a:dk1>
      <a:srgbClr val="31373B"/>
    </a:dk1>
    <a:lt1>
      <a:sysClr val="window" lastClr="FFFFFF"/>
    </a:lt1>
    <a:dk2>
      <a:srgbClr val="444955"/>
    </a:dk2>
    <a:lt2>
      <a:srgbClr val="FFFFFF"/>
    </a:lt2>
    <a:accent1>
      <a:srgbClr val="5A3793"/>
    </a:accent1>
    <a:accent2>
      <a:srgbClr val="EC4E75"/>
    </a:accent2>
    <a:accent3>
      <a:srgbClr val="5A3793"/>
    </a:accent3>
    <a:accent4>
      <a:srgbClr val="5A3793"/>
    </a:accent4>
    <a:accent5>
      <a:srgbClr val="EC4E75"/>
    </a:accent5>
    <a:accent6>
      <a:srgbClr val="5A3793"/>
    </a:accent6>
    <a:hlink>
      <a:srgbClr val="4D4D4D"/>
    </a:hlink>
    <a:folHlink>
      <a:srgbClr val="1C1C1C"/>
    </a:folHlink>
  </a:clrScheme>
</a:themeOverride>
</file>

<file path=ppt/theme/themeOverride19.xml><?xml version="1.0" encoding="utf-8"?>
<a:themeOverride xmlns:a="http://schemas.openxmlformats.org/drawingml/2006/main">
  <a:clrScheme name="Custom 19">
    <a:dk1>
      <a:srgbClr val="31373B"/>
    </a:dk1>
    <a:lt1>
      <a:sysClr val="window" lastClr="FFFFFF"/>
    </a:lt1>
    <a:dk2>
      <a:srgbClr val="444955"/>
    </a:dk2>
    <a:lt2>
      <a:srgbClr val="FFFFFF"/>
    </a:lt2>
    <a:accent1>
      <a:srgbClr val="5A3793"/>
    </a:accent1>
    <a:accent2>
      <a:srgbClr val="EC4E75"/>
    </a:accent2>
    <a:accent3>
      <a:srgbClr val="5A3793"/>
    </a:accent3>
    <a:accent4>
      <a:srgbClr val="5A3793"/>
    </a:accent4>
    <a:accent5>
      <a:srgbClr val="EC4E75"/>
    </a:accent5>
    <a:accent6>
      <a:srgbClr val="5A3793"/>
    </a:accent6>
    <a:hlink>
      <a:srgbClr val="4D4D4D"/>
    </a:hlink>
    <a:folHlink>
      <a:srgbClr val="1C1C1C"/>
    </a:folHlink>
  </a:clrScheme>
</a:themeOverride>
</file>

<file path=ppt/theme/themeOverride2.xml><?xml version="1.0" encoding="utf-8"?>
<a:themeOverride xmlns:a="http://schemas.openxmlformats.org/drawingml/2006/main">
  <a:clrScheme name="Custom 19">
    <a:dk1>
      <a:srgbClr val="31373B"/>
    </a:dk1>
    <a:lt1>
      <a:sysClr val="window" lastClr="FFFFFF"/>
    </a:lt1>
    <a:dk2>
      <a:srgbClr val="444955"/>
    </a:dk2>
    <a:lt2>
      <a:srgbClr val="FFFFFF"/>
    </a:lt2>
    <a:accent1>
      <a:srgbClr val="5A3793"/>
    </a:accent1>
    <a:accent2>
      <a:srgbClr val="EC4E75"/>
    </a:accent2>
    <a:accent3>
      <a:srgbClr val="5A3793"/>
    </a:accent3>
    <a:accent4>
      <a:srgbClr val="5A3793"/>
    </a:accent4>
    <a:accent5>
      <a:srgbClr val="EC4E75"/>
    </a:accent5>
    <a:accent6>
      <a:srgbClr val="5A3793"/>
    </a:accent6>
    <a:hlink>
      <a:srgbClr val="4D4D4D"/>
    </a:hlink>
    <a:folHlink>
      <a:srgbClr val="1C1C1C"/>
    </a:folHlink>
  </a:clrScheme>
</a:themeOverride>
</file>

<file path=ppt/theme/themeOverride20.xml><?xml version="1.0" encoding="utf-8"?>
<a:themeOverride xmlns:a="http://schemas.openxmlformats.org/drawingml/2006/main">
  <a:clrScheme name="Custom 19">
    <a:dk1>
      <a:srgbClr val="31373B"/>
    </a:dk1>
    <a:lt1>
      <a:sysClr val="window" lastClr="FFFFFF"/>
    </a:lt1>
    <a:dk2>
      <a:srgbClr val="444955"/>
    </a:dk2>
    <a:lt2>
      <a:srgbClr val="FFFFFF"/>
    </a:lt2>
    <a:accent1>
      <a:srgbClr val="5A3793"/>
    </a:accent1>
    <a:accent2>
      <a:srgbClr val="EC4E75"/>
    </a:accent2>
    <a:accent3>
      <a:srgbClr val="5A3793"/>
    </a:accent3>
    <a:accent4>
      <a:srgbClr val="5A3793"/>
    </a:accent4>
    <a:accent5>
      <a:srgbClr val="EC4E75"/>
    </a:accent5>
    <a:accent6>
      <a:srgbClr val="5A3793"/>
    </a:accent6>
    <a:hlink>
      <a:srgbClr val="4D4D4D"/>
    </a:hlink>
    <a:folHlink>
      <a:srgbClr val="1C1C1C"/>
    </a:folHlink>
  </a:clrScheme>
</a:themeOverride>
</file>

<file path=ppt/theme/themeOverride21.xml><?xml version="1.0" encoding="utf-8"?>
<a:themeOverride xmlns:a="http://schemas.openxmlformats.org/drawingml/2006/main">
  <a:clrScheme name="Custom 19">
    <a:dk1>
      <a:srgbClr val="31373B"/>
    </a:dk1>
    <a:lt1>
      <a:sysClr val="window" lastClr="FFFFFF"/>
    </a:lt1>
    <a:dk2>
      <a:srgbClr val="444955"/>
    </a:dk2>
    <a:lt2>
      <a:srgbClr val="FFFFFF"/>
    </a:lt2>
    <a:accent1>
      <a:srgbClr val="5A3793"/>
    </a:accent1>
    <a:accent2>
      <a:srgbClr val="EC4E75"/>
    </a:accent2>
    <a:accent3>
      <a:srgbClr val="5A3793"/>
    </a:accent3>
    <a:accent4>
      <a:srgbClr val="5A3793"/>
    </a:accent4>
    <a:accent5>
      <a:srgbClr val="EC4E75"/>
    </a:accent5>
    <a:accent6>
      <a:srgbClr val="5A3793"/>
    </a:accent6>
    <a:hlink>
      <a:srgbClr val="4D4D4D"/>
    </a:hlink>
    <a:folHlink>
      <a:srgbClr val="1C1C1C"/>
    </a:folHlink>
  </a:clrScheme>
</a:themeOverride>
</file>

<file path=ppt/theme/themeOverride22.xml><?xml version="1.0" encoding="utf-8"?>
<a:themeOverride xmlns:a="http://schemas.openxmlformats.org/drawingml/2006/main">
  <a:clrScheme name="Custom 19">
    <a:dk1>
      <a:srgbClr val="31373B"/>
    </a:dk1>
    <a:lt1>
      <a:sysClr val="window" lastClr="FFFFFF"/>
    </a:lt1>
    <a:dk2>
      <a:srgbClr val="444955"/>
    </a:dk2>
    <a:lt2>
      <a:srgbClr val="FFFFFF"/>
    </a:lt2>
    <a:accent1>
      <a:srgbClr val="5A3793"/>
    </a:accent1>
    <a:accent2>
      <a:srgbClr val="EC4E75"/>
    </a:accent2>
    <a:accent3>
      <a:srgbClr val="5A3793"/>
    </a:accent3>
    <a:accent4>
      <a:srgbClr val="5A3793"/>
    </a:accent4>
    <a:accent5>
      <a:srgbClr val="EC4E75"/>
    </a:accent5>
    <a:accent6>
      <a:srgbClr val="5A3793"/>
    </a:accent6>
    <a:hlink>
      <a:srgbClr val="4D4D4D"/>
    </a:hlink>
    <a:folHlink>
      <a:srgbClr val="1C1C1C"/>
    </a:folHlink>
  </a:clrScheme>
</a:themeOverride>
</file>

<file path=ppt/theme/themeOverride23.xml><?xml version="1.0" encoding="utf-8"?>
<a:themeOverride xmlns:a="http://schemas.openxmlformats.org/drawingml/2006/main">
  <a:clrScheme name="Custom 19">
    <a:dk1>
      <a:srgbClr val="31373B"/>
    </a:dk1>
    <a:lt1>
      <a:sysClr val="window" lastClr="FFFFFF"/>
    </a:lt1>
    <a:dk2>
      <a:srgbClr val="444955"/>
    </a:dk2>
    <a:lt2>
      <a:srgbClr val="FFFFFF"/>
    </a:lt2>
    <a:accent1>
      <a:srgbClr val="5A3793"/>
    </a:accent1>
    <a:accent2>
      <a:srgbClr val="EC4E75"/>
    </a:accent2>
    <a:accent3>
      <a:srgbClr val="5A3793"/>
    </a:accent3>
    <a:accent4>
      <a:srgbClr val="5A3793"/>
    </a:accent4>
    <a:accent5>
      <a:srgbClr val="EC4E75"/>
    </a:accent5>
    <a:accent6>
      <a:srgbClr val="5A3793"/>
    </a:accent6>
    <a:hlink>
      <a:srgbClr val="4D4D4D"/>
    </a:hlink>
    <a:folHlink>
      <a:srgbClr val="1C1C1C"/>
    </a:folHlink>
  </a:clrScheme>
</a:themeOverride>
</file>

<file path=ppt/theme/themeOverride24.xml><?xml version="1.0" encoding="utf-8"?>
<a:themeOverride xmlns:a="http://schemas.openxmlformats.org/drawingml/2006/main">
  <a:clrScheme name="Custom 19">
    <a:dk1>
      <a:srgbClr val="31373B"/>
    </a:dk1>
    <a:lt1>
      <a:sysClr val="window" lastClr="FFFFFF"/>
    </a:lt1>
    <a:dk2>
      <a:srgbClr val="444955"/>
    </a:dk2>
    <a:lt2>
      <a:srgbClr val="FFFFFF"/>
    </a:lt2>
    <a:accent1>
      <a:srgbClr val="5A3793"/>
    </a:accent1>
    <a:accent2>
      <a:srgbClr val="EC4E75"/>
    </a:accent2>
    <a:accent3>
      <a:srgbClr val="5A3793"/>
    </a:accent3>
    <a:accent4>
      <a:srgbClr val="5A3793"/>
    </a:accent4>
    <a:accent5>
      <a:srgbClr val="EC4E75"/>
    </a:accent5>
    <a:accent6>
      <a:srgbClr val="5A3793"/>
    </a:accent6>
    <a:hlink>
      <a:srgbClr val="4D4D4D"/>
    </a:hlink>
    <a:folHlink>
      <a:srgbClr val="1C1C1C"/>
    </a:folHlink>
  </a:clrScheme>
</a:themeOverride>
</file>

<file path=ppt/theme/themeOverride25.xml><?xml version="1.0" encoding="utf-8"?>
<a:themeOverride xmlns:a="http://schemas.openxmlformats.org/drawingml/2006/main">
  <a:clrScheme name="Custom 19">
    <a:dk1>
      <a:srgbClr val="31373B"/>
    </a:dk1>
    <a:lt1>
      <a:sysClr val="window" lastClr="FFFFFF"/>
    </a:lt1>
    <a:dk2>
      <a:srgbClr val="444955"/>
    </a:dk2>
    <a:lt2>
      <a:srgbClr val="FFFFFF"/>
    </a:lt2>
    <a:accent1>
      <a:srgbClr val="5A3793"/>
    </a:accent1>
    <a:accent2>
      <a:srgbClr val="EC4E75"/>
    </a:accent2>
    <a:accent3>
      <a:srgbClr val="5A3793"/>
    </a:accent3>
    <a:accent4>
      <a:srgbClr val="5A3793"/>
    </a:accent4>
    <a:accent5>
      <a:srgbClr val="EC4E75"/>
    </a:accent5>
    <a:accent6>
      <a:srgbClr val="5A3793"/>
    </a:accent6>
    <a:hlink>
      <a:srgbClr val="4D4D4D"/>
    </a:hlink>
    <a:folHlink>
      <a:srgbClr val="1C1C1C"/>
    </a:folHlink>
  </a:clrScheme>
</a:themeOverride>
</file>

<file path=ppt/theme/themeOverride26.xml><?xml version="1.0" encoding="utf-8"?>
<a:themeOverride xmlns:a="http://schemas.openxmlformats.org/drawingml/2006/main">
  <a:clrScheme name="Custom 19">
    <a:dk1>
      <a:srgbClr val="31373B"/>
    </a:dk1>
    <a:lt1>
      <a:sysClr val="window" lastClr="FFFFFF"/>
    </a:lt1>
    <a:dk2>
      <a:srgbClr val="444955"/>
    </a:dk2>
    <a:lt2>
      <a:srgbClr val="FFFFFF"/>
    </a:lt2>
    <a:accent1>
      <a:srgbClr val="5A3793"/>
    </a:accent1>
    <a:accent2>
      <a:srgbClr val="EC4E75"/>
    </a:accent2>
    <a:accent3>
      <a:srgbClr val="5A3793"/>
    </a:accent3>
    <a:accent4>
      <a:srgbClr val="5A3793"/>
    </a:accent4>
    <a:accent5>
      <a:srgbClr val="EC4E75"/>
    </a:accent5>
    <a:accent6>
      <a:srgbClr val="5A3793"/>
    </a:accent6>
    <a:hlink>
      <a:srgbClr val="4D4D4D"/>
    </a:hlink>
    <a:folHlink>
      <a:srgbClr val="1C1C1C"/>
    </a:folHlink>
  </a:clrScheme>
</a:themeOverride>
</file>

<file path=ppt/theme/themeOverride3.xml><?xml version="1.0" encoding="utf-8"?>
<a:themeOverride xmlns:a="http://schemas.openxmlformats.org/drawingml/2006/main">
  <a:clrScheme name="Custom 19">
    <a:dk1>
      <a:srgbClr val="31373B"/>
    </a:dk1>
    <a:lt1>
      <a:sysClr val="window" lastClr="FFFFFF"/>
    </a:lt1>
    <a:dk2>
      <a:srgbClr val="444955"/>
    </a:dk2>
    <a:lt2>
      <a:srgbClr val="FFFFFF"/>
    </a:lt2>
    <a:accent1>
      <a:srgbClr val="5A3793"/>
    </a:accent1>
    <a:accent2>
      <a:srgbClr val="EC4E75"/>
    </a:accent2>
    <a:accent3>
      <a:srgbClr val="5A3793"/>
    </a:accent3>
    <a:accent4>
      <a:srgbClr val="5A3793"/>
    </a:accent4>
    <a:accent5>
      <a:srgbClr val="EC4E75"/>
    </a:accent5>
    <a:accent6>
      <a:srgbClr val="5A3793"/>
    </a:accent6>
    <a:hlink>
      <a:srgbClr val="4D4D4D"/>
    </a:hlink>
    <a:folHlink>
      <a:srgbClr val="1C1C1C"/>
    </a:folHlink>
  </a:clrScheme>
</a:themeOverride>
</file>

<file path=ppt/theme/themeOverride4.xml><?xml version="1.0" encoding="utf-8"?>
<a:themeOverride xmlns:a="http://schemas.openxmlformats.org/drawingml/2006/main">
  <a:clrScheme name="Custom 19">
    <a:dk1>
      <a:srgbClr val="31373B"/>
    </a:dk1>
    <a:lt1>
      <a:sysClr val="window" lastClr="FFFFFF"/>
    </a:lt1>
    <a:dk2>
      <a:srgbClr val="444955"/>
    </a:dk2>
    <a:lt2>
      <a:srgbClr val="FFFFFF"/>
    </a:lt2>
    <a:accent1>
      <a:srgbClr val="5A3793"/>
    </a:accent1>
    <a:accent2>
      <a:srgbClr val="EC4E75"/>
    </a:accent2>
    <a:accent3>
      <a:srgbClr val="5A3793"/>
    </a:accent3>
    <a:accent4>
      <a:srgbClr val="5A3793"/>
    </a:accent4>
    <a:accent5>
      <a:srgbClr val="EC4E75"/>
    </a:accent5>
    <a:accent6>
      <a:srgbClr val="5A3793"/>
    </a:accent6>
    <a:hlink>
      <a:srgbClr val="4D4D4D"/>
    </a:hlink>
    <a:folHlink>
      <a:srgbClr val="1C1C1C"/>
    </a:folHlink>
  </a:clrScheme>
</a:themeOverride>
</file>

<file path=ppt/theme/themeOverride5.xml><?xml version="1.0" encoding="utf-8"?>
<a:themeOverride xmlns:a="http://schemas.openxmlformats.org/drawingml/2006/main">
  <a:clrScheme name="Custom 19">
    <a:dk1>
      <a:srgbClr val="31373B"/>
    </a:dk1>
    <a:lt1>
      <a:sysClr val="window" lastClr="FFFFFF"/>
    </a:lt1>
    <a:dk2>
      <a:srgbClr val="444955"/>
    </a:dk2>
    <a:lt2>
      <a:srgbClr val="FFFFFF"/>
    </a:lt2>
    <a:accent1>
      <a:srgbClr val="5A3793"/>
    </a:accent1>
    <a:accent2>
      <a:srgbClr val="EC4E75"/>
    </a:accent2>
    <a:accent3>
      <a:srgbClr val="5A3793"/>
    </a:accent3>
    <a:accent4>
      <a:srgbClr val="5A3793"/>
    </a:accent4>
    <a:accent5>
      <a:srgbClr val="EC4E75"/>
    </a:accent5>
    <a:accent6>
      <a:srgbClr val="5A3793"/>
    </a:accent6>
    <a:hlink>
      <a:srgbClr val="4D4D4D"/>
    </a:hlink>
    <a:folHlink>
      <a:srgbClr val="1C1C1C"/>
    </a:folHlink>
  </a:clrScheme>
</a:themeOverride>
</file>

<file path=ppt/theme/themeOverride6.xml><?xml version="1.0" encoding="utf-8"?>
<a:themeOverride xmlns:a="http://schemas.openxmlformats.org/drawingml/2006/main">
  <a:clrScheme name="Custom 19">
    <a:dk1>
      <a:srgbClr val="31373B"/>
    </a:dk1>
    <a:lt1>
      <a:sysClr val="window" lastClr="FFFFFF"/>
    </a:lt1>
    <a:dk2>
      <a:srgbClr val="444955"/>
    </a:dk2>
    <a:lt2>
      <a:srgbClr val="FFFFFF"/>
    </a:lt2>
    <a:accent1>
      <a:srgbClr val="5A3793"/>
    </a:accent1>
    <a:accent2>
      <a:srgbClr val="EC4E75"/>
    </a:accent2>
    <a:accent3>
      <a:srgbClr val="5A3793"/>
    </a:accent3>
    <a:accent4>
      <a:srgbClr val="5A3793"/>
    </a:accent4>
    <a:accent5>
      <a:srgbClr val="EC4E75"/>
    </a:accent5>
    <a:accent6>
      <a:srgbClr val="5A3793"/>
    </a:accent6>
    <a:hlink>
      <a:srgbClr val="4D4D4D"/>
    </a:hlink>
    <a:folHlink>
      <a:srgbClr val="1C1C1C"/>
    </a:folHlink>
  </a:clrScheme>
</a:themeOverride>
</file>

<file path=ppt/theme/themeOverride7.xml><?xml version="1.0" encoding="utf-8"?>
<a:themeOverride xmlns:a="http://schemas.openxmlformats.org/drawingml/2006/main">
  <a:clrScheme name="Custom 19">
    <a:dk1>
      <a:srgbClr val="31373B"/>
    </a:dk1>
    <a:lt1>
      <a:sysClr val="window" lastClr="FFFFFF"/>
    </a:lt1>
    <a:dk2>
      <a:srgbClr val="444955"/>
    </a:dk2>
    <a:lt2>
      <a:srgbClr val="FFFFFF"/>
    </a:lt2>
    <a:accent1>
      <a:srgbClr val="5A3793"/>
    </a:accent1>
    <a:accent2>
      <a:srgbClr val="EC4E75"/>
    </a:accent2>
    <a:accent3>
      <a:srgbClr val="5A3793"/>
    </a:accent3>
    <a:accent4>
      <a:srgbClr val="5A3793"/>
    </a:accent4>
    <a:accent5>
      <a:srgbClr val="EC4E75"/>
    </a:accent5>
    <a:accent6>
      <a:srgbClr val="5A3793"/>
    </a:accent6>
    <a:hlink>
      <a:srgbClr val="4D4D4D"/>
    </a:hlink>
    <a:folHlink>
      <a:srgbClr val="1C1C1C"/>
    </a:folHlink>
  </a:clrScheme>
</a:themeOverride>
</file>

<file path=ppt/theme/themeOverride8.xml><?xml version="1.0" encoding="utf-8"?>
<a:themeOverride xmlns:a="http://schemas.openxmlformats.org/drawingml/2006/main">
  <a:clrScheme name="Custom 19">
    <a:dk1>
      <a:srgbClr val="31373B"/>
    </a:dk1>
    <a:lt1>
      <a:sysClr val="window" lastClr="FFFFFF"/>
    </a:lt1>
    <a:dk2>
      <a:srgbClr val="444955"/>
    </a:dk2>
    <a:lt2>
      <a:srgbClr val="FFFFFF"/>
    </a:lt2>
    <a:accent1>
      <a:srgbClr val="5A3793"/>
    </a:accent1>
    <a:accent2>
      <a:srgbClr val="EC4E75"/>
    </a:accent2>
    <a:accent3>
      <a:srgbClr val="5A3793"/>
    </a:accent3>
    <a:accent4>
      <a:srgbClr val="5A3793"/>
    </a:accent4>
    <a:accent5>
      <a:srgbClr val="EC4E75"/>
    </a:accent5>
    <a:accent6>
      <a:srgbClr val="5A3793"/>
    </a:accent6>
    <a:hlink>
      <a:srgbClr val="4D4D4D"/>
    </a:hlink>
    <a:folHlink>
      <a:srgbClr val="1C1C1C"/>
    </a:folHlink>
  </a:clrScheme>
</a:themeOverride>
</file>

<file path=ppt/theme/themeOverride9.xml><?xml version="1.0" encoding="utf-8"?>
<a:themeOverride xmlns:a="http://schemas.openxmlformats.org/drawingml/2006/main">
  <a:clrScheme name="Custom 19">
    <a:dk1>
      <a:srgbClr val="31373B"/>
    </a:dk1>
    <a:lt1>
      <a:sysClr val="window" lastClr="FFFFFF"/>
    </a:lt1>
    <a:dk2>
      <a:srgbClr val="444955"/>
    </a:dk2>
    <a:lt2>
      <a:srgbClr val="FFFFFF"/>
    </a:lt2>
    <a:accent1>
      <a:srgbClr val="5A3793"/>
    </a:accent1>
    <a:accent2>
      <a:srgbClr val="EC4E75"/>
    </a:accent2>
    <a:accent3>
      <a:srgbClr val="5A3793"/>
    </a:accent3>
    <a:accent4>
      <a:srgbClr val="5A3793"/>
    </a:accent4>
    <a:accent5>
      <a:srgbClr val="EC4E75"/>
    </a:accent5>
    <a:accent6>
      <a:srgbClr val="5A3793"/>
    </a:accent6>
    <a:hlink>
      <a:srgbClr val="4D4D4D"/>
    </a:hlink>
    <a:folHlink>
      <a:srgbClr val="1C1C1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6641</TotalTime>
  <Words>1005</Words>
  <Application>Microsoft Office PowerPoint</Application>
  <PresentationFormat>Custom</PresentationFormat>
  <Paragraphs>232</Paragraphs>
  <Slides>28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20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50" baseType="lpstr">
      <vt:lpstr>Microsoft YaHei</vt:lpstr>
      <vt:lpstr>SimSun</vt:lpstr>
      <vt:lpstr>Arial</vt:lpstr>
      <vt:lpstr>Arial Unicode MS</vt:lpstr>
      <vt:lpstr>Calibri</vt:lpstr>
      <vt:lpstr>Courier New</vt:lpstr>
      <vt:lpstr>Gill Sans</vt:lpstr>
      <vt:lpstr>Helvetica</vt:lpstr>
      <vt:lpstr>Lato Light</vt:lpstr>
      <vt:lpstr>Lato Regular</vt:lpstr>
      <vt:lpstr>Open Sans Light</vt:lpstr>
      <vt:lpstr>Raleway</vt:lpstr>
      <vt:lpstr>Raleway Medium</vt:lpstr>
      <vt:lpstr>Raleway SemiBold</vt:lpstr>
      <vt:lpstr>Roboto</vt:lpstr>
      <vt:lpstr>Segoe UI</vt:lpstr>
      <vt:lpstr>Segoe UI Black</vt:lpstr>
      <vt:lpstr>Times New Roman</vt:lpstr>
      <vt:lpstr>Trebuchet MS</vt:lpstr>
      <vt:lpstr>Wingdings</vt:lpstr>
      <vt:lpstr>Office Theme</vt:lpstr>
      <vt:lpstr>3_571TGp_business_light_ani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Momen Elshamy</dc:creator>
  <cp:lastModifiedBy>Arunkarthic, ANGLER - EIT</cp:lastModifiedBy>
  <cp:revision>379</cp:revision>
  <dcterms:created xsi:type="dcterms:W3CDTF">2017-08-22T06:10:53Z</dcterms:created>
  <dcterms:modified xsi:type="dcterms:W3CDTF">2020-02-19T03:33:40Z</dcterms:modified>
</cp:coreProperties>
</file>