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>
  <p:sldMasterIdLst>
    <p:sldMasterId id="2147483648" r:id="rId1"/>
    <p:sldMasterId id="2147483660" r:id="rId2"/>
  </p:sldMasterIdLst>
  <p:notesMasterIdLst>
    <p:notesMasterId r:id="rId27"/>
  </p:notesMasterIdLst>
  <p:sldIdLst>
    <p:sldId id="256" r:id="rId3"/>
    <p:sldId id="386" r:id="rId4"/>
    <p:sldId id="297" r:id="rId5"/>
    <p:sldId id="387" r:id="rId6"/>
    <p:sldId id="383" r:id="rId7"/>
    <p:sldId id="385" r:id="rId8"/>
    <p:sldId id="393" r:id="rId9"/>
    <p:sldId id="400" r:id="rId10"/>
    <p:sldId id="399" r:id="rId11"/>
    <p:sldId id="384" r:id="rId12"/>
    <p:sldId id="388" r:id="rId13"/>
    <p:sldId id="397" r:id="rId14"/>
    <p:sldId id="401" r:id="rId15"/>
    <p:sldId id="394" r:id="rId16"/>
    <p:sldId id="402" r:id="rId17"/>
    <p:sldId id="389" r:id="rId18"/>
    <p:sldId id="390" r:id="rId19"/>
    <p:sldId id="391" r:id="rId20"/>
    <p:sldId id="392" r:id="rId21"/>
    <p:sldId id="395" r:id="rId22"/>
    <p:sldId id="396" r:id="rId23"/>
    <p:sldId id="316" r:id="rId24"/>
    <p:sldId id="398" r:id="rId25"/>
    <p:sldId id="280" r:id="rId26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C7A1E088-4289-4DB9-B5C9-BC9605A25F4A}">
          <p14:sldIdLst>
            <p14:sldId id="256"/>
            <p14:sldId id="386"/>
            <p14:sldId id="297"/>
            <p14:sldId id="387"/>
            <p14:sldId id="383"/>
            <p14:sldId id="385"/>
            <p14:sldId id="393"/>
            <p14:sldId id="400"/>
            <p14:sldId id="399"/>
            <p14:sldId id="384"/>
            <p14:sldId id="388"/>
            <p14:sldId id="397"/>
            <p14:sldId id="401"/>
            <p14:sldId id="394"/>
            <p14:sldId id="402"/>
            <p14:sldId id="389"/>
            <p14:sldId id="390"/>
            <p14:sldId id="391"/>
            <p14:sldId id="392"/>
            <p14:sldId id="395"/>
            <p14:sldId id="396"/>
            <p14:sldId id="316"/>
            <p14:sldId id="398"/>
            <p14:sldId id="280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95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E671D"/>
    <a:srgbClr val="EC7C00"/>
    <a:srgbClr val="009900"/>
    <a:srgbClr val="327E0C"/>
    <a:srgbClr val="3C970F"/>
    <a:srgbClr val="FF9191"/>
    <a:srgbClr val="FF7676"/>
    <a:srgbClr val="F8BEF9"/>
    <a:srgbClr val="E5BDEB"/>
    <a:srgbClr val="D99CE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378" autoAdjust="0"/>
    <p:restoredTop sz="93921" autoAdjust="0"/>
  </p:normalViewPr>
  <p:slideViewPr>
    <p:cSldViewPr>
      <p:cViewPr varScale="1">
        <p:scale>
          <a:sx n="101" d="100"/>
          <a:sy n="101" d="100"/>
        </p:scale>
        <p:origin x="264" y="114"/>
      </p:cViewPr>
      <p:guideLst>
        <p:guide orient="horz" pos="2160"/>
        <p:guide pos="2895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2" d="100"/>
          <a:sy n="82" d="100"/>
        </p:scale>
        <p:origin x="2034" y="9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Header Placeholder 1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buFont typeface="Arial" panose="020B0604020202020204" pitchFamily="34" charset="0"/>
              <a:buNone/>
              <a:defRPr sz="1200" smtClean="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Date Placeholder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smtClean="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A0CF5FC9-56E3-4A90-8F09-B639611B098F}" type="datetimeFigureOut">
              <a:rPr lang="en-US"/>
              <a:t>20/02/2020</a:t>
            </a:fld>
            <a:endParaRPr lang="en-US"/>
          </a:p>
        </p:txBody>
      </p:sp>
      <p:sp>
        <p:nvSpPr>
          <p:cNvPr id="25604" name="Slide Image Placeholder 3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12700">
            <a:noFill/>
            <a:miter lim="800000"/>
          </a:ln>
        </p:spPr>
      </p:sp>
      <p:sp>
        <p:nvSpPr>
          <p:cNvPr id="4101" name="Notes Placeholder 4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12700" cmpd="sng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4102" name="Footer Placeholder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buFont typeface="Arial" panose="020B0604020202020204" pitchFamily="34" charset="0"/>
              <a:buNone/>
              <a:defRPr sz="1200" smtClean="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Slide Number Placeholder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smtClean="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DD3B6338-86A4-4206-A54F-3D4510B995DB}" type="slidenum">
              <a:rPr lang="en-US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D3B6338-86A4-4206-A54F-3D4510B995DB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14303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D3B6338-86A4-4206-A54F-3D4510B995DB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639274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D3B6338-86A4-4206-A54F-3D4510B995DB}" type="slidenum">
              <a:rPr lang="en-US" smtClean="0"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D3B6338-86A4-4206-A54F-3D4510B995DB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384212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D3B6338-86A4-4206-A54F-3D4510B995DB}" type="slidenum">
              <a:rPr lang="en-US" smtClean="0"/>
              <a:t>24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4.png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936F05-D572-4008-A804-3AE9910E3611}" type="datetime1">
              <a:rPr lang="en-US"/>
              <a:t>20/02/2020</a:t>
            </a:fld>
            <a:endParaRPr lang="en-US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E630B4-CAE1-42CD-8B31-632F3ACE7EA4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FC6BDD-93DC-4E9F-8896-699E5CB1994C}" type="datetime1">
              <a:rPr lang="en-US"/>
              <a:t>20/02/2020</a:t>
            </a:fld>
            <a:endParaRPr lang="en-US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F1B7CF-DEFD-4757-93A9-9DF94CEDFFAF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  <p:transition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89CC91-B78C-4ADD-B807-1A593B36B3F9}" type="datetime1">
              <a:rPr lang="en-US"/>
              <a:t>20/02/2020</a:t>
            </a:fld>
            <a:endParaRPr lang="en-US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766903-856F-4213-BAF0-BD8BCC1D5964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  <p:transition>
    <p:wip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12" descr="logo-black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913" y="250825"/>
            <a:ext cx="13716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" descr="trinetra-logo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7325" y="93664"/>
            <a:ext cx="1138238" cy="427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2979825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3001" b="1" cap="all"/>
            </a:lvl1pPr>
          </a:lstStyle>
          <a:p>
            <a:r>
              <a:rPr lang="en-US" noProof="1" smtClean="0"/>
              <a:t>Click to edit Master title style</a:t>
            </a:r>
            <a:endParaRPr lang="en-US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1500"/>
            </a:lvl1pPr>
            <a:lvl2pPr marL="342991" indent="0">
              <a:buNone/>
              <a:defRPr sz="1350"/>
            </a:lvl2pPr>
            <a:lvl3pPr marL="685983" indent="0">
              <a:buNone/>
              <a:defRPr sz="1200"/>
            </a:lvl3pPr>
            <a:lvl4pPr marL="1028974" indent="0">
              <a:buNone/>
              <a:defRPr sz="1050"/>
            </a:lvl4pPr>
            <a:lvl5pPr marL="1371966" indent="0">
              <a:buNone/>
              <a:defRPr sz="1050"/>
            </a:lvl5pPr>
            <a:lvl6pPr marL="1714957" indent="0">
              <a:buNone/>
              <a:defRPr sz="1050"/>
            </a:lvl6pPr>
            <a:lvl7pPr marL="2057949" indent="0">
              <a:buNone/>
              <a:defRPr sz="1050"/>
            </a:lvl7pPr>
            <a:lvl8pPr marL="2400940" indent="0">
              <a:buNone/>
              <a:defRPr sz="1050"/>
            </a:lvl8pPr>
            <a:lvl9pPr marL="2743932" indent="0">
              <a:buNone/>
              <a:defRPr sz="1050"/>
            </a:lvl9pPr>
          </a:lstStyle>
          <a:p>
            <a:pPr lvl="0"/>
            <a:r>
              <a:rPr lang="en-US" noProof="1" smtClean="0"/>
              <a:t>Click to edit Master text styles</a:t>
            </a:r>
          </a:p>
        </p:txBody>
      </p:sp>
      <p:sp>
        <p:nvSpPr>
          <p:cNvPr id="5" name="Rectangle 69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defTabSz="685983">
              <a:defRPr/>
            </a:pPr>
            <a:endParaRPr lang="en-US" altLang="en-US">
              <a:latin typeface="Arial"/>
              <a:ea typeface="Microsoft YaHe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" name="Rectangle 7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defTabSz="685983">
              <a:defRPr/>
            </a:pPr>
            <a:endParaRPr lang="en-US" altLang="en-US">
              <a:latin typeface="Arial"/>
              <a:ea typeface="Microsoft YaHe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7" name="Rectangle 7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defTabSz="685983">
              <a:defRPr/>
            </a:pPr>
            <a:fld id="{BA282DFF-BC07-4E2B-8FC7-156A83CE653D}" type="slidenum">
              <a:rPr lang="en-US" altLang="en-US" smtClean="0">
                <a:latin typeface="Arial"/>
                <a:ea typeface="Microsoft YaHei" panose="020B0503020204020204" pitchFamily="34" charset="-122"/>
                <a:cs typeface="Arial" panose="020B0604020202020204" pitchFamily="34" charset="0"/>
              </a:rPr>
              <a:pPr defTabSz="685983">
                <a:defRPr/>
              </a:pPr>
              <a:t>‹#›</a:t>
            </a:fld>
            <a:endParaRPr lang="en-US" altLang="en-US">
              <a:latin typeface="Arial"/>
              <a:ea typeface="Microsoft YaHei" panose="020B0503020204020204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2761944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685983">
              <a:defRPr/>
            </a:pPr>
            <a:endParaRPr lang="en-US" altLang="en-US">
              <a:latin typeface="Arial"/>
              <a:ea typeface="Microsoft YaHe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685983">
              <a:defRPr/>
            </a:pPr>
            <a:endParaRPr lang="en-US" altLang="en-US">
              <a:latin typeface="Arial"/>
              <a:ea typeface="Microsoft YaHe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685983">
              <a:defRPr/>
            </a:pPr>
            <a:fld id="{B787143A-18C2-428D-B804-B1EDA16A7BC8}" type="slidenum">
              <a:rPr lang="en-US" altLang="en-US" smtClean="0">
                <a:latin typeface="Arial"/>
                <a:ea typeface="Microsoft YaHei" panose="020B0503020204020204" pitchFamily="34" charset="-122"/>
                <a:cs typeface="Arial" panose="020B0604020202020204" pitchFamily="34" charset="0"/>
              </a:rPr>
              <a:pPr defTabSz="685983">
                <a:defRPr/>
              </a:pPr>
              <a:t>‹#›</a:t>
            </a:fld>
            <a:endParaRPr lang="en-US" altLang="en-US">
              <a:latin typeface="Arial"/>
              <a:ea typeface="Microsoft YaHei" panose="020B0503020204020204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50038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9AE20D-C13A-4A9C-BB8E-883B9EE68923}" type="datetime1">
              <a:rPr lang="en-US"/>
              <a:t>20/02/2020</a:t>
            </a:fld>
            <a:endParaRPr lang="en-US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64E4EF-310A-4587-A583-19D7F6F3192D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4C7501-AA28-46E4-BAD8-1F220D7CC85C}" type="datetime1">
              <a:rPr lang="en-US"/>
              <a:t>20/02/2020</a:t>
            </a:fld>
            <a:endParaRPr lang="en-US"/>
          </a:p>
        </p:txBody>
      </p:sp>
      <p:sp>
        <p:nvSpPr>
          <p:cNvPr id="6" name="Footer Placeholder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E52F1E-3735-4C9F-AF9A-826F64A2CC1E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  <p:transition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B1D6BE-6470-41F0-94C1-AE8165E64419}" type="datetime1">
              <a:rPr lang="en-US"/>
              <a:t>20/02/2020</a:t>
            </a:fld>
            <a:endParaRPr lang="en-US"/>
          </a:p>
        </p:txBody>
      </p:sp>
      <p:sp>
        <p:nvSpPr>
          <p:cNvPr id="8" name="Footer Placeholder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BEED45-62A6-440D-8BBA-ECB3FDD6188C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  <p:transition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B15A2B-412A-4DEE-93AF-3A3BF19C4CEA}" type="datetime1">
              <a:rPr lang="en-US"/>
              <a:t>20/02/2020</a:t>
            </a:fld>
            <a:endParaRPr lang="en-US"/>
          </a:p>
        </p:txBody>
      </p:sp>
      <p:sp>
        <p:nvSpPr>
          <p:cNvPr id="4" name="Footer Placeholder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D69C95-99F3-42BF-B22D-3A044503A590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  <p:transition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221699-79BB-4ED9-B42B-DEFFD0F65377}" type="datetime1">
              <a:rPr lang="en-US"/>
              <a:t>20/02/2020</a:t>
            </a:fld>
            <a:endParaRPr lang="en-US"/>
          </a:p>
        </p:txBody>
      </p:sp>
      <p:sp>
        <p:nvSpPr>
          <p:cNvPr id="3" name="Footer Placeholder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DB6C1B-86FB-402F-AB9B-C761D2A66188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  <p:transition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B513FF-8B1C-4C51-90DD-8D40BE866162}" type="datetime1">
              <a:rPr lang="en-US"/>
              <a:t>20/02/2020</a:t>
            </a:fld>
            <a:endParaRPr lang="en-US"/>
          </a:p>
        </p:txBody>
      </p:sp>
      <p:sp>
        <p:nvSpPr>
          <p:cNvPr id="6" name="Footer Placeholder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A53021-C63D-4F40-8FF4-AF5B2318D66B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  <p:transition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063FC6-4FB9-4BCD-B692-130B663716DF}" type="datetime1">
              <a:rPr lang="en-US"/>
              <a:t>20/02/2020</a:t>
            </a:fld>
            <a:endParaRPr lang="en-US"/>
          </a:p>
        </p:txBody>
      </p:sp>
      <p:sp>
        <p:nvSpPr>
          <p:cNvPr id="6" name="Footer Placeholder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7DCFB7-7DF6-4636-8E23-396067428C19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  <p:transition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dirty="0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Date Placeholder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buFont typeface="Arial" panose="020B0604020202020204" pitchFamily="34" charset="0"/>
              <a:buNone/>
              <a:defRPr sz="1200" smtClean="0">
                <a:solidFill>
                  <a:srgbClr val="898989"/>
                </a:solidFill>
                <a:latin typeface="+mn-lt"/>
              </a:defRPr>
            </a:lvl1pPr>
          </a:lstStyle>
          <a:p>
            <a:pPr>
              <a:defRPr/>
            </a:pPr>
            <a:fld id="{F6CAE1A3-0856-437C-A34B-FA932C3D6490}" type="datetime1">
              <a:rPr lang="en-US"/>
              <a:t>20/02/2020</a:t>
            </a:fld>
            <a:endParaRPr lang="en-US"/>
          </a:p>
        </p:txBody>
      </p:sp>
      <p:sp>
        <p:nvSpPr>
          <p:cNvPr id="1029" name="Footer Placeholder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buFont typeface="Arial" panose="020B0604020202020204" pitchFamily="34" charset="0"/>
              <a:buNone/>
              <a:defRPr sz="1200" smtClean="0">
                <a:solidFill>
                  <a:srgbClr val="898989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Slide Number Placeholder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172200"/>
            <a:ext cx="21336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smtClean="0">
                <a:solidFill>
                  <a:srgbClr val="898989"/>
                </a:solidFill>
                <a:latin typeface="+mn-lt"/>
              </a:defRPr>
            </a:lvl1pPr>
          </a:lstStyle>
          <a:p>
            <a:pPr>
              <a:defRPr/>
            </a:pPr>
            <a:fld id="{4D6AD65D-2C72-4B45-ABCA-0AB88420FC02}" type="slidenum">
              <a:rPr lang="en-US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wipe/>
  </p:transition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gradFill flip="none" rotWithShape="1">
          <a:gsLst>
            <a:gs pos="0">
              <a:schemeClr val="accent2">
                <a:lumMod val="0"/>
                <a:lumOff val="100000"/>
              </a:schemeClr>
            </a:gs>
            <a:gs pos="2000">
              <a:schemeClr val="accent2">
                <a:lumMod val="0"/>
                <a:lumOff val="100000"/>
              </a:schemeClr>
            </a:gs>
            <a:gs pos="100000">
              <a:schemeClr val="accent2">
                <a:lumMod val="100000"/>
              </a:schemeClr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68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96838" y="1219200"/>
            <a:ext cx="8894762" cy="525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93" name="Rectangle 69"/>
          <p:cNvSpPr>
            <a:spLocks noGrp="1" noChangeArrowheads="1"/>
          </p:cNvSpPr>
          <p:nvPr>
            <p:ph type="dt" sz="half" idx="2"/>
          </p:nvPr>
        </p:nvSpPr>
        <p:spPr bwMode="gray">
          <a:xfrm>
            <a:off x="457200" y="6629401"/>
            <a:ext cx="2133600" cy="1682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750">
                <a:solidFill>
                  <a:srgbClr val="000000"/>
                </a:solidFill>
              </a:defRPr>
            </a:lvl1pPr>
          </a:lstStyle>
          <a:p>
            <a:pPr defTabSz="685983">
              <a:defRPr/>
            </a:pPr>
            <a:endParaRPr lang="en-US" altLang="en-US">
              <a:latin typeface="Arial"/>
              <a:ea typeface="Microsoft YaHe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094" name="Rectangle 70"/>
          <p:cNvSpPr>
            <a:spLocks noGrp="1" noChangeArrowheads="1"/>
          </p:cNvSpPr>
          <p:nvPr>
            <p:ph type="ftr" sz="quarter" idx="3"/>
          </p:nvPr>
        </p:nvSpPr>
        <p:spPr bwMode="gray">
          <a:xfrm>
            <a:off x="3124200" y="6629401"/>
            <a:ext cx="2895600" cy="1682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buFont typeface="Arial" panose="020B0604020202020204" pitchFamily="34" charset="0"/>
              <a:buNone/>
              <a:defRPr sz="750">
                <a:solidFill>
                  <a:srgbClr val="000000"/>
                </a:solidFill>
              </a:defRPr>
            </a:lvl1pPr>
          </a:lstStyle>
          <a:p>
            <a:pPr defTabSz="685983">
              <a:defRPr/>
            </a:pPr>
            <a:endParaRPr lang="en-US" altLang="en-US">
              <a:latin typeface="Arial"/>
              <a:ea typeface="Microsoft YaHe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095" name="Rectangle 71"/>
          <p:cNvSpPr>
            <a:spLocks noGrp="1" noChangeArrowheads="1"/>
          </p:cNvSpPr>
          <p:nvPr>
            <p:ph type="sldNum" sz="quarter" idx="4"/>
          </p:nvPr>
        </p:nvSpPr>
        <p:spPr bwMode="gray">
          <a:xfrm>
            <a:off x="6553200" y="6629401"/>
            <a:ext cx="2133600" cy="1682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750">
                <a:solidFill>
                  <a:srgbClr val="000000"/>
                </a:solidFill>
              </a:defRPr>
            </a:lvl1pPr>
          </a:lstStyle>
          <a:p>
            <a:pPr defTabSz="685983">
              <a:defRPr/>
            </a:pPr>
            <a:fld id="{899DAD46-89C6-407B-AD2F-54B4F562D5A7}" type="slidenum">
              <a:rPr lang="en-US" altLang="en-US" smtClean="0">
                <a:latin typeface="Arial"/>
                <a:ea typeface="Microsoft YaHei" panose="020B0503020204020204" pitchFamily="34" charset="-122"/>
                <a:cs typeface="Arial" panose="020B0604020202020204" pitchFamily="34" charset="0"/>
              </a:rPr>
              <a:pPr defTabSz="685983">
                <a:defRPr/>
              </a:pPr>
              <a:t>‹#›</a:t>
            </a:fld>
            <a:endParaRPr lang="en-US" altLang="en-US">
              <a:latin typeface="Arial"/>
              <a:ea typeface="Microsoft YaHe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030" name="Rectangle 67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228600" y="3657600"/>
            <a:ext cx="596265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</a:t>
            </a:r>
          </a:p>
        </p:txBody>
      </p:sp>
      <p:sp>
        <p:nvSpPr>
          <p:cNvPr id="19" name="Rectangle 18"/>
          <p:cNvSpPr/>
          <p:nvPr/>
        </p:nvSpPr>
        <p:spPr>
          <a:xfrm>
            <a:off x="0" y="6781800"/>
            <a:ext cx="9144000" cy="76200"/>
          </a:xfrm>
          <a:prstGeom prst="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ctr" defTabSz="68598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altLang="en-US" sz="1350" b="0" i="0" u="none" strike="noStrike" kern="1200" cap="none" spc="0" normalizeH="0" baseline="0" noProof="0" smtClean="0">
              <a:ln>
                <a:noFill/>
              </a:ln>
              <a:solidFill>
                <a:srgbClr val="CAD4C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1032" name="Picture 12" descr="logo-black.png"/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2400"/>
            <a:ext cx="13716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Picture 2" descr="trinetra-logo"/>
          <p:cNvPicPr>
            <a:picLocks noChangeAspect="1" noChangeArrowheads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8600" y="0"/>
            <a:ext cx="1189038" cy="446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20676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2101" b="1">
          <a:solidFill>
            <a:srgbClr val="23759B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101" b="1">
          <a:solidFill>
            <a:srgbClr val="23759B"/>
          </a:solidFill>
          <a:latin typeface="Arial" panose="020B0604020202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101" b="1">
          <a:solidFill>
            <a:srgbClr val="23759B"/>
          </a:solidFill>
          <a:latin typeface="Arial" panose="020B0604020202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101" b="1">
          <a:solidFill>
            <a:srgbClr val="23759B"/>
          </a:solidFill>
          <a:latin typeface="Arial" panose="020B0604020202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101" b="1">
          <a:solidFill>
            <a:srgbClr val="23759B"/>
          </a:solidFill>
          <a:latin typeface="Arial" panose="020B0604020202020204" pitchFamily="34" charset="0"/>
        </a:defRPr>
      </a:lvl5pPr>
      <a:lvl6pPr marL="342991" algn="l" rtl="0" eaLnBrk="1" fontAlgn="base" hangingPunct="1">
        <a:spcBef>
          <a:spcPct val="0"/>
        </a:spcBef>
        <a:spcAft>
          <a:spcPct val="0"/>
        </a:spcAft>
        <a:defRPr sz="3001" b="1">
          <a:solidFill>
            <a:schemeClr val="tx2"/>
          </a:solidFill>
          <a:latin typeface="Arial" panose="020B0604020202020204" pitchFamily="34" charset="0"/>
        </a:defRPr>
      </a:lvl6pPr>
      <a:lvl7pPr marL="685983" algn="l" rtl="0" eaLnBrk="1" fontAlgn="base" hangingPunct="1">
        <a:spcBef>
          <a:spcPct val="0"/>
        </a:spcBef>
        <a:spcAft>
          <a:spcPct val="0"/>
        </a:spcAft>
        <a:defRPr sz="3001" b="1">
          <a:solidFill>
            <a:schemeClr val="tx2"/>
          </a:solidFill>
          <a:latin typeface="Arial" panose="020B0604020202020204" pitchFamily="34" charset="0"/>
        </a:defRPr>
      </a:lvl7pPr>
      <a:lvl8pPr marL="1028974" algn="l" rtl="0" eaLnBrk="1" fontAlgn="base" hangingPunct="1">
        <a:spcBef>
          <a:spcPct val="0"/>
        </a:spcBef>
        <a:spcAft>
          <a:spcPct val="0"/>
        </a:spcAft>
        <a:defRPr sz="3001" b="1">
          <a:solidFill>
            <a:schemeClr val="tx2"/>
          </a:solidFill>
          <a:latin typeface="Arial" panose="020B0604020202020204" pitchFamily="34" charset="0"/>
        </a:defRPr>
      </a:lvl8pPr>
      <a:lvl9pPr marL="1371966" algn="l" rtl="0" eaLnBrk="1" fontAlgn="base" hangingPunct="1">
        <a:spcBef>
          <a:spcPct val="0"/>
        </a:spcBef>
        <a:spcAft>
          <a:spcPct val="0"/>
        </a:spcAft>
        <a:defRPr sz="3001" b="1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257244" indent="-257244" algn="l" rtl="0" eaLnBrk="0" fontAlgn="base" hangingPunct="0">
        <a:spcBef>
          <a:spcPct val="20000"/>
        </a:spcBef>
        <a:spcAft>
          <a:spcPct val="0"/>
        </a:spcAft>
        <a:buChar char="•"/>
        <a:defRPr sz="2101">
          <a:solidFill>
            <a:schemeClr val="tx1"/>
          </a:solidFill>
          <a:latin typeface="+mn-lt"/>
          <a:ea typeface="+mn-ea"/>
          <a:cs typeface="+mn-cs"/>
        </a:defRPr>
      </a:lvl1pPr>
      <a:lvl2pPr marL="557361" indent="-214370" algn="l" rtl="0" eaLnBrk="0" fontAlgn="base" hangingPunct="0">
        <a:spcBef>
          <a:spcPct val="20000"/>
        </a:spcBef>
        <a:spcAft>
          <a:spcPct val="0"/>
        </a:spcAft>
        <a:buChar char="–"/>
        <a:defRPr sz="1800">
          <a:solidFill>
            <a:schemeClr val="tx1"/>
          </a:solidFill>
          <a:latin typeface="+mn-lt"/>
        </a:defRPr>
      </a:lvl2pPr>
      <a:lvl3pPr marL="857479" indent="-171496" algn="l" rtl="0" eaLnBrk="0" fontAlgn="base" hangingPunct="0">
        <a:spcBef>
          <a:spcPct val="20000"/>
        </a:spcBef>
        <a:spcAft>
          <a:spcPct val="0"/>
        </a:spcAft>
        <a:buChar char="•"/>
        <a:defRPr sz="1500">
          <a:solidFill>
            <a:schemeClr val="tx1"/>
          </a:solidFill>
          <a:latin typeface="+mn-lt"/>
        </a:defRPr>
      </a:lvl3pPr>
      <a:lvl4pPr marL="1200470" indent="-171496" algn="l" rtl="0" eaLnBrk="0" fontAlgn="base" hangingPunct="0">
        <a:spcBef>
          <a:spcPct val="20000"/>
        </a:spcBef>
        <a:spcAft>
          <a:spcPct val="0"/>
        </a:spcAft>
        <a:buChar char="–"/>
        <a:defRPr sz="1500">
          <a:solidFill>
            <a:schemeClr val="tx1"/>
          </a:solidFill>
          <a:latin typeface="+mn-lt"/>
        </a:defRPr>
      </a:lvl4pPr>
      <a:lvl5pPr marL="1543461" indent="-171496" algn="l" rtl="0" eaLnBrk="0" fontAlgn="base" hangingPunct="0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5pPr>
      <a:lvl6pPr marL="1886453" indent="-171496" algn="l" rtl="0" eaLnBrk="1" fontAlgn="base" hangingPunct="1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6pPr>
      <a:lvl7pPr marL="2229444" indent="-171496" algn="l" rtl="0" eaLnBrk="1" fontAlgn="base" hangingPunct="1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7pPr>
      <a:lvl8pPr marL="2572436" indent="-171496" algn="l" rtl="0" eaLnBrk="1" fontAlgn="base" hangingPunct="1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8pPr>
      <a:lvl9pPr marL="2915427" indent="-171496" algn="l" rtl="0" eaLnBrk="1" fontAlgn="base" hangingPunct="1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91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983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974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966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957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949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40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932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Q7LiyXhDwIE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9.png"/><Relationship Id="rId7" Type="http://schemas.openxmlformats.org/officeDocument/2006/relationships/hyperlink" Target="mailto:info@vendorascmsoftware.com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hyperlink" Target="mailto:info@angleritech.com" TargetMode="External"/><Relationship Id="rId5" Type="http://schemas.openxmlformats.org/officeDocument/2006/relationships/hyperlink" Target="http://www.vendorascmsoftware.com/" TargetMode="External"/><Relationship Id="rId10" Type="http://schemas.openxmlformats.org/officeDocument/2006/relationships/image" Target="../media/image32.png"/><Relationship Id="rId4" Type="http://schemas.openxmlformats.org/officeDocument/2006/relationships/hyperlink" Target="http://www.angleritech.com/" TargetMode="External"/><Relationship Id="rId9" Type="http://schemas.openxmlformats.org/officeDocument/2006/relationships/image" Target="../media/image3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/>
          <p:nvPr/>
        </p:nvSpPr>
        <p:spPr>
          <a:xfrm>
            <a:off x="1105191" y="2921169"/>
            <a:ext cx="693361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3000" b="1" dirty="0"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Roboto" panose="02000000000000000000" pitchFamily="2" charset="0"/>
                <a:ea typeface="Roboto" panose="02000000000000000000" pitchFamily="2" charset="0"/>
              </a:rPr>
              <a:t>Drive Efficiency in Vendor Management using a Flexible Technology</a:t>
            </a:r>
            <a:endParaRPr lang="en-US" sz="3000" b="1" dirty="0">
              <a:solidFill>
                <a:schemeClr val="bg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3"/>
          <p:cNvSpPr txBox="1"/>
          <p:nvPr/>
        </p:nvSpPr>
        <p:spPr>
          <a:xfrm>
            <a:off x="533400" y="762000"/>
            <a:ext cx="815810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2000" b="1" dirty="0">
                <a:solidFill>
                  <a:srgbClr val="EC7C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Automate </a:t>
            </a:r>
            <a:r>
              <a:rPr lang="en-IN" sz="2000" b="1" dirty="0" smtClean="0">
                <a:solidFill>
                  <a:srgbClr val="EC7C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Vendor Management System </a:t>
            </a:r>
            <a:r>
              <a:rPr lang="en-IN" sz="2000" b="1" dirty="0">
                <a:solidFill>
                  <a:srgbClr val="EC7C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by Digitalization using flexible Technology</a:t>
            </a:r>
          </a:p>
        </p:txBody>
      </p:sp>
      <p:pic>
        <p:nvPicPr>
          <p:cNvPr id="5122" name="Picture 2" descr="Supplier Management Is More than Just Negotiating Contract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583" y="1600200"/>
            <a:ext cx="8128918" cy="487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1429280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3"/>
          <p:cNvSpPr txBox="1"/>
          <p:nvPr/>
        </p:nvSpPr>
        <p:spPr>
          <a:xfrm>
            <a:off x="376299" y="762000"/>
            <a:ext cx="81581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b="1" dirty="0">
                <a:solidFill>
                  <a:srgbClr val="EC7C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Why do </a:t>
            </a:r>
            <a:r>
              <a:rPr lang="en-IN" b="1" dirty="0" smtClean="0">
                <a:solidFill>
                  <a:srgbClr val="EC7C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we need to </a:t>
            </a:r>
            <a:r>
              <a:rPr lang="en-IN" b="1" dirty="0">
                <a:solidFill>
                  <a:srgbClr val="EC7C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Automate Vendor </a:t>
            </a:r>
            <a:r>
              <a:rPr lang="en-IN" b="1" dirty="0" smtClean="0">
                <a:solidFill>
                  <a:srgbClr val="EC7C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related functions?</a:t>
            </a:r>
            <a:endParaRPr lang="en-IN" b="1" dirty="0">
              <a:solidFill>
                <a:srgbClr val="EC7C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76299" y="1295400"/>
            <a:ext cx="7467600" cy="384720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508000" indent="-285750" eaLnBrk="1" hangingPunct="1">
              <a:lnSpc>
                <a:spcPct val="150000"/>
              </a:lnSpc>
              <a:spcBef>
                <a:spcPts val="1125"/>
              </a:spcBef>
              <a:buFont typeface="Arial" panose="020B0604020202020204" pitchFamily="34" charset="0"/>
              <a:buChar char="•"/>
              <a:tabLst>
                <a:tab pos="460375" algn="l"/>
                <a:tab pos="473075" algn="l"/>
                <a:tab pos="591820" algn="l"/>
                <a:tab pos="711200" algn="l"/>
                <a:tab pos="829945" algn="l"/>
                <a:tab pos="949325" algn="l"/>
                <a:tab pos="1068070" algn="l"/>
                <a:tab pos="1187450" algn="l"/>
                <a:tab pos="1306195" algn="l"/>
                <a:tab pos="1425575" algn="l"/>
                <a:tab pos="1544320" algn="l"/>
                <a:tab pos="1663700" algn="l"/>
                <a:tab pos="1782445" algn="l"/>
                <a:tab pos="1901825" algn="l"/>
                <a:tab pos="2020570" algn="l"/>
                <a:tab pos="2139950" algn="l"/>
                <a:tab pos="2258695" algn="l"/>
                <a:tab pos="2378075" algn="l"/>
                <a:tab pos="2496820" algn="l"/>
                <a:tab pos="2616200" algn="l"/>
                <a:tab pos="2734945" algn="l"/>
              </a:tabLst>
            </a:pPr>
            <a:r>
              <a:rPr lang="en-IN" dirty="0">
                <a:solidFill>
                  <a:srgbClr val="000000"/>
                </a:solidFill>
                <a:cs typeface="Arial" panose="020B0604020202020204" pitchFamily="34" charset="0"/>
              </a:rPr>
              <a:t>Improve </a:t>
            </a:r>
            <a:r>
              <a:rPr lang="en-IN" dirty="0" smtClean="0">
                <a:solidFill>
                  <a:srgbClr val="000000"/>
                </a:solidFill>
                <a:cs typeface="Arial" panose="020B0604020202020204" pitchFamily="34" charset="0"/>
              </a:rPr>
              <a:t>Communication with vendors</a:t>
            </a:r>
            <a:endParaRPr lang="en-IN" dirty="0">
              <a:solidFill>
                <a:srgbClr val="000000"/>
              </a:solidFill>
              <a:cs typeface="Arial" panose="020B0604020202020204" pitchFamily="34" charset="0"/>
            </a:endParaRPr>
          </a:p>
          <a:p>
            <a:pPr marL="508000" indent="-285750" eaLnBrk="1" hangingPunct="1">
              <a:lnSpc>
                <a:spcPct val="150000"/>
              </a:lnSpc>
              <a:spcBef>
                <a:spcPts val="1125"/>
              </a:spcBef>
              <a:buFont typeface="Arial" panose="020B0604020202020204" pitchFamily="34" charset="0"/>
              <a:buChar char="•"/>
              <a:tabLst>
                <a:tab pos="460375" algn="l"/>
                <a:tab pos="473075" algn="l"/>
                <a:tab pos="591820" algn="l"/>
                <a:tab pos="711200" algn="l"/>
                <a:tab pos="829945" algn="l"/>
                <a:tab pos="949325" algn="l"/>
                <a:tab pos="1068070" algn="l"/>
                <a:tab pos="1187450" algn="l"/>
                <a:tab pos="1306195" algn="l"/>
                <a:tab pos="1425575" algn="l"/>
                <a:tab pos="1544320" algn="l"/>
                <a:tab pos="1663700" algn="l"/>
                <a:tab pos="1782445" algn="l"/>
                <a:tab pos="1901825" algn="l"/>
                <a:tab pos="2020570" algn="l"/>
                <a:tab pos="2139950" algn="l"/>
                <a:tab pos="2258695" algn="l"/>
                <a:tab pos="2378075" algn="l"/>
                <a:tab pos="2496820" algn="l"/>
                <a:tab pos="2616200" algn="l"/>
                <a:tab pos="2734945" algn="l"/>
              </a:tabLst>
            </a:pPr>
            <a:r>
              <a:rPr lang="en-IN" dirty="0">
                <a:solidFill>
                  <a:srgbClr val="000000"/>
                </a:solidFill>
                <a:cs typeface="Arial" panose="020B0604020202020204" pitchFamily="34" charset="0"/>
              </a:rPr>
              <a:t>Reduce Turn Around </a:t>
            </a:r>
            <a:r>
              <a:rPr lang="en-IN" dirty="0" smtClean="0">
                <a:solidFill>
                  <a:srgbClr val="000000"/>
                </a:solidFill>
                <a:cs typeface="Arial" panose="020B0604020202020204" pitchFamily="34" charset="0"/>
              </a:rPr>
              <a:t>Time from </a:t>
            </a:r>
            <a:r>
              <a:rPr lang="en-IN" b="1" dirty="0" smtClean="0">
                <a:solidFill>
                  <a:srgbClr val="000000"/>
                </a:solidFill>
                <a:cs typeface="Arial" panose="020B0604020202020204" pitchFamily="34" charset="0"/>
              </a:rPr>
              <a:t>Procure</a:t>
            </a:r>
            <a:r>
              <a:rPr lang="en-IN" dirty="0" smtClean="0">
                <a:solidFill>
                  <a:srgbClr val="000000"/>
                </a:solidFill>
                <a:cs typeface="Arial" panose="020B0604020202020204" pitchFamily="34" charset="0"/>
              </a:rPr>
              <a:t> to </a:t>
            </a:r>
            <a:r>
              <a:rPr lang="en-IN" b="1" dirty="0" smtClean="0">
                <a:solidFill>
                  <a:srgbClr val="000000"/>
                </a:solidFill>
                <a:cs typeface="Arial" panose="020B0604020202020204" pitchFamily="34" charset="0"/>
              </a:rPr>
              <a:t>Pay</a:t>
            </a:r>
            <a:endParaRPr lang="en-IN" b="1" dirty="0">
              <a:solidFill>
                <a:srgbClr val="000000"/>
              </a:solidFill>
              <a:cs typeface="Arial" panose="020B0604020202020204" pitchFamily="34" charset="0"/>
            </a:endParaRPr>
          </a:p>
          <a:p>
            <a:pPr marL="508000" indent="-285750" eaLnBrk="1" hangingPunct="1">
              <a:lnSpc>
                <a:spcPct val="150000"/>
              </a:lnSpc>
              <a:spcBef>
                <a:spcPts val="1125"/>
              </a:spcBef>
              <a:buFont typeface="Arial" panose="020B0604020202020204" pitchFamily="34" charset="0"/>
              <a:buChar char="•"/>
              <a:tabLst>
                <a:tab pos="460375" algn="l"/>
                <a:tab pos="473075" algn="l"/>
                <a:tab pos="591820" algn="l"/>
                <a:tab pos="711200" algn="l"/>
                <a:tab pos="829945" algn="l"/>
                <a:tab pos="949325" algn="l"/>
                <a:tab pos="1068070" algn="l"/>
                <a:tab pos="1187450" algn="l"/>
                <a:tab pos="1306195" algn="l"/>
                <a:tab pos="1425575" algn="l"/>
                <a:tab pos="1544320" algn="l"/>
                <a:tab pos="1663700" algn="l"/>
                <a:tab pos="1782445" algn="l"/>
                <a:tab pos="1901825" algn="l"/>
                <a:tab pos="2020570" algn="l"/>
                <a:tab pos="2139950" algn="l"/>
                <a:tab pos="2258695" algn="l"/>
                <a:tab pos="2378075" algn="l"/>
                <a:tab pos="2496820" algn="l"/>
                <a:tab pos="2616200" algn="l"/>
                <a:tab pos="2734945" algn="l"/>
              </a:tabLst>
            </a:pPr>
            <a:r>
              <a:rPr lang="en-IN" dirty="0">
                <a:solidFill>
                  <a:srgbClr val="000000"/>
                </a:solidFill>
                <a:cs typeface="Arial" panose="020B0604020202020204" pitchFamily="34" charset="0"/>
              </a:rPr>
              <a:t>Streamline and Accelerate Procurement Process</a:t>
            </a:r>
          </a:p>
          <a:p>
            <a:pPr marL="508000" indent="-285750" eaLnBrk="1" hangingPunct="1">
              <a:lnSpc>
                <a:spcPct val="150000"/>
              </a:lnSpc>
              <a:spcBef>
                <a:spcPts val="1125"/>
              </a:spcBef>
              <a:buFont typeface="Arial" panose="020B0604020202020204" pitchFamily="34" charset="0"/>
              <a:buChar char="•"/>
              <a:tabLst>
                <a:tab pos="460375" algn="l"/>
                <a:tab pos="473075" algn="l"/>
                <a:tab pos="591820" algn="l"/>
                <a:tab pos="711200" algn="l"/>
                <a:tab pos="829945" algn="l"/>
                <a:tab pos="949325" algn="l"/>
                <a:tab pos="1068070" algn="l"/>
                <a:tab pos="1187450" algn="l"/>
                <a:tab pos="1306195" algn="l"/>
                <a:tab pos="1425575" algn="l"/>
                <a:tab pos="1544320" algn="l"/>
                <a:tab pos="1663700" algn="l"/>
                <a:tab pos="1782445" algn="l"/>
                <a:tab pos="1901825" algn="l"/>
                <a:tab pos="2020570" algn="l"/>
                <a:tab pos="2139950" algn="l"/>
                <a:tab pos="2258695" algn="l"/>
                <a:tab pos="2378075" algn="l"/>
                <a:tab pos="2496820" algn="l"/>
                <a:tab pos="2616200" algn="l"/>
                <a:tab pos="2734945" algn="l"/>
              </a:tabLst>
            </a:pPr>
            <a:r>
              <a:rPr lang="en-IN" dirty="0">
                <a:solidFill>
                  <a:srgbClr val="000000"/>
                </a:solidFill>
                <a:cs typeface="Arial" panose="020B0604020202020204" pitchFamily="34" charset="0"/>
              </a:rPr>
              <a:t>Increased Vendor Collaboration</a:t>
            </a:r>
          </a:p>
          <a:p>
            <a:pPr marL="508000" indent="-285750" eaLnBrk="1" hangingPunct="1">
              <a:lnSpc>
                <a:spcPct val="150000"/>
              </a:lnSpc>
              <a:spcBef>
                <a:spcPts val="1125"/>
              </a:spcBef>
              <a:buFont typeface="Arial" panose="020B0604020202020204" pitchFamily="34" charset="0"/>
              <a:buChar char="•"/>
              <a:tabLst>
                <a:tab pos="460375" algn="l"/>
                <a:tab pos="473075" algn="l"/>
                <a:tab pos="591820" algn="l"/>
                <a:tab pos="711200" algn="l"/>
                <a:tab pos="829945" algn="l"/>
                <a:tab pos="949325" algn="l"/>
                <a:tab pos="1068070" algn="l"/>
                <a:tab pos="1187450" algn="l"/>
                <a:tab pos="1306195" algn="l"/>
                <a:tab pos="1425575" algn="l"/>
                <a:tab pos="1544320" algn="l"/>
                <a:tab pos="1663700" algn="l"/>
                <a:tab pos="1782445" algn="l"/>
                <a:tab pos="1901825" algn="l"/>
                <a:tab pos="2020570" algn="l"/>
                <a:tab pos="2139950" algn="l"/>
                <a:tab pos="2258695" algn="l"/>
                <a:tab pos="2378075" algn="l"/>
                <a:tab pos="2496820" algn="l"/>
                <a:tab pos="2616200" algn="l"/>
                <a:tab pos="2734945" algn="l"/>
              </a:tabLst>
            </a:pPr>
            <a:r>
              <a:rPr lang="en-IN" dirty="0" smtClean="0">
                <a:solidFill>
                  <a:srgbClr val="000000"/>
                </a:solidFill>
                <a:cs typeface="Arial" panose="020B0604020202020204" pitchFamily="34" charset="0"/>
              </a:rPr>
              <a:t>Lower </a:t>
            </a:r>
            <a:r>
              <a:rPr lang="en-IN" dirty="0">
                <a:solidFill>
                  <a:srgbClr val="000000"/>
                </a:solidFill>
                <a:cs typeface="Arial" panose="020B0604020202020204" pitchFamily="34" charset="0"/>
              </a:rPr>
              <a:t>IT </a:t>
            </a:r>
            <a:r>
              <a:rPr lang="en-IN" dirty="0" smtClean="0">
                <a:solidFill>
                  <a:srgbClr val="000000"/>
                </a:solidFill>
                <a:cs typeface="Arial" panose="020B0604020202020204" pitchFamily="34" charset="0"/>
              </a:rPr>
              <a:t>cost</a:t>
            </a:r>
            <a:endParaRPr lang="en-IN" dirty="0">
              <a:solidFill>
                <a:srgbClr val="000000"/>
              </a:solidFill>
              <a:cs typeface="Arial" panose="020B0604020202020204" pitchFamily="34" charset="0"/>
            </a:endParaRPr>
          </a:p>
          <a:p>
            <a:pPr marL="508000" indent="-285750" eaLnBrk="1" hangingPunct="1">
              <a:lnSpc>
                <a:spcPct val="150000"/>
              </a:lnSpc>
              <a:spcBef>
                <a:spcPts val="1125"/>
              </a:spcBef>
              <a:buFont typeface="Arial" panose="020B0604020202020204" pitchFamily="34" charset="0"/>
              <a:buChar char="•"/>
              <a:tabLst>
                <a:tab pos="460375" algn="l"/>
                <a:tab pos="473075" algn="l"/>
                <a:tab pos="591820" algn="l"/>
                <a:tab pos="711200" algn="l"/>
                <a:tab pos="829945" algn="l"/>
                <a:tab pos="949325" algn="l"/>
                <a:tab pos="1068070" algn="l"/>
                <a:tab pos="1187450" algn="l"/>
                <a:tab pos="1306195" algn="l"/>
                <a:tab pos="1425575" algn="l"/>
                <a:tab pos="1544320" algn="l"/>
                <a:tab pos="1663700" algn="l"/>
                <a:tab pos="1782445" algn="l"/>
                <a:tab pos="1901825" algn="l"/>
                <a:tab pos="2020570" algn="l"/>
                <a:tab pos="2139950" algn="l"/>
                <a:tab pos="2258695" algn="l"/>
                <a:tab pos="2378075" algn="l"/>
                <a:tab pos="2496820" algn="l"/>
                <a:tab pos="2616200" algn="l"/>
                <a:tab pos="2734945" algn="l"/>
              </a:tabLst>
            </a:pPr>
            <a:r>
              <a:rPr lang="en-IN" dirty="0" smtClean="0">
                <a:solidFill>
                  <a:srgbClr val="000000"/>
                </a:solidFill>
                <a:cs typeface="Arial" panose="020B0604020202020204" pitchFamily="34" charset="0"/>
              </a:rPr>
              <a:t>Organized </a:t>
            </a:r>
            <a:r>
              <a:rPr lang="en-IN" dirty="0">
                <a:solidFill>
                  <a:srgbClr val="000000"/>
                </a:solidFill>
                <a:cs typeface="Arial" panose="020B0604020202020204" pitchFamily="34" charset="0"/>
              </a:rPr>
              <a:t>Document </a:t>
            </a:r>
            <a:r>
              <a:rPr lang="en-IN" dirty="0" smtClean="0">
                <a:solidFill>
                  <a:srgbClr val="000000"/>
                </a:solidFill>
                <a:cs typeface="Arial" panose="020B0604020202020204" pitchFamily="34" charset="0"/>
              </a:rPr>
              <a:t>and Manage</a:t>
            </a:r>
            <a:endParaRPr lang="en-IN" dirty="0">
              <a:solidFill>
                <a:srgbClr val="000000"/>
              </a:solidFill>
              <a:cs typeface="Arial" panose="020B0604020202020204" pitchFamily="34" charset="0"/>
            </a:endParaRPr>
          </a:p>
          <a:p>
            <a:pPr marL="508000" indent="-285750" eaLnBrk="1" hangingPunct="1">
              <a:lnSpc>
                <a:spcPct val="150000"/>
              </a:lnSpc>
              <a:spcBef>
                <a:spcPts val="1125"/>
              </a:spcBef>
              <a:buFont typeface="Arial" panose="020B0604020202020204" pitchFamily="34" charset="0"/>
              <a:buChar char="•"/>
              <a:tabLst>
                <a:tab pos="460375" algn="l"/>
                <a:tab pos="473075" algn="l"/>
                <a:tab pos="591820" algn="l"/>
                <a:tab pos="711200" algn="l"/>
                <a:tab pos="829945" algn="l"/>
                <a:tab pos="949325" algn="l"/>
                <a:tab pos="1068070" algn="l"/>
                <a:tab pos="1187450" algn="l"/>
                <a:tab pos="1306195" algn="l"/>
                <a:tab pos="1425575" algn="l"/>
                <a:tab pos="1544320" algn="l"/>
                <a:tab pos="1663700" algn="l"/>
                <a:tab pos="1782445" algn="l"/>
                <a:tab pos="1901825" algn="l"/>
                <a:tab pos="2020570" algn="l"/>
                <a:tab pos="2139950" algn="l"/>
                <a:tab pos="2258695" algn="l"/>
                <a:tab pos="2378075" algn="l"/>
                <a:tab pos="2496820" algn="l"/>
                <a:tab pos="2616200" algn="l"/>
                <a:tab pos="2734945" algn="l"/>
              </a:tabLst>
            </a:pPr>
            <a:r>
              <a:rPr lang="en-IN" dirty="0">
                <a:solidFill>
                  <a:srgbClr val="000000"/>
                </a:solidFill>
                <a:cs typeface="Arial" panose="020B0604020202020204" pitchFamily="34" charset="0"/>
              </a:rPr>
              <a:t>Compliance with Corporate policies</a:t>
            </a:r>
          </a:p>
        </p:txBody>
      </p:sp>
      <p:pic>
        <p:nvPicPr>
          <p:cNvPr id="3076" name="Picture 4" descr="Image result for supply chain management cartoon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1535680"/>
            <a:ext cx="2971800" cy="37709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7023722" y="6019800"/>
            <a:ext cx="65915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IN" dirty="0" smtClean="0"/>
              <a:t>Next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1740127939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3"/>
          <p:cNvSpPr txBox="1"/>
          <p:nvPr/>
        </p:nvSpPr>
        <p:spPr>
          <a:xfrm>
            <a:off x="152400" y="772450"/>
            <a:ext cx="64817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b="1" dirty="0" smtClean="0">
                <a:solidFill>
                  <a:srgbClr val="EC7C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Must have Features of any Vendor Management System</a:t>
            </a:r>
            <a:endParaRPr lang="en-IN" b="1" dirty="0">
              <a:solidFill>
                <a:srgbClr val="EC7C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1284469"/>
            <a:ext cx="8763000" cy="4851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5693384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3"/>
          <p:cNvSpPr txBox="1"/>
          <p:nvPr/>
        </p:nvSpPr>
        <p:spPr>
          <a:xfrm>
            <a:off x="152400" y="772450"/>
            <a:ext cx="64817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b="1" dirty="0" smtClean="0">
                <a:solidFill>
                  <a:srgbClr val="EC7C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Add on features</a:t>
            </a:r>
            <a:endParaRPr lang="en-IN" b="1" dirty="0">
              <a:solidFill>
                <a:srgbClr val="EC7C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376299" y="1295400"/>
            <a:ext cx="7467600" cy="44037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508000" indent="-285750" eaLnBrk="1" hangingPunct="1">
              <a:lnSpc>
                <a:spcPct val="150000"/>
              </a:lnSpc>
              <a:spcBef>
                <a:spcPts val="1125"/>
              </a:spcBef>
              <a:buFont typeface="Arial" panose="020B0604020202020204" pitchFamily="34" charset="0"/>
              <a:buChar char="•"/>
              <a:tabLst>
                <a:tab pos="460375" algn="l"/>
                <a:tab pos="473075" algn="l"/>
                <a:tab pos="591820" algn="l"/>
                <a:tab pos="711200" algn="l"/>
                <a:tab pos="829945" algn="l"/>
                <a:tab pos="949325" algn="l"/>
                <a:tab pos="1068070" algn="l"/>
                <a:tab pos="1187450" algn="l"/>
                <a:tab pos="1306195" algn="l"/>
                <a:tab pos="1425575" algn="l"/>
                <a:tab pos="1544320" algn="l"/>
                <a:tab pos="1663700" algn="l"/>
                <a:tab pos="1782445" algn="l"/>
                <a:tab pos="1901825" algn="l"/>
                <a:tab pos="2020570" algn="l"/>
                <a:tab pos="2139950" algn="l"/>
                <a:tab pos="2258695" algn="l"/>
                <a:tab pos="2378075" algn="l"/>
                <a:tab pos="2496820" algn="l"/>
                <a:tab pos="2616200" algn="l"/>
                <a:tab pos="2734945" algn="l"/>
              </a:tabLst>
            </a:pPr>
            <a:r>
              <a:rPr lang="en-IN" dirty="0" smtClean="0">
                <a:solidFill>
                  <a:srgbClr val="000000"/>
                </a:solidFill>
                <a:cs typeface="Arial" panose="020B0604020202020204" pitchFamily="34" charset="0"/>
              </a:rPr>
              <a:t>Vendor on-boarding</a:t>
            </a:r>
          </a:p>
          <a:p>
            <a:pPr marL="508000" indent="-285750" eaLnBrk="1" hangingPunct="1">
              <a:lnSpc>
                <a:spcPct val="150000"/>
              </a:lnSpc>
              <a:spcBef>
                <a:spcPts val="1125"/>
              </a:spcBef>
              <a:buFont typeface="Arial" panose="020B0604020202020204" pitchFamily="34" charset="0"/>
              <a:buChar char="•"/>
              <a:tabLst>
                <a:tab pos="460375" algn="l"/>
                <a:tab pos="473075" algn="l"/>
                <a:tab pos="591820" algn="l"/>
                <a:tab pos="711200" algn="l"/>
                <a:tab pos="829945" algn="l"/>
                <a:tab pos="949325" algn="l"/>
                <a:tab pos="1068070" algn="l"/>
                <a:tab pos="1187450" algn="l"/>
                <a:tab pos="1306195" algn="l"/>
                <a:tab pos="1425575" algn="l"/>
                <a:tab pos="1544320" algn="l"/>
                <a:tab pos="1663700" algn="l"/>
                <a:tab pos="1782445" algn="l"/>
                <a:tab pos="1901825" algn="l"/>
                <a:tab pos="2020570" algn="l"/>
                <a:tab pos="2139950" algn="l"/>
                <a:tab pos="2258695" algn="l"/>
                <a:tab pos="2378075" algn="l"/>
                <a:tab pos="2496820" algn="l"/>
                <a:tab pos="2616200" algn="l"/>
                <a:tab pos="2734945" algn="l"/>
              </a:tabLst>
            </a:pPr>
            <a:r>
              <a:rPr lang="en-IN" dirty="0" smtClean="0">
                <a:solidFill>
                  <a:srgbClr val="000000"/>
                </a:solidFill>
                <a:cs typeface="Arial" panose="020B0604020202020204" pitchFamily="34" charset="0"/>
              </a:rPr>
              <a:t>RFP and RFQ</a:t>
            </a:r>
            <a:endParaRPr lang="en-IN" dirty="0">
              <a:solidFill>
                <a:srgbClr val="000000"/>
              </a:solidFill>
              <a:cs typeface="Arial" panose="020B0604020202020204" pitchFamily="34" charset="0"/>
            </a:endParaRPr>
          </a:p>
          <a:p>
            <a:pPr marL="508000" indent="-285750" eaLnBrk="1" hangingPunct="1">
              <a:lnSpc>
                <a:spcPct val="150000"/>
              </a:lnSpc>
              <a:spcBef>
                <a:spcPts val="1125"/>
              </a:spcBef>
              <a:buFont typeface="Arial" panose="020B0604020202020204" pitchFamily="34" charset="0"/>
              <a:buChar char="•"/>
              <a:tabLst>
                <a:tab pos="460375" algn="l"/>
                <a:tab pos="473075" algn="l"/>
                <a:tab pos="591820" algn="l"/>
                <a:tab pos="711200" algn="l"/>
                <a:tab pos="829945" algn="l"/>
                <a:tab pos="949325" algn="l"/>
                <a:tab pos="1068070" algn="l"/>
                <a:tab pos="1187450" algn="l"/>
                <a:tab pos="1306195" algn="l"/>
                <a:tab pos="1425575" algn="l"/>
                <a:tab pos="1544320" algn="l"/>
                <a:tab pos="1663700" algn="l"/>
                <a:tab pos="1782445" algn="l"/>
                <a:tab pos="1901825" algn="l"/>
                <a:tab pos="2020570" algn="l"/>
                <a:tab pos="2139950" algn="l"/>
                <a:tab pos="2258695" algn="l"/>
                <a:tab pos="2378075" algn="l"/>
                <a:tab pos="2496820" algn="l"/>
                <a:tab pos="2616200" algn="l"/>
                <a:tab pos="2734945" algn="l"/>
              </a:tabLst>
            </a:pPr>
            <a:r>
              <a:rPr lang="en-IN" dirty="0">
                <a:solidFill>
                  <a:srgbClr val="000000"/>
                </a:solidFill>
                <a:cs typeface="Arial" panose="020B0604020202020204" pitchFamily="34" charset="0"/>
              </a:rPr>
              <a:t>Price Change Request</a:t>
            </a:r>
          </a:p>
          <a:p>
            <a:pPr marL="508000" indent="-285750" eaLnBrk="1" hangingPunct="1">
              <a:lnSpc>
                <a:spcPct val="150000"/>
              </a:lnSpc>
              <a:spcBef>
                <a:spcPts val="1125"/>
              </a:spcBef>
              <a:buFont typeface="Arial" panose="020B0604020202020204" pitchFamily="34" charset="0"/>
              <a:buChar char="•"/>
              <a:tabLst>
                <a:tab pos="460375" algn="l"/>
                <a:tab pos="473075" algn="l"/>
                <a:tab pos="591820" algn="l"/>
                <a:tab pos="711200" algn="l"/>
                <a:tab pos="829945" algn="l"/>
                <a:tab pos="949325" algn="l"/>
                <a:tab pos="1068070" algn="l"/>
                <a:tab pos="1187450" algn="l"/>
                <a:tab pos="1306195" algn="l"/>
                <a:tab pos="1425575" algn="l"/>
                <a:tab pos="1544320" algn="l"/>
                <a:tab pos="1663700" algn="l"/>
                <a:tab pos="1782445" algn="l"/>
                <a:tab pos="1901825" algn="l"/>
                <a:tab pos="2020570" algn="l"/>
                <a:tab pos="2139950" algn="l"/>
                <a:tab pos="2258695" algn="l"/>
                <a:tab pos="2378075" algn="l"/>
                <a:tab pos="2496820" algn="l"/>
                <a:tab pos="2616200" algn="l"/>
                <a:tab pos="2734945" algn="l"/>
              </a:tabLst>
            </a:pPr>
            <a:r>
              <a:rPr lang="en-IN" dirty="0" smtClean="0">
                <a:solidFill>
                  <a:srgbClr val="000000"/>
                </a:solidFill>
                <a:cs typeface="Arial" panose="020B0604020202020204" pitchFamily="34" charset="0"/>
              </a:rPr>
              <a:t>Vendor Score Card</a:t>
            </a:r>
          </a:p>
          <a:p>
            <a:pPr marL="508000" indent="-285750" eaLnBrk="1" hangingPunct="1">
              <a:lnSpc>
                <a:spcPct val="150000"/>
              </a:lnSpc>
              <a:spcBef>
                <a:spcPts val="1125"/>
              </a:spcBef>
              <a:buFont typeface="Arial" panose="020B0604020202020204" pitchFamily="34" charset="0"/>
              <a:buChar char="•"/>
              <a:tabLst>
                <a:tab pos="460375" algn="l"/>
                <a:tab pos="473075" algn="l"/>
                <a:tab pos="591820" algn="l"/>
                <a:tab pos="711200" algn="l"/>
                <a:tab pos="829945" algn="l"/>
                <a:tab pos="949325" algn="l"/>
                <a:tab pos="1068070" algn="l"/>
                <a:tab pos="1187450" algn="l"/>
                <a:tab pos="1306195" algn="l"/>
                <a:tab pos="1425575" algn="l"/>
                <a:tab pos="1544320" algn="l"/>
                <a:tab pos="1663700" algn="l"/>
                <a:tab pos="1782445" algn="l"/>
                <a:tab pos="1901825" algn="l"/>
                <a:tab pos="2020570" algn="l"/>
                <a:tab pos="2139950" algn="l"/>
                <a:tab pos="2258695" algn="l"/>
                <a:tab pos="2378075" algn="l"/>
                <a:tab pos="2496820" algn="l"/>
                <a:tab pos="2616200" algn="l"/>
                <a:tab pos="2734945" algn="l"/>
              </a:tabLst>
            </a:pPr>
            <a:r>
              <a:rPr lang="en-IN" dirty="0" smtClean="0">
                <a:solidFill>
                  <a:srgbClr val="000000"/>
                </a:solidFill>
                <a:cs typeface="Arial" panose="020B0604020202020204" pitchFamily="34" charset="0"/>
              </a:rPr>
              <a:t>Vendor inventory readiness</a:t>
            </a:r>
          </a:p>
          <a:p>
            <a:pPr marL="508000" indent="-285750" eaLnBrk="1" hangingPunct="1">
              <a:lnSpc>
                <a:spcPct val="150000"/>
              </a:lnSpc>
              <a:spcBef>
                <a:spcPts val="1125"/>
              </a:spcBef>
              <a:buFont typeface="Arial" panose="020B0604020202020204" pitchFamily="34" charset="0"/>
              <a:buChar char="•"/>
              <a:tabLst>
                <a:tab pos="460375" algn="l"/>
                <a:tab pos="473075" algn="l"/>
                <a:tab pos="591820" algn="l"/>
                <a:tab pos="711200" algn="l"/>
                <a:tab pos="829945" algn="l"/>
                <a:tab pos="949325" algn="l"/>
                <a:tab pos="1068070" algn="l"/>
                <a:tab pos="1187450" algn="l"/>
                <a:tab pos="1306195" algn="l"/>
                <a:tab pos="1425575" algn="l"/>
                <a:tab pos="1544320" algn="l"/>
                <a:tab pos="1663700" algn="l"/>
                <a:tab pos="1782445" algn="l"/>
                <a:tab pos="1901825" algn="l"/>
                <a:tab pos="2020570" algn="l"/>
                <a:tab pos="2139950" algn="l"/>
                <a:tab pos="2258695" algn="l"/>
                <a:tab pos="2378075" algn="l"/>
                <a:tab pos="2496820" algn="l"/>
                <a:tab pos="2616200" algn="l"/>
                <a:tab pos="2734945" algn="l"/>
              </a:tabLst>
            </a:pPr>
            <a:r>
              <a:rPr lang="en-IN" dirty="0" smtClean="0">
                <a:solidFill>
                  <a:srgbClr val="000000"/>
                </a:solidFill>
                <a:cs typeface="Arial" panose="020B0604020202020204" pitchFamily="34" charset="0"/>
              </a:rPr>
              <a:t>Bar Code integration</a:t>
            </a:r>
          </a:p>
          <a:p>
            <a:pPr marL="508000" indent="-285750" eaLnBrk="1" hangingPunct="1">
              <a:lnSpc>
                <a:spcPct val="150000"/>
              </a:lnSpc>
              <a:spcBef>
                <a:spcPts val="1125"/>
              </a:spcBef>
              <a:buFont typeface="Arial" panose="020B0604020202020204" pitchFamily="34" charset="0"/>
              <a:buChar char="•"/>
              <a:tabLst>
                <a:tab pos="460375" algn="l"/>
                <a:tab pos="473075" algn="l"/>
                <a:tab pos="591820" algn="l"/>
                <a:tab pos="711200" algn="l"/>
                <a:tab pos="829945" algn="l"/>
                <a:tab pos="949325" algn="l"/>
                <a:tab pos="1068070" algn="l"/>
                <a:tab pos="1187450" algn="l"/>
                <a:tab pos="1306195" algn="l"/>
                <a:tab pos="1425575" algn="l"/>
                <a:tab pos="1544320" algn="l"/>
                <a:tab pos="1663700" algn="l"/>
                <a:tab pos="1782445" algn="l"/>
                <a:tab pos="1901825" algn="l"/>
                <a:tab pos="2020570" algn="l"/>
                <a:tab pos="2139950" algn="l"/>
                <a:tab pos="2258695" algn="l"/>
                <a:tab pos="2378075" algn="l"/>
                <a:tab pos="2496820" algn="l"/>
                <a:tab pos="2616200" algn="l"/>
                <a:tab pos="2734945" algn="l"/>
              </a:tabLst>
            </a:pPr>
            <a:r>
              <a:rPr lang="en-IN" dirty="0" smtClean="0">
                <a:solidFill>
                  <a:srgbClr val="000000"/>
                </a:solidFill>
                <a:cs typeface="Arial" panose="020B0604020202020204" pitchFamily="34" charset="0"/>
              </a:rPr>
              <a:t>Reverse Auctioning</a:t>
            </a:r>
          </a:p>
          <a:p>
            <a:pPr marL="508000" indent="-285750" eaLnBrk="1" hangingPunct="1">
              <a:lnSpc>
                <a:spcPct val="150000"/>
              </a:lnSpc>
              <a:spcBef>
                <a:spcPts val="1125"/>
              </a:spcBef>
              <a:buFont typeface="Arial" panose="020B0604020202020204" pitchFamily="34" charset="0"/>
              <a:buChar char="•"/>
              <a:tabLst>
                <a:tab pos="460375" algn="l"/>
                <a:tab pos="473075" algn="l"/>
                <a:tab pos="591820" algn="l"/>
                <a:tab pos="711200" algn="l"/>
                <a:tab pos="829945" algn="l"/>
                <a:tab pos="949325" algn="l"/>
                <a:tab pos="1068070" algn="l"/>
                <a:tab pos="1187450" algn="l"/>
                <a:tab pos="1306195" algn="l"/>
                <a:tab pos="1425575" algn="l"/>
                <a:tab pos="1544320" algn="l"/>
                <a:tab pos="1663700" algn="l"/>
                <a:tab pos="1782445" algn="l"/>
                <a:tab pos="1901825" algn="l"/>
                <a:tab pos="2020570" algn="l"/>
                <a:tab pos="2139950" algn="l"/>
                <a:tab pos="2258695" algn="l"/>
                <a:tab pos="2378075" algn="l"/>
                <a:tab pos="2496820" algn="l"/>
                <a:tab pos="2616200" algn="l"/>
                <a:tab pos="2734945" algn="l"/>
              </a:tabLst>
            </a:pPr>
            <a:endParaRPr lang="en-IN" dirty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pic>
        <p:nvPicPr>
          <p:cNvPr id="1026" name="Picture 2" descr="Image result for add on ico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1447800"/>
            <a:ext cx="2895600" cy="2895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18179777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6400" y="3660294"/>
            <a:ext cx="3550477" cy="2895600"/>
          </a:xfrm>
          <a:prstGeom prst="rect">
            <a:avLst/>
          </a:prstGeom>
        </p:spPr>
      </p:pic>
      <p:sp>
        <p:nvSpPr>
          <p:cNvPr id="4" name="Text Box 3"/>
          <p:cNvSpPr txBox="1"/>
          <p:nvPr/>
        </p:nvSpPr>
        <p:spPr>
          <a:xfrm>
            <a:off x="376299" y="762000"/>
            <a:ext cx="81581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b="1" dirty="0">
                <a:solidFill>
                  <a:srgbClr val="EC7C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Business </a:t>
            </a:r>
            <a:r>
              <a:rPr lang="en-IN" b="1" dirty="0" smtClean="0">
                <a:solidFill>
                  <a:srgbClr val="EC7C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Advantages</a:t>
            </a:r>
            <a:endParaRPr lang="en-IN" b="1" dirty="0">
              <a:solidFill>
                <a:srgbClr val="EC7C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76298" y="1131332"/>
            <a:ext cx="8158102" cy="500906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222250" eaLnBrk="1" hangingPunct="1">
              <a:lnSpc>
                <a:spcPct val="150000"/>
              </a:lnSpc>
              <a:spcBef>
                <a:spcPts val="1125"/>
              </a:spcBef>
              <a:tabLst>
                <a:tab pos="460375" algn="l"/>
                <a:tab pos="473075" algn="l"/>
                <a:tab pos="591820" algn="l"/>
                <a:tab pos="711200" algn="l"/>
                <a:tab pos="829945" algn="l"/>
                <a:tab pos="949325" algn="l"/>
                <a:tab pos="1068070" algn="l"/>
                <a:tab pos="1187450" algn="l"/>
                <a:tab pos="1306195" algn="l"/>
                <a:tab pos="1425575" algn="l"/>
                <a:tab pos="1544320" algn="l"/>
                <a:tab pos="1663700" algn="l"/>
                <a:tab pos="1782445" algn="l"/>
                <a:tab pos="1901825" algn="l"/>
                <a:tab pos="2020570" algn="l"/>
                <a:tab pos="2139950" algn="l"/>
                <a:tab pos="2258695" algn="l"/>
                <a:tab pos="2378075" algn="l"/>
                <a:tab pos="2496820" algn="l"/>
                <a:tab pos="2616200" algn="l"/>
                <a:tab pos="2734945" algn="l"/>
              </a:tabLst>
            </a:pPr>
            <a:r>
              <a:rPr lang="en-IN" sz="1600" b="1" dirty="0">
                <a:solidFill>
                  <a:srgbClr val="000000"/>
                </a:solidFill>
                <a:cs typeface="Arial" panose="020B0604020202020204" pitchFamily="34" charset="0"/>
              </a:rPr>
              <a:t>Simplify your business processes and easily create stronger relationships with your vendors by collaborating with them in a </a:t>
            </a:r>
            <a:r>
              <a:rPr lang="en-IN" sz="1600" b="1" dirty="0" smtClean="0">
                <a:solidFill>
                  <a:srgbClr val="000000"/>
                </a:solidFill>
                <a:cs typeface="Arial" panose="020B0604020202020204" pitchFamily="34" charset="0"/>
              </a:rPr>
              <a:t>secured, </a:t>
            </a:r>
            <a:r>
              <a:rPr lang="en-IN" sz="1600" b="1" dirty="0">
                <a:solidFill>
                  <a:srgbClr val="000000"/>
                </a:solidFill>
                <a:cs typeface="Arial" panose="020B0604020202020204" pitchFamily="34" charset="0"/>
              </a:rPr>
              <a:t>online environment</a:t>
            </a:r>
          </a:p>
          <a:p>
            <a:pPr marL="508000" indent="-285750" eaLnBrk="1" hangingPunct="1">
              <a:lnSpc>
                <a:spcPct val="150000"/>
              </a:lnSpc>
              <a:spcBef>
                <a:spcPts val="1125"/>
              </a:spcBef>
              <a:buFont typeface="Arial" panose="020B0604020202020204" pitchFamily="34" charset="0"/>
              <a:buChar char="•"/>
              <a:tabLst>
                <a:tab pos="460375" algn="l"/>
                <a:tab pos="473075" algn="l"/>
                <a:tab pos="591820" algn="l"/>
                <a:tab pos="711200" algn="l"/>
                <a:tab pos="829945" algn="l"/>
                <a:tab pos="949325" algn="l"/>
                <a:tab pos="1068070" algn="l"/>
                <a:tab pos="1187450" algn="l"/>
                <a:tab pos="1306195" algn="l"/>
                <a:tab pos="1425575" algn="l"/>
                <a:tab pos="1544320" algn="l"/>
                <a:tab pos="1663700" algn="l"/>
                <a:tab pos="1782445" algn="l"/>
                <a:tab pos="1901825" algn="l"/>
                <a:tab pos="2020570" algn="l"/>
                <a:tab pos="2139950" algn="l"/>
                <a:tab pos="2258695" algn="l"/>
                <a:tab pos="2378075" algn="l"/>
                <a:tab pos="2496820" algn="l"/>
                <a:tab pos="2616200" algn="l"/>
                <a:tab pos="2734945" algn="l"/>
              </a:tabLst>
            </a:pPr>
            <a:r>
              <a:rPr lang="en-IN" sz="1400" dirty="0" smtClean="0">
                <a:solidFill>
                  <a:srgbClr val="000000"/>
                </a:solidFill>
                <a:cs typeface="Arial" panose="020B0604020202020204" pitchFamily="34" charset="0"/>
              </a:rPr>
              <a:t>Communicate </a:t>
            </a:r>
            <a:r>
              <a:rPr lang="en-IN" sz="1400" dirty="0">
                <a:solidFill>
                  <a:srgbClr val="000000"/>
                </a:solidFill>
                <a:cs typeface="Arial" panose="020B0604020202020204" pitchFamily="34" charset="0"/>
              </a:rPr>
              <a:t>in real time with </a:t>
            </a:r>
            <a:r>
              <a:rPr lang="en-IN" sz="1400" dirty="0" smtClean="0">
                <a:solidFill>
                  <a:srgbClr val="000000"/>
                </a:solidFill>
                <a:cs typeface="Arial" panose="020B0604020202020204" pitchFamily="34" charset="0"/>
              </a:rPr>
              <a:t>vendors</a:t>
            </a:r>
            <a:endParaRPr lang="en-IN" sz="1400" dirty="0">
              <a:solidFill>
                <a:srgbClr val="000000"/>
              </a:solidFill>
              <a:cs typeface="Arial" panose="020B0604020202020204" pitchFamily="34" charset="0"/>
            </a:endParaRPr>
          </a:p>
          <a:p>
            <a:pPr marL="508000" indent="-285750" eaLnBrk="1" hangingPunct="1">
              <a:lnSpc>
                <a:spcPct val="150000"/>
              </a:lnSpc>
              <a:spcBef>
                <a:spcPts val="1125"/>
              </a:spcBef>
              <a:buFont typeface="Arial" panose="020B0604020202020204" pitchFamily="34" charset="0"/>
              <a:buChar char="•"/>
              <a:tabLst>
                <a:tab pos="460375" algn="l"/>
                <a:tab pos="473075" algn="l"/>
                <a:tab pos="591820" algn="l"/>
                <a:tab pos="711200" algn="l"/>
                <a:tab pos="829945" algn="l"/>
                <a:tab pos="949325" algn="l"/>
                <a:tab pos="1068070" algn="l"/>
                <a:tab pos="1187450" algn="l"/>
                <a:tab pos="1306195" algn="l"/>
                <a:tab pos="1425575" algn="l"/>
                <a:tab pos="1544320" algn="l"/>
                <a:tab pos="1663700" algn="l"/>
                <a:tab pos="1782445" algn="l"/>
                <a:tab pos="1901825" algn="l"/>
                <a:tab pos="2020570" algn="l"/>
                <a:tab pos="2139950" algn="l"/>
                <a:tab pos="2258695" algn="l"/>
                <a:tab pos="2378075" algn="l"/>
                <a:tab pos="2496820" algn="l"/>
                <a:tab pos="2616200" algn="l"/>
                <a:tab pos="2734945" algn="l"/>
              </a:tabLst>
            </a:pPr>
            <a:r>
              <a:rPr lang="en-IN" sz="1400" dirty="0">
                <a:solidFill>
                  <a:srgbClr val="000000"/>
                </a:solidFill>
                <a:cs typeface="Arial" panose="020B0604020202020204" pitchFamily="34" charset="0"/>
              </a:rPr>
              <a:t>Facilitates </a:t>
            </a:r>
            <a:r>
              <a:rPr lang="en-IN" sz="1400" dirty="0" smtClean="0">
                <a:solidFill>
                  <a:srgbClr val="000000"/>
                </a:solidFill>
                <a:cs typeface="Arial" panose="020B0604020202020204" pitchFamily="34" charset="0"/>
              </a:rPr>
              <a:t>Vendor’s </a:t>
            </a:r>
            <a:r>
              <a:rPr lang="en-IN" sz="1400" dirty="0">
                <a:solidFill>
                  <a:srgbClr val="000000"/>
                </a:solidFill>
                <a:cs typeface="Arial" panose="020B0604020202020204" pitchFamily="34" charset="0"/>
              </a:rPr>
              <a:t>Self-service</a:t>
            </a:r>
          </a:p>
          <a:p>
            <a:pPr marL="508000" indent="-285750" eaLnBrk="1" hangingPunct="1">
              <a:lnSpc>
                <a:spcPct val="150000"/>
              </a:lnSpc>
              <a:spcBef>
                <a:spcPts val="1125"/>
              </a:spcBef>
              <a:buFont typeface="Arial" panose="020B0604020202020204" pitchFamily="34" charset="0"/>
              <a:buChar char="•"/>
              <a:tabLst>
                <a:tab pos="460375" algn="l"/>
                <a:tab pos="473075" algn="l"/>
                <a:tab pos="591820" algn="l"/>
                <a:tab pos="711200" algn="l"/>
                <a:tab pos="829945" algn="l"/>
                <a:tab pos="949325" algn="l"/>
                <a:tab pos="1068070" algn="l"/>
                <a:tab pos="1187450" algn="l"/>
                <a:tab pos="1306195" algn="l"/>
                <a:tab pos="1425575" algn="l"/>
                <a:tab pos="1544320" algn="l"/>
                <a:tab pos="1663700" algn="l"/>
                <a:tab pos="1782445" algn="l"/>
                <a:tab pos="1901825" algn="l"/>
                <a:tab pos="2020570" algn="l"/>
                <a:tab pos="2139950" algn="l"/>
                <a:tab pos="2258695" algn="l"/>
                <a:tab pos="2378075" algn="l"/>
                <a:tab pos="2496820" algn="l"/>
                <a:tab pos="2616200" algn="l"/>
                <a:tab pos="2734945" algn="l"/>
              </a:tabLst>
            </a:pPr>
            <a:r>
              <a:rPr lang="en-IN" sz="1400" dirty="0">
                <a:solidFill>
                  <a:srgbClr val="000000"/>
                </a:solidFill>
                <a:cs typeface="Arial" panose="020B0604020202020204" pitchFamily="34" charset="0"/>
              </a:rPr>
              <a:t>Reduced cycle time &amp; possibilities to improve your business</a:t>
            </a:r>
          </a:p>
          <a:p>
            <a:pPr marL="508000" indent="-285750" eaLnBrk="1" hangingPunct="1">
              <a:lnSpc>
                <a:spcPct val="150000"/>
              </a:lnSpc>
              <a:spcBef>
                <a:spcPts val="1125"/>
              </a:spcBef>
              <a:buFont typeface="Arial" panose="020B0604020202020204" pitchFamily="34" charset="0"/>
              <a:buChar char="•"/>
              <a:tabLst>
                <a:tab pos="460375" algn="l"/>
                <a:tab pos="473075" algn="l"/>
                <a:tab pos="591820" algn="l"/>
                <a:tab pos="711200" algn="l"/>
                <a:tab pos="829945" algn="l"/>
                <a:tab pos="949325" algn="l"/>
                <a:tab pos="1068070" algn="l"/>
                <a:tab pos="1187450" algn="l"/>
                <a:tab pos="1306195" algn="l"/>
                <a:tab pos="1425575" algn="l"/>
                <a:tab pos="1544320" algn="l"/>
                <a:tab pos="1663700" algn="l"/>
                <a:tab pos="1782445" algn="l"/>
                <a:tab pos="1901825" algn="l"/>
                <a:tab pos="2020570" algn="l"/>
                <a:tab pos="2139950" algn="l"/>
                <a:tab pos="2258695" algn="l"/>
                <a:tab pos="2378075" algn="l"/>
                <a:tab pos="2496820" algn="l"/>
                <a:tab pos="2616200" algn="l"/>
                <a:tab pos="2734945" algn="l"/>
              </a:tabLst>
            </a:pPr>
            <a:r>
              <a:rPr lang="en-IN" sz="1400" dirty="0">
                <a:solidFill>
                  <a:srgbClr val="000000"/>
                </a:solidFill>
                <a:cs typeface="Arial" panose="020B0604020202020204" pitchFamily="34" charset="0"/>
              </a:rPr>
              <a:t>Helps you to keep your master data accurate and up to date</a:t>
            </a:r>
          </a:p>
          <a:p>
            <a:pPr marL="508000" indent="-285750" eaLnBrk="1" hangingPunct="1">
              <a:lnSpc>
                <a:spcPct val="150000"/>
              </a:lnSpc>
              <a:spcBef>
                <a:spcPts val="1125"/>
              </a:spcBef>
              <a:buFont typeface="Arial" panose="020B0604020202020204" pitchFamily="34" charset="0"/>
              <a:buChar char="•"/>
              <a:tabLst>
                <a:tab pos="460375" algn="l"/>
                <a:tab pos="473075" algn="l"/>
                <a:tab pos="591820" algn="l"/>
                <a:tab pos="711200" algn="l"/>
                <a:tab pos="829945" algn="l"/>
                <a:tab pos="949325" algn="l"/>
                <a:tab pos="1068070" algn="l"/>
                <a:tab pos="1187450" algn="l"/>
                <a:tab pos="1306195" algn="l"/>
                <a:tab pos="1425575" algn="l"/>
                <a:tab pos="1544320" algn="l"/>
                <a:tab pos="1663700" algn="l"/>
                <a:tab pos="1782445" algn="l"/>
                <a:tab pos="1901825" algn="l"/>
                <a:tab pos="2020570" algn="l"/>
                <a:tab pos="2139950" algn="l"/>
                <a:tab pos="2258695" algn="l"/>
                <a:tab pos="2378075" algn="l"/>
                <a:tab pos="2496820" algn="l"/>
                <a:tab pos="2616200" algn="l"/>
                <a:tab pos="2734945" algn="l"/>
              </a:tabLst>
            </a:pPr>
            <a:r>
              <a:rPr lang="en-IN" sz="1400" dirty="0">
                <a:solidFill>
                  <a:srgbClr val="000000"/>
                </a:solidFill>
                <a:cs typeface="Arial" panose="020B0604020202020204" pitchFamily="34" charset="0"/>
              </a:rPr>
              <a:t>Better decision-making with readily accessible real-time data</a:t>
            </a:r>
          </a:p>
          <a:p>
            <a:pPr marL="508000" indent="-285750" eaLnBrk="1" hangingPunct="1">
              <a:lnSpc>
                <a:spcPct val="150000"/>
              </a:lnSpc>
              <a:spcBef>
                <a:spcPts val="1125"/>
              </a:spcBef>
              <a:buFont typeface="Arial" panose="020B0604020202020204" pitchFamily="34" charset="0"/>
              <a:buChar char="•"/>
              <a:tabLst>
                <a:tab pos="460375" algn="l"/>
                <a:tab pos="473075" algn="l"/>
                <a:tab pos="591820" algn="l"/>
                <a:tab pos="711200" algn="l"/>
                <a:tab pos="829945" algn="l"/>
                <a:tab pos="949325" algn="l"/>
                <a:tab pos="1068070" algn="l"/>
                <a:tab pos="1187450" algn="l"/>
                <a:tab pos="1306195" algn="l"/>
                <a:tab pos="1425575" algn="l"/>
                <a:tab pos="1544320" algn="l"/>
                <a:tab pos="1663700" algn="l"/>
                <a:tab pos="1782445" algn="l"/>
                <a:tab pos="1901825" algn="l"/>
                <a:tab pos="2020570" algn="l"/>
                <a:tab pos="2139950" algn="l"/>
                <a:tab pos="2258695" algn="l"/>
                <a:tab pos="2378075" algn="l"/>
                <a:tab pos="2496820" algn="l"/>
                <a:tab pos="2616200" algn="l"/>
                <a:tab pos="2734945" algn="l"/>
              </a:tabLst>
            </a:pPr>
            <a:r>
              <a:rPr lang="en-IN" sz="1400" dirty="0">
                <a:solidFill>
                  <a:srgbClr val="000000"/>
                </a:solidFill>
                <a:cs typeface="Arial" panose="020B0604020202020204" pitchFamily="34" charset="0"/>
              </a:rPr>
              <a:t>Ever-Changing Advancements to Streamlining the Vendor Process</a:t>
            </a:r>
          </a:p>
          <a:p>
            <a:pPr marL="508000" indent="-285750" eaLnBrk="1" hangingPunct="1">
              <a:lnSpc>
                <a:spcPct val="150000"/>
              </a:lnSpc>
              <a:spcBef>
                <a:spcPts val="1125"/>
              </a:spcBef>
              <a:buFont typeface="Arial" panose="020B0604020202020204" pitchFamily="34" charset="0"/>
              <a:buChar char="•"/>
              <a:tabLst>
                <a:tab pos="460375" algn="l"/>
                <a:tab pos="473075" algn="l"/>
                <a:tab pos="591820" algn="l"/>
                <a:tab pos="711200" algn="l"/>
                <a:tab pos="829945" algn="l"/>
                <a:tab pos="949325" algn="l"/>
                <a:tab pos="1068070" algn="l"/>
                <a:tab pos="1187450" algn="l"/>
                <a:tab pos="1306195" algn="l"/>
                <a:tab pos="1425575" algn="l"/>
                <a:tab pos="1544320" algn="l"/>
                <a:tab pos="1663700" algn="l"/>
                <a:tab pos="1782445" algn="l"/>
                <a:tab pos="1901825" algn="l"/>
                <a:tab pos="2020570" algn="l"/>
                <a:tab pos="2139950" algn="l"/>
                <a:tab pos="2258695" algn="l"/>
                <a:tab pos="2378075" algn="l"/>
                <a:tab pos="2496820" algn="l"/>
                <a:tab pos="2616200" algn="l"/>
                <a:tab pos="2734945" algn="l"/>
              </a:tabLst>
            </a:pPr>
            <a:r>
              <a:rPr lang="en-IN" sz="1400" dirty="0">
                <a:solidFill>
                  <a:srgbClr val="000000"/>
                </a:solidFill>
                <a:cs typeface="Arial" panose="020B0604020202020204" pitchFamily="34" charset="0"/>
              </a:rPr>
              <a:t>Increases Return on Investment</a:t>
            </a:r>
          </a:p>
          <a:p>
            <a:pPr marL="508000" indent="-285750" eaLnBrk="1" hangingPunct="1">
              <a:lnSpc>
                <a:spcPct val="150000"/>
              </a:lnSpc>
              <a:spcBef>
                <a:spcPts val="1125"/>
              </a:spcBef>
              <a:buFont typeface="Arial" panose="020B0604020202020204" pitchFamily="34" charset="0"/>
              <a:buChar char="•"/>
              <a:tabLst>
                <a:tab pos="460375" algn="l"/>
                <a:tab pos="473075" algn="l"/>
                <a:tab pos="591820" algn="l"/>
                <a:tab pos="711200" algn="l"/>
                <a:tab pos="829945" algn="l"/>
                <a:tab pos="949325" algn="l"/>
                <a:tab pos="1068070" algn="l"/>
                <a:tab pos="1187450" algn="l"/>
                <a:tab pos="1306195" algn="l"/>
                <a:tab pos="1425575" algn="l"/>
                <a:tab pos="1544320" algn="l"/>
                <a:tab pos="1663700" algn="l"/>
                <a:tab pos="1782445" algn="l"/>
                <a:tab pos="1901825" algn="l"/>
                <a:tab pos="2020570" algn="l"/>
                <a:tab pos="2139950" algn="l"/>
                <a:tab pos="2258695" algn="l"/>
                <a:tab pos="2378075" algn="l"/>
                <a:tab pos="2496820" algn="l"/>
                <a:tab pos="2616200" algn="l"/>
                <a:tab pos="2734945" algn="l"/>
              </a:tabLst>
            </a:pPr>
            <a:r>
              <a:rPr lang="en-IN" sz="1400" dirty="0">
                <a:solidFill>
                  <a:srgbClr val="000000"/>
                </a:solidFill>
                <a:cs typeface="Arial" panose="020B0604020202020204" pitchFamily="34" charset="0"/>
              </a:rPr>
              <a:t>Scalability &amp; Adaptability that makes the most sense to </a:t>
            </a:r>
            <a:r>
              <a:rPr lang="en-IN" sz="1400" dirty="0" smtClean="0">
                <a:solidFill>
                  <a:srgbClr val="000000"/>
                </a:solidFill>
                <a:cs typeface="Arial" panose="020B0604020202020204" pitchFamily="34" charset="0"/>
              </a:rPr>
              <a:t>you</a:t>
            </a:r>
            <a:endParaRPr lang="en-IN" sz="1400" dirty="0">
              <a:solidFill>
                <a:srgbClr val="000000"/>
              </a:solidFill>
              <a:cs typeface="Arial" panose="020B0604020202020204" pitchFamily="34" charset="0"/>
            </a:endParaRPr>
          </a:p>
          <a:p>
            <a:pPr marL="508000" indent="-285750" eaLnBrk="1" hangingPunct="1">
              <a:lnSpc>
                <a:spcPct val="150000"/>
              </a:lnSpc>
              <a:spcBef>
                <a:spcPts val="1125"/>
              </a:spcBef>
              <a:buFont typeface="Arial" panose="020B0604020202020204" pitchFamily="34" charset="0"/>
              <a:buChar char="•"/>
              <a:tabLst>
                <a:tab pos="460375" algn="l"/>
                <a:tab pos="473075" algn="l"/>
                <a:tab pos="591820" algn="l"/>
                <a:tab pos="711200" algn="l"/>
                <a:tab pos="829945" algn="l"/>
                <a:tab pos="949325" algn="l"/>
                <a:tab pos="1068070" algn="l"/>
                <a:tab pos="1187450" algn="l"/>
                <a:tab pos="1306195" algn="l"/>
                <a:tab pos="1425575" algn="l"/>
                <a:tab pos="1544320" algn="l"/>
                <a:tab pos="1663700" algn="l"/>
                <a:tab pos="1782445" algn="l"/>
                <a:tab pos="1901825" algn="l"/>
                <a:tab pos="2020570" algn="l"/>
                <a:tab pos="2139950" algn="l"/>
                <a:tab pos="2258695" algn="l"/>
                <a:tab pos="2378075" algn="l"/>
                <a:tab pos="2496820" algn="l"/>
                <a:tab pos="2616200" algn="l"/>
                <a:tab pos="2734945" algn="l"/>
              </a:tabLst>
            </a:pPr>
            <a:r>
              <a:rPr lang="en-IN" sz="1400" dirty="0">
                <a:solidFill>
                  <a:srgbClr val="000000"/>
                </a:solidFill>
                <a:cs typeface="Arial" panose="020B0604020202020204" pitchFamily="34" charset="0"/>
              </a:rPr>
              <a:t>Complete Administration Control and </a:t>
            </a:r>
            <a:r>
              <a:rPr lang="en-IN" sz="1400" dirty="0" smtClean="0">
                <a:solidFill>
                  <a:srgbClr val="000000"/>
                </a:solidFill>
                <a:cs typeface="Arial" panose="020B0604020202020204" pitchFamily="34" charset="0"/>
              </a:rPr>
              <a:t>Security</a:t>
            </a:r>
            <a:endParaRPr lang="en-IN" sz="1400" dirty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1609304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" name="Picture 10" descr="Image result for Business objective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0" y="4419600"/>
            <a:ext cx="3429000" cy="2359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 Box 3"/>
          <p:cNvSpPr txBox="1"/>
          <p:nvPr/>
        </p:nvSpPr>
        <p:spPr>
          <a:xfrm>
            <a:off x="376299" y="762000"/>
            <a:ext cx="81581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b="1" dirty="0" smtClean="0">
                <a:solidFill>
                  <a:srgbClr val="EC7C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Objectives</a:t>
            </a:r>
            <a:endParaRPr lang="en-IN" b="1" dirty="0">
              <a:solidFill>
                <a:srgbClr val="EC7C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76299" y="1152409"/>
            <a:ext cx="7885949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IN" sz="1400" b="1" dirty="0" smtClean="0"/>
              <a:t>1. Digitise </a:t>
            </a:r>
            <a:r>
              <a:rPr lang="en-IN" sz="1400" b="1" dirty="0"/>
              <a:t>end-to-end procurement </a:t>
            </a:r>
            <a:r>
              <a:rPr lang="en-IN" sz="1400" b="1" dirty="0" smtClean="0"/>
              <a:t>process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IN" sz="1400" dirty="0" smtClean="0"/>
              <a:t>Standardised </a:t>
            </a:r>
            <a:r>
              <a:rPr lang="en-IN" sz="1400" dirty="0"/>
              <a:t>procurement process resulting in minimized </a:t>
            </a:r>
            <a:r>
              <a:rPr lang="en-IN" sz="1400" dirty="0" smtClean="0"/>
              <a:t>errors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IN" sz="1400" dirty="0" smtClean="0"/>
              <a:t>Agile </a:t>
            </a:r>
            <a:r>
              <a:rPr lang="en-IN" sz="1400" dirty="0"/>
              <a:t>system through reduction in time spent on each transaction </a:t>
            </a:r>
            <a:endParaRPr lang="en-IN" sz="1400" dirty="0" smtClean="0"/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IN" sz="1400" dirty="0" smtClean="0"/>
              <a:t>Single </a:t>
            </a:r>
            <a:r>
              <a:rPr lang="en-IN" sz="1400" dirty="0"/>
              <a:t>repository for all audit-ready procurement data </a:t>
            </a:r>
            <a:endParaRPr lang="en-IN" sz="1400" dirty="0" smtClean="0"/>
          </a:p>
          <a:p>
            <a:pPr>
              <a:lnSpc>
                <a:spcPct val="150000"/>
              </a:lnSpc>
            </a:pPr>
            <a:r>
              <a:rPr lang="en-IN" sz="1400" b="1" dirty="0" smtClean="0"/>
              <a:t> 2. Improve </a:t>
            </a:r>
            <a:r>
              <a:rPr lang="en-IN" sz="1400" b="1" dirty="0"/>
              <a:t>visibility of procurement value chain  </a:t>
            </a:r>
            <a:endParaRPr lang="en-IN" sz="1400" b="1" dirty="0" smtClean="0"/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IN" sz="1400" dirty="0" smtClean="0"/>
              <a:t>Instant </a:t>
            </a:r>
            <a:r>
              <a:rPr lang="en-IN" sz="1400" dirty="0"/>
              <a:t>status visibility of all transactions among stakeholders to guide quick decisions </a:t>
            </a:r>
            <a:endParaRPr lang="en-IN" sz="1400" dirty="0" smtClean="0"/>
          </a:p>
          <a:p>
            <a:pPr>
              <a:lnSpc>
                <a:spcPct val="150000"/>
              </a:lnSpc>
            </a:pPr>
            <a:r>
              <a:rPr lang="en-IN" sz="1400" b="1" dirty="0" smtClean="0"/>
              <a:t>3. </a:t>
            </a:r>
            <a:r>
              <a:rPr lang="en-IN" sz="1400" b="1" dirty="0"/>
              <a:t>Automate alerts and flag critical issues </a:t>
            </a:r>
            <a:endParaRPr lang="en-IN" sz="1400" b="1" dirty="0" smtClean="0"/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IN" sz="1400" dirty="0" smtClean="0"/>
              <a:t>Rule </a:t>
            </a:r>
            <a:r>
              <a:rPr lang="en-IN" sz="1400" dirty="0"/>
              <a:t>based alert system to flag critical issues such as missed actions/ deadlines  </a:t>
            </a:r>
            <a:endParaRPr lang="en-IN" sz="1400" dirty="0" smtClean="0"/>
          </a:p>
          <a:p>
            <a:pPr>
              <a:lnSpc>
                <a:spcPct val="150000"/>
              </a:lnSpc>
            </a:pPr>
            <a:r>
              <a:rPr lang="en-IN" sz="1400" b="1" dirty="0" smtClean="0"/>
              <a:t>4. </a:t>
            </a:r>
            <a:r>
              <a:rPr lang="en-IN" sz="1400" b="1" dirty="0"/>
              <a:t>Manage &amp; evaluate suppliers </a:t>
            </a:r>
            <a:endParaRPr lang="en-IN" sz="1400" b="1" dirty="0" smtClean="0"/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IN" sz="1400" dirty="0" smtClean="0"/>
              <a:t>Instant </a:t>
            </a:r>
            <a:r>
              <a:rPr lang="en-IN" sz="1400" dirty="0"/>
              <a:t>vendor evaluation using instantly available up-to-date data </a:t>
            </a:r>
            <a:endParaRPr lang="en-IN" sz="1400" dirty="0" smtClean="0"/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IN" sz="1400" dirty="0" smtClean="0"/>
              <a:t>Single </a:t>
            </a:r>
            <a:r>
              <a:rPr lang="en-IN" sz="1400" dirty="0"/>
              <a:t>window for vendor on-boarding, administration &amp; messaging  </a:t>
            </a:r>
            <a:endParaRPr lang="en-IN" sz="1400" dirty="0" smtClean="0"/>
          </a:p>
          <a:p>
            <a:pPr>
              <a:lnSpc>
                <a:spcPct val="150000"/>
              </a:lnSpc>
            </a:pPr>
            <a:r>
              <a:rPr lang="en-IN" sz="1400" b="1" dirty="0" smtClean="0"/>
              <a:t>5. </a:t>
            </a:r>
            <a:r>
              <a:rPr lang="en-IN" sz="1400" b="1" dirty="0"/>
              <a:t>Analytics-ready procurement platform </a:t>
            </a:r>
            <a:endParaRPr lang="en-IN" sz="1400" b="1" dirty="0" smtClean="0"/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IN" sz="1400" dirty="0" smtClean="0"/>
              <a:t>Embedded </a:t>
            </a:r>
            <a:r>
              <a:rPr lang="en-IN" sz="1400" dirty="0"/>
              <a:t>analytics for frequently used analyses  </a:t>
            </a:r>
            <a:endParaRPr lang="en-IN" sz="1400" dirty="0" smtClean="0"/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IN" sz="1400" dirty="0" smtClean="0"/>
              <a:t>Custom </a:t>
            </a:r>
            <a:r>
              <a:rPr lang="en-IN" sz="1400" dirty="0"/>
              <a:t>data retrieving capability for further </a:t>
            </a:r>
            <a:r>
              <a:rPr lang="en-IN" sz="1400" dirty="0" smtClean="0"/>
              <a:t>analysis</a:t>
            </a:r>
            <a:endParaRPr lang="en-IN" sz="1400" dirty="0"/>
          </a:p>
        </p:txBody>
      </p:sp>
    </p:spTree>
    <p:extLst>
      <p:ext uri="{BB962C8B-B14F-4D97-AF65-F5344CB8AC3E}">
        <p14:creationId xmlns:p14="http://schemas.microsoft.com/office/powerpoint/2010/main" val="716756418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3"/>
          <p:cNvSpPr txBox="1"/>
          <p:nvPr/>
        </p:nvSpPr>
        <p:spPr>
          <a:xfrm>
            <a:off x="376299" y="762000"/>
            <a:ext cx="81581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b="1" dirty="0">
                <a:solidFill>
                  <a:srgbClr val="EC7C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Vendor </a:t>
            </a:r>
            <a:r>
              <a:rPr lang="en-IN" b="1" dirty="0" smtClean="0">
                <a:solidFill>
                  <a:srgbClr val="EC7C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Management System Automation </a:t>
            </a:r>
            <a:r>
              <a:rPr lang="en-IN" b="1" dirty="0">
                <a:solidFill>
                  <a:srgbClr val="EC7C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Architecture Overview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clrChange>
              <a:clrFrom>
                <a:srgbClr val="F2F2F4"/>
              </a:clrFrom>
              <a:clrTo>
                <a:srgbClr val="F2F2F4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7880" y="1371600"/>
            <a:ext cx="7848970" cy="4876800"/>
          </a:xfrm>
          <a:prstGeom prst="rect">
            <a:avLst/>
          </a:prstGeom>
        </p:spPr>
      </p:pic>
      <p:pic>
        <p:nvPicPr>
          <p:cNvPr id="1026" name="Picture 2" descr="VENDOR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3829049"/>
            <a:ext cx="1924050" cy="5143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79779510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3"/>
          <p:cNvSpPr txBox="1"/>
          <p:nvPr/>
        </p:nvSpPr>
        <p:spPr>
          <a:xfrm>
            <a:off x="152400" y="609600"/>
            <a:ext cx="838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b="1" dirty="0">
                <a:solidFill>
                  <a:srgbClr val="EC7C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Vendor Management Automation – How it </a:t>
            </a:r>
            <a:r>
              <a:rPr lang="en-IN" b="1" dirty="0" smtClean="0">
                <a:solidFill>
                  <a:srgbClr val="EC7C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works?</a:t>
            </a:r>
            <a:endParaRPr lang="en-IN" b="1" dirty="0">
              <a:solidFill>
                <a:srgbClr val="EC7C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1358" y="1055132"/>
            <a:ext cx="7461284" cy="56171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0350379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:\Chithra\Vendora Webinar Content\Buyer dashboard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143000"/>
            <a:ext cx="8001000" cy="5486400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</p:pic>
      <p:sp>
        <p:nvSpPr>
          <p:cNvPr id="4" name="Text Box 3"/>
          <p:cNvSpPr txBox="1"/>
          <p:nvPr/>
        </p:nvSpPr>
        <p:spPr>
          <a:xfrm>
            <a:off x="304800" y="685800"/>
            <a:ext cx="5562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b="1" dirty="0" smtClean="0">
                <a:solidFill>
                  <a:srgbClr val="EC7C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Buyer Dashboard</a:t>
            </a:r>
            <a:endParaRPr lang="en-IN" b="1" dirty="0">
              <a:solidFill>
                <a:srgbClr val="EC7C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801388398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/>
          <p:nvPr/>
        </p:nvSpPr>
        <p:spPr>
          <a:xfrm>
            <a:off x="304800" y="685800"/>
            <a:ext cx="81581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b="1" dirty="0">
                <a:solidFill>
                  <a:srgbClr val="EC7C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Vendor Dashboard</a:t>
            </a:r>
          </a:p>
        </p:txBody>
      </p:sp>
      <p:pic>
        <p:nvPicPr>
          <p:cNvPr id="3" name="Picture 2"/>
          <p:cNvPicPr/>
          <p:nvPr/>
        </p:nvPicPr>
        <p:blipFill rotWithShape="1">
          <a:blip r:embed="rId2"/>
          <a:srcRect t="6262" r="1242" b="4738"/>
          <a:stretch/>
        </p:blipFill>
        <p:spPr bwMode="auto">
          <a:xfrm>
            <a:off x="533400" y="1219200"/>
            <a:ext cx="7696200" cy="5410200"/>
          </a:xfrm>
          <a:prstGeom prst="rect">
            <a:avLst/>
          </a:prstGeom>
          <a:ln w="25400">
            <a:solidFill>
              <a:schemeClr val="accent1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926166209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hape 78"/>
          <p:cNvSpPr txBox="1">
            <a:spLocks/>
          </p:cNvSpPr>
          <p:nvPr/>
        </p:nvSpPr>
        <p:spPr bwMode="auto">
          <a:xfrm>
            <a:off x="4890419" y="1524000"/>
            <a:ext cx="3822024" cy="267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447675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447675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447675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447675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447675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4476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4476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4476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4476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defTabSz="335846" eaLnBrk="1" hangingPunct="1">
              <a:lnSpc>
                <a:spcPct val="140000"/>
              </a:lnSpc>
              <a:spcBef>
                <a:spcPct val="0"/>
              </a:spcBef>
              <a:buNone/>
              <a:defRPr/>
            </a:pPr>
            <a:r>
              <a:rPr lang="en-US" altLang="en-US" sz="1800" b="1" dirty="0">
                <a:solidFill>
                  <a:srgbClr val="FF9300"/>
                </a:solidFill>
                <a:latin typeface="Helvetica" panose="020B0604020202020204" pitchFamily="34" charset="0"/>
                <a:ea typeface="Microsoft YaHei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Purpose</a:t>
            </a:r>
            <a:endParaRPr lang="en-US" altLang="en-US" sz="1800" i="1" dirty="0">
              <a:solidFill>
                <a:srgbClr val="000000"/>
              </a:solidFill>
              <a:latin typeface="Helvetica" panose="020B0604020202020204" pitchFamily="34" charset="0"/>
              <a:ea typeface="Trebuchet MS" panose="020B0603020202020204" pitchFamily="34" charset="0"/>
              <a:cs typeface="Trebuchet MS" panose="020B0603020202020204" pitchFamily="34" charset="0"/>
              <a:sym typeface="Trebuchet MS" panose="020B0603020202020204" pitchFamily="34" charset="0"/>
            </a:endParaRPr>
          </a:p>
          <a:p>
            <a:pPr defTabSz="335846" eaLnBrk="1" hangingPunct="1">
              <a:lnSpc>
                <a:spcPct val="140000"/>
              </a:lnSpc>
              <a:spcBef>
                <a:spcPct val="0"/>
              </a:spcBef>
              <a:buNone/>
              <a:defRPr/>
            </a:pPr>
            <a:r>
              <a:rPr lang="en-US" altLang="en-US" sz="1800" i="1" dirty="0"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rPr>
              <a:t>To provide technology-based innovative and </a:t>
            </a:r>
            <a:r>
              <a:rPr lang="en-US" altLang="en-US" sz="1800" b="1" i="1" dirty="0"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rPr>
              <a:t>dependable</a:t>
            </a:r>
            <a:r>
              <a:rPr lang="en-US" altLang="en-US" sz="1800" i="1" dirty="0"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rPr>
              <a:t> services &amp; products that accelerate our client’s success by enabling them to </a:t>
            </a:r>
            <a:r>
              <a:rPr lang="en-US" altLang="en-US" sz="1800" b="1" i="1" dirty="0"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rPr>
              <a:t>drive efficiencies</a:t>
            </a:r>
            <a:r>
              <a:rPr lang="en-US" altLang="en-US" sz="1800" i="1" dirty="0"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rPr>
              <a:t> and </a:t>
            </a:r>
            <a:r>
              <a:rPr lang="en-US" altLang="en-US" sz="1800" b="1" i="1" dirty="0"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rPr>
              <a:t>focus on their core business</a:t>
            </a:r>
          </a:p>
        </p:txBody>
      </p:sp>
      <p:sp>
        <p:nvSpPr>
          <p:cNvPr id="7171" name="Shape 77"/>
          <p:cNvSpPr txBox="1">
            <a:spLocks/>
          </p:cNvSpPr>
          <p:nvPr/>
        </p:nvSpPr>
        <p:spPr bwMode="auto">
          <a:xfrm>
            <a:off x="2514064" y="838200"/>
            <a:ext cx="4287367" cy="412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defTabSz="685983">
              <a:spcBef>
                <a:spcPct val="0"/>
              </a:spcBef>
              <a:buNone/>
              <a:defRPr/>
            </a:pPr>
            <a:r>
              <a:rPr lang="en-IN" altLang="en-US" sz="2400" b="1" dirty="0">
                <a:solidFill>
                  <a:srgbClr val="FF9300"/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Our Vision</a:t>
            </a:r>
          </a:p>
        </p:txBody>
      </p:sp>
      <p:sp>
        <p:nvSpPr>
          <p:cNvPr id="7" name="Shape 80"/>
          <p:cNvSpPr/>
          <p:nvPr/>
        </p:nvSpPr>
        <p:spPr>
          <a:xfrm>
            <a:off x="525768" y="1676400"/>
            <a:ext cx="2979432" cy="3581400"/>
          </a:xfrm>
          <a:prstGeom prst="rect">
            <a:avLst/>
          </a:prstGeom>
          <a:ln w="12700">
            <a:miter lim="400000"/>
          </a:ln>
          <a:extLst>
            <a:ext uri="{C572A759-6A51-4108-AA02-DFA0A04FC94B}"/>
          </a:extLst>
        </p:spPr>
        <p:txBody>
          <a:bodyPr lIns="0" tIns="0" rIns="0" bIns="0">
            <a:noAutofit/>
          </a:bodyPr>
          <a:lstStyle/>
          <a:p>
            <a:pPr defTabSz="209225">
              <a:defRPr/>
            </a:pPr>
            <a:r>
              <a:rPr b="1" dirty="0">
                <a:solidFill>
                  <a:srgbClr val="FF9300"/>
                </a:solidFill>
                <a:latin typeface="Helvetica"/>
                <a:ea typeface="Microsoft YaHei" panose="020B0503020204020204" pitchFamily="34" charset="-122"/>
                <a:cs typeface="Arial" panose="020B0604020202020204" pitchFamily="34" charset="0"/>
                <a:sym typeface="Helvetica"/>
              </a:rPr>
              <a:t>Core Values</a:t>
            </a:r>
            <a:endParaRPr lang="en-IN" b="1" dirty="0">
              <a:solidFill>
                <a:srgbClr val="FF9300"/>
              </a:solidFill>
              <a:latin typeface="Helvetica"/>
              <a:ea typeface="Microsoft YaHei" panose="020B0503020204020204" pitchFamily="34" charset="-122"/>
              <a:cs typeface="Arial" panose="020B0604020202020204" pitchFamily="34" charset="0"/>
              <a:sym typeface="Helvetica"/>
            </a:endParaRPr>
          </a:p>
          <a:p>
            <a:pPr defTabSz="209225">
              <a:defRPr/>
            </a:pPr>
            <a:endParaRPr sz="1600" dirty="0">
              <a:solidFill>
                <a:srgbClr val="FF93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defTabSz="209225">
              <a:defRPr/>
            </a:pPr>
            <a:r>
              <a:rPr sz="1400" b="1" i="1" dirty="0">
                <a:solidFill>
                  <a:srgbClr val="FFFFFF"/>
                </a:solidFill>
                <a:uFill>
                  <a:solidFill/>
                </a:uFill>
                <a:latin typeface="Calibri"/>
                <a:ea typeface="Calibri"/>
                <a:cs typeface="Calibri"/>
                <a:sym typeface="Calibri"/>
              </a:rPr>
              <a:t>Listen, Care &amp; Serve with passion to delight our customers</a:t>
            </a:r>
          </a:p>
          <a:p>
            <a:pPr defTabSz="209225">
              <a:defRPr/>
            </a:pPr>
            <a:endParaRPr sz="1400" b="1" i="1" dirty="0">
              <a:solidFill>
                <a:srgbClr val="FFFFFF"/>
              </a:solidFill>
              <a:uFill>
                <a:solidFill/>
              </a:uFill>
              <a:latin typeface="Calibri"/>
              <a:ea typeface="Calibri"/>
              <a:cs typeface="Calibri"/>
              <a:sym typeface="Calibri"/>
            </a:endParaRPr>
          </a:p>
          <a:p>
            <a:pPr defTabSz="209225">
              <a:defRPr/>
            </a:pPr>
            <a:r>
              <a:rPr sz="1400" b="1" i="1" dirty="0">
                <a:solidFill>
                  <a:srgbClr val="FFFFFF"/>
                </a:solidFill>
                <a:uFill>
                  <a:solidFill/>
                </a:uFill>
                <a:latin typeface="Calibri"/>
                <a:ea typeface="Calibri"/>
                <a:cs typeface="Calibri"/>
                <a:sym typeface="Calibri"/>
              </a:rPr>
              <a:t>Go the extra mile to meet our commitments</a:t>
            </a:r>
          </a:p>
          <a:p>
            <a:pPr defTabSz="209225">
              <a:defRPr/>
            </a:pPr>
            <a:endParaRPr sz="1400" b="1" i="1" dirty="0">
              <a:solidFill>
                <a:srgbClr val="FFFFFF"/>
              </a:solidFill>
              <a:uFill>
                <a:solidFill/>
              </a:uFill>
              <a:latin typeface="Calibri"/>
              <a:ea typeface="Calibri"/>
              <a:cs typeface="Calibri"/>
              <a:sym typeface="Calibri"/>
            </a:endParaRPr>
          </a:p>
          <a:p>
            <a:pPr defTabSz="209225">
              <a:defRPr/>
            </a:pPr>
            <a:r>
              <a:rPr sz="1400" b="1" i="1" dirty="0">
                <a:solidFill>
                  <a:srgbClr val="FFFFFF"/>
                </a:solidFill>
                <a:uFill>
                  <a:solidFill/>
                </a:uFill>
                <a:latin typeface="Calibri"/>
                <a:ea typeface="Calibri"/>
                <a:cs typeface="Calibri"/>
                <a:sym typeface="Calibri"/>
              </a:rPr>
              <a:t>Embrace Change Constantly to Create Value </a:t>
            </a:r>
          </a:p>
          <a:p>
            <a:pPr defTabSz="209225">
              <a:defRPr/>
            </a:pPr>
            <a:endParaRPr sz="1400" b="1" i="1" dirty="0">
              <a:solidFill>
                <a:srgbClr val="FFFFFF"/>
              </a:solidFill>
              <a:uFill>
                <a:solidFill/>
              </a:uFill>
              <a:latin typeface="Calibri"/>
              <a:ea typeface="Calibri"/>
              <a:cs typeface="Calibri"/>
              <a:sym typeface="Calibri"/>
            </a:endParaRPr>
          </a:p>
          <a:p>
            <a:pPr defTabSz="209225">
              <a:defRPr/>
            </a:pPr>
            <a:r>
              <a:rPr sz="1400" b="1" i="1" dirty="0">
                <a:solidFill>
                  <a:srgbClr val="FFFFFF"/>
                </a:solidFill>
                <a:uFill>
                  <a:solidFill/>
                </a:uFill>
                <a:latin typeface="Calibri"/>
                <a:ea typeface="Calibri"/>
                <a:cs typeface="Calibri"/>
                <a:sym typeface="Calibri"/>
              </a:rPr>
              <a:t>Aim for Speed in Everything we do </a:t>
            </a:r>
          </a:p>
          <a:p>
            <a:pPr defTabSz="209225">
              <a:defRPr/>
            </a:pPr>
            <a:endParaRPr sz="1400" b="1" i="1" dirty="0">
              <a:solidFill>
                <a:srgbClr val="FFFFFF"/>
              </a:solidFill>
              <a:uFill>
                <a:solidFill/>
              </a:uFill>
              <a:latin typeface="Calibri"/>
              <a:ea typeface="Calibri"/>
              <a:cs typeface="Calibri"/>
              <a:sym typeface="Calibri"/>
            </a:endParaRPr>
          </a:p>
          <a:p>
            <a:pPr defTabSz="209225">
              <a:defRPr/>
            </a:pPr>
            <a:r>
              <a:rPr sz="1400" b="1" i="1" dirty="0">
                <a:solidFill>
                  <a:srgbClr val="FFFFFF"/>
                </a:solidFill>
                <a:uFill>
                  <a:solidFill/>
                </a:uFill>
                <a:latin typeface="Calibri"/>
                <a:ea typeface="Calibri"/>
                <a:cs typeface="Calibri"/>
                <a:sym typeface="Calibri"/>
              </a:rPr>
              <a:t>Be there for each other, always! </a:t>
            </a:r>
          </a:p>
        </p:txBody>
      </p:sp>
    </p:spTree>
    <p:extLst>
      <p:ext uri="{BB962C8B-B14F-4D97-AF65-F5344CB8AC3E}">
        <p14:creationId xmlns:p14="http://schemas.microsoft.com/office/powerpoint/2010/main" val="2453757038"/>
      </p:ext>
    </p:extLst>
  </p:cSld>
  <p:clrMapOvr>
    <a:masterClrMapping/>
  </p:clrMapOvr>
  <p:transition spd="slow"/>
  <p:timing>
    <p:tnLst>
      <p:par>
        <p:cTn id="1" dur="indefinite" restart="never" fill="hold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/>
          <p:nvPr/>
        </p:nvSpPr>
        <p:spPr>
          <a:xfrm>
            <a:off x="304800" y="685800"/>
            <a:ext cx="81581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b="1" dirty="0">
                <a:solidFill>
                  <a:srgbClr val="EC7C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Purchase Orders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066800"/>
            <a:ext cx="8201836" cy="3956406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9419" y="4477858"/>
            <a:ext cx="3426672" cy="217091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48200" y="4477858"/>
            <a:ext cx="3784584" cy="2170915"/>
          </a:xfrm>
          <a:prstGeom prst="rect">
            <a:avLst/>
          </a:prstGeom>
          <a:effectLst>
            <a:outerShdw blurRad="50800" dist="50800" dir="5400000" algn="ctr" rotWithShape="0">
              <a:schemeClr val="bg1"/>
            </a:outerShdw>
          </a:effectLst>
        </p:spPr>
      </p:pic>
      <p:sp>
        <p:nvSpPr>
          <p:cNvPr id="8" name="Rounded Rectangle 7"/>
          <p:cNvSpPr/>
          <p:nvPr/>
        </p:nvSpPr>
        <p:spPr bwMode="auto">
          <a:xfrm>
            <a:off x="1295400" y="4191000"/>
            <a:ext cx="1908671" cy="387350"/>
          </a:xfrm>
          <a:prstGeom prst="roundRect">
            <a:avLst>
              <a:gd name="adj" fmla="val 50000"/>
            </a:avLst>
          </a:prstGeom>
          <a:solidFill>
            <a:srgbClr val="92D050"/>
          </a:solidFill>
          <a:ln w="3175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PO Change Request</a:t>
            </a: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Rounded Rectangle 10"/>
          <p:cNvSpPr/>
          <p:nvPr/>
        </p:nvSpPr>
        <p:spPr bwMode="auto">
          <a:xfrm>
            <a:off x="5750907" y="4184650"/>
            <a:ext cx="1908671" cy="387350"/>
          </a:xfrm>
          <a:prstGeom prst="roundRect">
            <a:avLst>
              <a:gd name="adj" fmla="val 50000"/>
            </a:avLst>
          </a:prstGeom>
          <a:solidFill>
            <a:srgbClr val="92D050"/>
          </a:solidFill>
          <a:ln w="3175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Reject PO </a:t>
            </a: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2393465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Content Placeholder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298" y="990599"/>
            <a:ext cx="8462902" cy="5613141"/>
          </a:xfrm>
          <a:prstGeom prst="rect">
            <a:avLst/>
          </a:prstGeom>
        </p:spPr>
      </p:pic>
      <p:sp>
        <p:nvSpPr>
          <p:cNvPr id="13" name="Text Box 3"/>
          <p:cNvSpPr txBox="1"/>
          <p:nvPr/>
        </p:nvSpPr>
        <p:spPr>
          <a:xfrm>
            <a:off x="304800" y="621268"/>
            <a:ext cx="81581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b="1" dirty="0" smtClean="0">
                <a:solidFill>
                  <a:srgbClr val="EC7C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Invoices</a:t>
            </a:r>
            <a:endParaRPr lang="en-IN" b="1" dirty="0">
              <a:solidFill>
                <a:srgbClr val="EC7C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867137590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3"/>
          <p:cNvSpPr txBox="1"/>
          <p:nvPr/>
        </p:nvSpPr>
        <p:spPr>
          <a:xfrm>
            <a:off x="376299" y="762000"/>
            <a:ext cx="81581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b="1" dirty="0" smtClean="0">
                <a:solidFill>
                  <a:srgbClr val="EC7C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FAQ</a:t>
            </a:r>
            <a:endParaRPr lang="en-IN" b="1" dirty="0">
              <a:solidFill>
                <a:srgbClr val="EC7C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376298" y="1131332"/>
            <a:ext cx="8158101" cy="352404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508000" indent="-285750" eaLnBrk="1" hangingPunct="1">
              <a:lnSpc>
                <a:spcPct val="150000"/>
              </a:lnSpc>
              <a:spcBef>
                <a:spcPts val="1125"/>
              </a:spcBef>
              <a:buFont typeface="Arial" panose="020B0604020202020204" pitchFamily="34" charset="0"/>
              <a:buChar char="•"/>
              <a:tabLst>
                <a:tab pos="460375" algn="l"/>
                <a:tab pos="473075" algn="l"/>
                <a:tab pos="591820" algn="l"/>
                <a:tab pos="711200" algn="l"/>
                <a:tab pos="829945" algn="l"/>
                <a:tab pos="949325" algn="l"/>
                <a:tab pos="1068070" algn="l"/>
                <a:tab pos="1187450" algn="l"/>
                <a:tab pos="1306195" algn="l"/>
                <a:tab pos="1425575" algn="l"/>
                <a:tab pos="1544320" algn="l"/>
                <a:tab pos="1663700" algn="l"/>
                <a:tab pos="1782445" algn="l"/>
                <a:tab pos="1901825" algn="l"/>
                <a:tab pos="2020570" algn="l"/>
                <a:tab pos="2139950" algn="l"/>
                <a:tab pos="2258695" algn="l"/>
                <a:tab pos="2378075" algn="l"/>
                <a:tab pos="2496820" algn="l"/>
                <a:tab pos="2616200" algn="l"/>
                <a:tab pos="2734945" algn="l"/>
              </a:tabLst>
            </a:pPr>
            <a:r>
              <a:rPr lang="en-US" sz="1600" dirty="0" smtClean="0">
                <a:solidFill>
                  <a:srgbClr val="000000"/>
                </a:solidFill>
                <a:cs typeface="Arial" panose="020B0604020202020204" pitchFamily="34" charset="0"/>
              </a:rPr>
              <a:t>Is it possible to integrate with any ERP?</a:t>
            </a:r>
            <a:endParaRPr lang="en-IN" sz="1600" dirty="0" smtClean="0">
              <a:solidFill>
                <a:srgbClr val="000000"/>
              </a:solidFill>
              <a:cs typeface="Arial" panose="020B0604020202020204" pitchFamily="34" charset="0"/>
            </a:endParaRPr>
          </a:p>
          <a:p>
            <a:pPr marL="508000" indent="-285750" eaLnBrk="1" hangingPunct="1">
              <a:lnSpc>
                <a:spcPct val="150000"/>
              </a:lnSpc>
              <a:spcBef>
                <a:spcPts val="1125"/>
              </a:spcBef>
              <a:buFont typeface="Arial" panose="020B0604020202020204" pitchFamily="34" charset="0"/>
              <a:buChar char="•"/>
              <a:tabLst>
                <a:tab pos="460375" algn="l"/>
                <a:tab pos="473075" algn="l"/>
                <a:tab pos="591820" algn="l"/>
                <a:tab pos="711200" algn="l"/>
                <a:tab pos="829945" algn="l"/>
                <a:tab pos="949325" algn="l"/>
                <a:tab pos="1068070" algn="l"/>
                <a:tab pos="1187450" algn="l"/>
                <a:tab pos="1306195" algn="l"/>
                <a:tab pos="1425575" algn="l"/>
                <a:tab pos="1544320" algn="l"/>
                <a:tab pos="1663700" algn="l"/>
                <a:tab pos="1782445" algn="l"/>
                <a:tab pos="1901825" algn="l"/>
                <a:tab pos="2020570" algn="l"/>
                <a:tab pos="2139950" algn="l"/>
                <a:tab pos="2258695" algn="l"/>
                <a:tab pos="2378075" algn="l"/>
                <a:tab pos="2496820" algn="l"/>
                <a:tab pos="2616200" algn="l"/>
                <a:tab pos="2734945" algn="l"/>
              </a:tabLst>
            </a:pPr>
            <a:r>
              <a:rPr lang="en-US" sz="1600" dirty="0">
                <a:solidFill>
                  <a:srgbClr val="000000"/>
                </a:solidFill>
                <a:cs typeface="Arial" panose="020B0604020202020204" pitchFamily="34" charset="0"/>
              </a:rPr>
              <a:t>Is it mobile friendly?</a:t>
            </a:r>
          </a:p>
          <a:p>
            <a:pPr marL="508000" indent="-285750" eaLnBrk="1" hangingPunct="1">
              <a:lnSpc>
                <a:spcPct val="150000"/>
              </a:lnSpc>
              <a:spcBef>
                <a:spcPts val="1125"/>
              </a:spcBef>
              <a:buFont typeface="Arial" panose="020B0604020202020204" pitchFamily="34" charset="0"/>
              <a:buChar char="•"/>
              <a:tabLst>
                <a:tab pos="460375" algn="l"/>
                <a:tab pos="473075" algn="l"/>
                <a:tab pos="591820" algn="l"/>
                <a:tab pos="711200" algn="l"/>
                <a:tab pos="829945" algn="l"/>
                <a:tab pos="949325" algn="l"/>
                <a:tab pos="1068070" algn="l"/>
                <a:tab pos="1187450" algn="l"/>
                <a:tab pos="1306195" algn="l"/>
                <a:tab pos="1425575" algn="l"/>
                <a:tab pos="1544320" algn="l"/>
                <a:tab pos="1663700" algn="l"/>
                <a:tab pos="1782445" algn="l"/>
                <a:tab pos="1901825" algn="l"/>
                <a:tab pos="2020570" algn="l"/>
                <a:tab pos="2139950" algn="l"/>
                <a:tab pos="2258695" algn="l"/>
                <a:tab pos="2378075" algn="l"/>
                <a:tab pos="2496820" algn="l"/>
                <a:tab pos="2616200" algn="l"/>
                <a:tab pos="2734945" algn="l"/>
              </a:tabLst>
            </a:pPr>
            <a:r>
              <a:rPr lang="en-IN" sz="1600" dirty="0" smtClean="0">
                <a:solidFill>
                  <a:srgbClr val="000000"/>
                </a:solidFill>
                <a:cs typeface="Arial" panose="020B0604020202020204" pitchFamily="34" charset="0"/>
              </a:rPr>
              <a:t>Is it secured medium for vendor management?</a:t>
            </a:r>
          </a:p>
          <a:p>
            <a:pPr marL="508000" indent="-285750" eaLnBrk="1" hangingPunct="1">
              <a:lnSpc>
                <a:spcPct val="150000"/>
              </a:lnSpc>
              <a:spcBef>
                <a:spcPts val="1125"/>
              </a:spcBef>
              <a:buFont typeface="Arial" panose="020B0604020202020204" pitchFamily="34" charset="0"/>
              <a:buChar char="•"/>
              <a:tabLst>
                <a:tab pos="460375" algn="l"/>
                <a:tab pos="473075" algn="l"/>
                <a:tab pos="591820" algn="l"/>
                <a:tab pos="711200" algn="l"/>
                <a:tab pos="829945" algn="l"/>
                <a:tab pos="949325" algn="l"/>
                <a:tab pos="1068070" algn="l"/>
                <a:tab pos="1187450" algn="l"/>
                <a:tab pos="1306195" algn="l"/>
                <a:tab pos="1425575" algn="l"/>
                <a:tab pos="1544320" algn="l"/>
                <a:tab pos="1663700" algn="l"/>
                <a:tab pos="1782445" algn="l"/>
                <a:tab pos="1901825" algn="l"/>
                <a:tab pos="2020570" algn="l"/>
                <a:tab pos="2139950" algn="l"/>
                <a:tab pos="2258695" algn="l"/>
                <a:tab pos="2378075" algn="l"/>
                <a:tab pos="2496820" algn="l"/>
                <a:tab pos="2616200" algn="l"/>
                <a:tab pos="2734945" algn="l"/>
              </a:tabLst>
            </a:pPr>
            <a:r>
              <a:rPr lang="en-US" sz="1600" dirty="0" smtClean="0">
                <a:solidFill>
                  <a:srgbClr val="000000"/>
                </a:solidFill>
                <a:cs typeface="Arial" panose="020B0604020202020204" pitchFamily="34" charset="0"/>
              </a:rPr>
              <a:t>Is it can be hosted in-premises?</a:t>
            </a:r>
            <a:endParaRPr lang="en-IN" sz="1600" dirty="0" smtClean="0">
              <a:solidFill>
                <a:srgbClr val="000000"/>
              </a:solidFill>
              <a:cs typeface="Arial" panose="020B0604020202020204" pitchFamily="34" charset="0"/>
            </a:endParaRPr>
          </a:p>
          <a:p>
            <a:pPr marL="508000" indent="-285750" eaLnBrk="1" hangingPunct="1">
              <a:lnSpc>
                <a:spcPct val="150000"/>
              </a:lnSpc>
              <a:spcBef>
                <a:spcPts val="1125"/>
              </a:spcBef>
              <a:buFont typeface="Arial" panose="020B0604020202020204" pitchFamily="34" charset="0"/>
              <a:buChar char="•"/>
              <a:tabLst>
                <a:tab pos="460375" algn="l"/>
                <a:tab pos="473075" algn="l"/>
                <a:tab pos="591820" algn="l"/>
                <a:tab pos="711200" algn="l"/>
                <a:tab pos="829945" algn="l"/>
                <a:tab pos="949325" algn="l"/>
                <a:tab pos="1068070" algn="l"/>
                <a:tab pos="1187450" algn="l"/>
                <a:tab pos="1306195" algn="l"/>
                <a:tab pos="1425575" algn="l"/>
                <a:tab pos="1544320" algn="l"/>
                <a:tab pos="1663700" algn="l"/>
                <a:tab pos="1782445" algn="l"/>
                <a:tab pos="1901825" algn="l"/>
                <a:tab pos="2020570" algn="l"/>
                <a:tab pos="2139950" algn="l"/>
                <a:tab pos="2258695" algn="l"/>
                <a:tab pos="2378075" algn="l"/>
                <a:tab pos="2496820" algn="l"/>
                <a:tab pos="2616200" algn="l"/>
                <a:tab pos="2734945" algn="l"/>
              </a:tabLst>
            </a:pPr>
            <a:r>
              <a:rPr lang="en-IN" sz="1600" dirty="0" smtClean="0">
                <a:solidFill>
                  <a:srgbClr val="000000"/>
                </a:solidFill>
                <a:cs typeface="Arial" panose="020B0604020202020204" pitchFamily="34" charset="0"/>
              </a:rPr>
              <a:t>Is there possibility to do </a:t>
            </a:r>
            <a:r>
              <a:rPr lang="en-IN" sz="1600" dirty="0">
                <a:solidFill>
                  <a:srgbClr val="000000"/>
                </a:solidFill>
                <a:cs typeface="Arial" panose="020B0604020202020204" pitchFamily="34" charset="0"/>
              </a:rPr>
              <a:t>b</a:t>
            </a:r>
            <a:r>
              <a:rPr lang="en-IN" sz="1600" dirty="0" smtClean="0">
                <a:solidFill>
                  <a:srgbClr val="000000"/>
                </a:solidFill>
                <a:cs typeface="Arial" panose="020B0604020202020204" pitchFamily="34" charset="0"/>
              </a:rPr>
              <a:t>arcode integration?</a:t>
            </a:r>
          </a:p>
          <a:p>
            <a:pPr marL="508000" indent="-285750" eaLnBrk="1" hangingPunct="1">
              <a:lnSpc>
                <a:spcPct val="150000"/>
              </a:lnSpc>
              <a:spcBef>
                <a:spcPts val="1125"/>
              </a:spcBef>
              <a:buFont typeface="Arial" panose="020B0604020202020204" pitchFamily="34" charset="0"/>
              <a:buChar char="•"/>
              <a:tabLst>
                <a:tab pos="460375" algn="l"/>
                <a:tab pos="473075" algn="l"/>
                <a:tab pos="591820" algn="l"/>
                <a:tab pos="711200" algn="l"/>
                <a:tab pos="829945" algn="l"/>
                <a:tab pos="949325" algn="l"/>
                <a:tab pos="1068070" algn="l"/>
                <a:tab pos="1187450" algn="l"/>
                <a:tab pos="1306195" algn="l"/>
                <a:tab pos="1425575" algn="l"/>
                <a:tab pos="1544320" algn="l"/>
                <a:tab pos="1663700" algn="l"/>
                <a:tab pos="1782445" algn="l"/>
                <a:tab pos="1901825" algn="l"/>
                <a:tab pos="2020570" algn="l"/>
                <a:tab pos="2139950" algn="l"/>
                <a:tab pos="2258695" algn="l"/>
                <a:tab pos="2378075" algn="l"/>
                <a:tab pos="2496820" algn="l"/>
                <a:tab pos="2616200" algn="l"/>
                <a:tab pos="2734945" algn="l"/>
              </a:tabLst>
            </a:pPr>
            <a:r>
              <a:rPr lang="en-US" sz="1600" dirty="0" smtClean="0">
                <a:solidFill>
                  <a:srgbClr val="000000"/>
                </a:solidFill>
                <a:cs typeface="Arial" panose="020B0604020202020204" pitchFamily="34" charset="0"/>
              </a:rPr>
              <a:t>Is customization is possible?</a:t>
            </a:r>
          </a:p>
          <a:p>
            <a:pPr marL="508000" indent="-285750" eaLnBrk="1" hangingPunct="1">
              <a:lnSpc>
                <a:spcPct val="150000"/>
              </a:lnSpc>
              <a:spcBef>
                <a:spcPts val="1125"/>
              </a:spcBef>
              <a:buFont typeface="Arial" panose="020B0604020202020204" pitchFamily="34" charset="0"/>
              <a:buChar char="•"/>
              <a:tabLst>
                <a:tab pos="460375" algn="l"/>
                <a:tab pos="473075" algn="l"/>
                <a:tab pos="591820" algn="l"/>
                <a:tab pos="711200" algn="l"/>
                <a:tab pos="829945" algn="l"/>
                <a:tab pos="949325" algn="l"/>
                <a:tab pos="1068070" algn="l"/>
                <a:tab pos="1187450" algn="l"/>
                <a:tab pos="1306195" algn="l"/>
                <a:tab pos="1425575" algn="l"/>
                <a:tab pos="1544320" algn="l"/>
                <a:tab pos="1663700" algn="l"/>
                <a:tab pos="1782445" algn="l"/>
                <a:tab pos="1901825" algn="l"/>
                <a:tab pos="2020570" algn="l"/>
                <a:tab pos="2139950" algn="l"/>
                <a:tab pos="2258695" algn="l"/>
                <a:tab pos="2378075" algn="l"/>
                <a:tab pos="2496820" algn="l"/>
                <a:tab pos="2616200" algn="l"/>
                <a:tab pos="2734945" algn="l"/>
              </a:tabLst>
            </a:pPr>
            <a:r>
              <a:rPr lang="en-US" sz="1600" dirty="0" smtClean="0">
                <a:solidFill>
                  <a:srgbClr val="000000"/>
                </a:solidFill>
                <a:cs typeface="Arial" panose="020B0604020202020204" pitchFamily="34" charset="0"/>
              </a:rPr>
              <a:t>Is it possible to integrate with Tally?</a:t>
            </a:r>
            <a:endParaRPr lang="en-IN" sz="1600" dirty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pic>
        <p:nvPicPr>
          <p:cNvPr id="6152" name="Picture 8" descr="Image result for faq cartoo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2514600"/>
            <a:ext cx="3505200" cy="1304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3"/>
          <p:cNvSpPr txBox="1"/>
          <p:nvPr/>
        </p:nvSpPr>
        <p:spPr>
          <a:xfrm>
            <a:off x="1828800" y="3124200"/>
            <a:ext cx="51863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2800" b="1" dirty="0">
                <a:solidFill>
                  <a:srgbClr val="EC7C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Question &amp; Answers</a:t>
            </a:r>
            <a:endParaRPr lang="en-US" sz="2800" b="1" dirty="0">
              <a:solidFill>
                <a:srgbClr val="EC7C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581400" y="6172200"/>
            <a:ext cx="20574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1100" dirty="0" smtClean="0">
                <a:solidFill>
                  <a:schemeClr val="bg1">
                    <a:lumMod val="65000"/>
                  </a:schemeClr>
                </a:solidFill>
                <a:hlinkClick r:id="rId3"/>
              </a:rPr>
              <a:t>Our Prospective customer Testimonial</a:t>
            </a:r>
            <a:endParaRPr lang="en-IN" sz="110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67458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769998" y="5761079"/>
            <a:ext cx="3604005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en-US" altLang="zh-CN" sz="4400" b="1" dirty="0">
                <a:ln w="12700" cmpd="sng">
                  <a:solidFill>
                    <a:schemeClr val="accent1">
                      <a:shade val="50000"/>
                    </a:schemeClr>
                  </a:solidFill>
                  <a:prstDash val="solid"/>
                </a:ln>
                <a:solidFill>
                  <a:srgbClr val="FE671D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THANK </a:t>
            </a:r>
            <a:r>
              <a:rPr lang="en-US" altLang="zh-CN" sz="4400" b="1" dirty="0">
                <a:ln w="12700" cmpd="sng">
                  <a:solidFill>
                    <a:schemeClr val="accent1">
                      <a:shade val="5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YOU</a:t>
            </a:r>
          </a:p>
        </p:txBody>
      </p:sp>
      <p:pic>
        <p:nvPicPr>
          <p:cNvPr id="2050" name="Picture 2" descr="Related imag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8491" y="4529046"/>
            <a:ext cx="2387018" cy="11097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 Box 3"/>
          <p:cNvSpPr txBox="1"/>
          <p:nvPr/>
        </p:nvSpPr>
        <p:spPr>
          <a:xfrm>
            <a:off x="1981200" y="838200"/>
            <a:ext cx="51863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2800" b="1" dirty="0" smtClean="0">
                <a:solidFill>
                  <a:srgbClr val="EC7C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Contact Us</a:t>
            </a:r>
            <a:endParaRPr lang="en-US" sz="2800" b="1" dirty="0">
              <a:solidFill>
                <a:srgbClr val="EC7C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1107540" y="1388010"/>
            <a:ext cx="6933619" cy="2923877"/>
            <a:chOff x="1107540" y="1388010"/>
            <a:chExt cx="6933619" cy="2923877"/>
          </a:xfrm>
        </p:grpSpPr>
        <p:sp>
          <p:nvSpPr>
            <p:cNvPr id="6" name="Text Box 3"/>
            <p:cNvSpPr txBox="1"/>
            <p:nvPr/>
          </p:nvSpPr>
          <p:spPr>
            <a:xfrm>
              <a:off x="1107540" y="1388010"/>
              <a:ext cx="6933619" cy="29238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600" b="1" dirty="0" smtClean="0"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ea typeface="Roboto" panose="02000000000000000000" pitchFamily="2" charset="0"/>
                  <a:cs typeface="Arial" panose="020B0604020202020204" pitchFamily="34" charset="0"/>
                </a:rPr>
                <a:t>ANGLER Technologies India </a:t>
              </a:r>
              <a:r>
                <a:rPr lang="en-IN" sz="1600" b="1" dirty="0" err="1" smtClean="0"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ea typeface="Roboto" panose="02000000000000000000" pitchFamily="2" charset="0"/>
                  <a:cs typeface="Arial" panose="020B0604020202020204" pitchFamily="34" charset="0"/>
                </a:rPr>
                <a:t>Pvt.</a:t>
              </a:r>
              <a:r>
                <a:rPr lang="en-IN" sz="1600" b="1" dirty="0" smtClean="0"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ea typeface="Roboto" panose="02000000000000000000" pitchFamily="2" charset="0"/>
                  <a:cs typeface="Arial" panose="020B0604020202020204" pitchFamily="34" charset="0"/>
                </a:rPr>
                <a:t> Ltd,</a:t>
              </a:r>
            </a:p>
            <a:p>
              <a:pPr algn="ctr"/>
              <a:endParaRPr lang="en-IN" sz="1400" dirty="0" smtClean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ea typeface="Roboto" panose="02000000000000000000" pitchFamily="2" charset="0"/>
                <a:cs typeface="Arial" panose="020B0604020202020204" pitchFamily="34" charset="0"/>
              </a:endParaRPr>
            </a:p>
            <a:p>
              <a:pPr algn="ctr"/>
              <a:r>
                <a:rPr lang="en-IN" sz="1400" dirty="0" smtClean="0"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ea typeface="Roboto" panose="02000000000000000000" pitchFamily="2" charset="0"/>
                  <a:cs typeface="Arial" panose="020B0604020202020204" pitchFamily="34" charset="0"/>
                </a:rPr>
                <a:t>#1247, Trichy Road, Coimbatore – 641 045.</a:t>
              </a:r>
            </a:p>
            <a:p>
              <a:pPr algn="ctr"/>
              <a:endParaRPr lang="en-IN" sz="1400" dirty="0" smtClean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ea typeface="Roboto" panose="02000000000000000000" pitchFamily="2" charset="0"/>
                <a:cs typeface="Arial" panose="020B0604020202020204" pitchFamily="34" charset="0"/>
              </a:endParaRPr>
            </a:p>
            <a:p>
              <a:pPr algn="ctr"/>
              <a:r>
                <a:rPr lang="en-IN" sz="1400" dirty="0" smtClean="0"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ea typeface="Roboto" panose="02000000000000000000" pitchFamily="2" charset="0"/>
                  <a:cs typeface="Arial" panose="020B0604020202020204" pitchFamily="34" charset="0"/>
                </a:rPr>
                <a:t>AP 852</a:t>
              </a:r>
              <a:r>
                <a:rPr lang="en-IN" sz="1400" dirty="0"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ea typeface="Roboto" panose="02000000000000000000" pitchFamily="2" charset="0"/>
                  <a:cs typeface="Arial" panose="020B0604020202020204" pitchFamily="34" charset="0"/>
                </a:rPr>
                <a:t>, (1st Floor),H Block, 2nd Street, 11th Main Road, </a:t>
              </a:r>
              <a:endParaRPr lang="en-IN" sz="1400" dirty="0" smtClean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ea typeface="Roboto" panose="02000000000000000000" pitchFamily="2" charset="0"/>
                <a:cs typeface="Arial" panose="020B0604020202020204" pitchFamily="34" charset="0"/>
              </a:endParaRPr>
            </a:p>
            <a:p>
              <a:pPr algn="ctr"/>
              <a:r>
                <a:rPr lang="en-IN" sz="1400" dirty="0" smtClean="0"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ea typeface="Roboto" panose="02000000000000000000" pitchFamily="2" charset="0"/>
                  <a:cs typeface="Arial" panose="020B0604020202020204" pitchFamily="34" charset="0"/>
                </a:rPr>
                <a:t>Anna </a:t>
              </a:r>
              <a:r>
                <a:rPr lang="en-IN" sz="1400" dirty="0"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ea typeface="Roboto" panose="02000000000000000000" pitchFamily="2" charset="0"/>
                  <a:cs typeface="Arial" panose="020B0604020202020204" pitchFamily="34" charset="0"/>
                </a:rPr>
                <a:t>Nagar</a:t>
              </a:r>
              <a:r>
                <a:rPr lang="en-IN" sz="1400" dirty="0" smtClean="0"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ea typeface="Roboto" panose="02000000000000000000" pitchFamily="2" charset="0"/>
                  <a:cs typeface="Arial" panose="020B0604020202020204" pitchFamily="34" charset="0"/>
                </a:rPr>
                <a:t>, Chennai- 600 040.</a:t>
              </a:r>
            </a:p>
            <a:p>
              <a:pPr algn="ctr"/>
              <a:endParaRPr lang="en-IN" sz="1400" dirty="0" smtClean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ea typeface="Roboto" panose="02000000000000000000" pitchFamily="2" charset="0"/>
                <a:cs typeface="Arial" panose="020B0604020202020204" pitchFamily="34" charset="0"/>
              </a:endParaRPr>
            </a:p>
            <a:p>
              <a:pPr algn="ctr"/>
              <a:r>
                <a:rPr lang="en-IN" sz="1400" dirty="0" smtClean="0"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ea typeface="Roboto" panose="02000000000000000000" pitchFamily="2" charset="0"/>
                  <a:cs typeface="Arial" panose="020B0604020202020204" pitchFamily="34" charset="0"/>
                  <a:hlinkClick r:id="rId4"/>
                </a:rPr>
                <a:t>www.angleritech.com</a:t>
              </a:r>
              <a:r>
                <a:rPr lang="en-IN" sz="1400" dirty="0" smtClean="0"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ea typeface="Roboto" panose="02000000000000000000" pitchFamily="2" charset="0"/>
                  <a:cs typeface="Arial" panose="020B0604020202020204" pitchFamily="34" charset="0"/>
                </a:rPr>
                <a:t>, </a:t>
              </a:r>
              <a:r>
                <a:rPr lang="en-IN" sz="1400" dirty="0" smtClean="0"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ea typeface="Roboto" panose="02000000000000000000" pitchFamily="2" charset="0"/>
                  <a:cs typeface="Arial" panose="020B0604020202020204" pitchFamily="34" charset="0"/>
                  <a:hlinkClick r:id="rId5"/>
                </a:rPr>
                <a:t>www.vendorascmsoftware.com</a:t>
              </a:r>
              <a:endParaRPr lang="en-IN" sz="1400" dirty="0" smtClean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ea typeface="Roboto" panose="02000000000000000000" pitchFamily="2" charset="0"/>
                <a:cs typeface="Arial" panose="020B0604020202020204" pitchFamily="34" charset="0"/>
              </a:endParaRPr>
            </a:p>
            <a:p>
              <a:pPr algn="ctr"/>
              <a:r>
                <a:rPr lang="en-IN" sz="1400" dirty="0" smtClean="0"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ea typeface="Roboto" panose="02000000000000000000" pitchFamily="2" charset="0"/>
                  <a:cs typeface="Arial" panose="020B0604020202020204" pitchFamily="34" charset="0"/>
                  <a:hlinkClick r:id="rId6"/>
                </a:rPr>
                <a:t>info@angleritech.com</a:t>
              </a:r>
              <a:r>
                <a:rPr lang="en-IN" sz="1400" dirty="0" smtClean="0"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ea typeface="Roboto" panose="02000000000000000000" pitchFamily="2" charset="0"/>
                  <a:cs typeface="Arial" panose="020B0604020202020204" pitchFamily="34" charset="0"/>
                </a:rPr>
                <a:t>, </a:t>
              </a:r>
              <a:r>
                <a:rPr lang="en-IN" sz="1400" dirty="0" smtClean="0"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ea typeface="Roboto" panose="02000000000000000000" pitchFamily="2" charset="0"/>
                  <a:cs typeface="Arial" panose="020B0604020202020204" pitchFamily="34" charset="0"/>
                  <a:hlinkClick r:id="rId7"/>
                </a:rPr>
                <a:t>info@vendorascmsoftware.com</a:t>
              </a:r>
              <a:endParaRPr lang="en-IN" sz="1400" dirty="0" smtClean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ea typeface="Roboto" panose="02000000000000000000" pitchFamily="2" charset="0"/>
                <a:cs typeface="Arial" panose="020B0604020202020204" pitchFamily="34" charset="0"/>
              </a:endParaRPr>
            </a:p>
            <a:p>
              <a:pPr algn="ctr"/>
              <a:endParaRPr lang="en-IN" sz="1400" dirty="0" smtClean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ea typeface="Roboto" panose="02000000000000000000" pitchFamily="2" charset="0"/>
                <a:cs typeface="Arial" panose="020B0604020202020204" pitchFamily="34" charset="0"/>
              </a:endParaRPr>
            </a:p>
            <a:p>
              <a:pPr algn="ctr"/>
              <a:endParaRPr lang="en-IN" sz="1400" dirty="0" smtClean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ea typeface="Roboto" panose="02000000000000000000" pitchFamily="2" charset="0"/>
                <a:cs typeface="Arial" panose="020B0604020202020204" pitchFamily="34" charset="0"/>
              </a:endParaRPr>
            </a:p>
            <a:p>
              <a:pPr algn="ctr"/>
              <a:r>
                <a:rPr lang="en-IN" sz="1400" dirty="0" smtClean="0"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ea typeface="Roboto" panose="02000000000000000000" pitchFamily="2" charset="0"/>
                  <a:cs typeface="Arial" panose="020B0604020202020204" pitchFamily="34" charset="0"/>
                </a:rPr>
                <a:t>     Call,        Text,       WhatsApp: +</a:t>
              </a:r>
              <a:r>
                <a:rPr lang="en-IN" sz="1400" b="1" dirty="0" smtClean="0"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ea typeface="Roboto" panose="02000000000000000000" pitchFamily="2" charset="0"/>
                  <a:cs typeface="Arial" panose="020B0604020202020204" pitchFamily="34" charset="0"/>
                </a:rPr>
                <a:t>91</a:t>
              </a:r>
              <a:r>
                <a:rPr lang="en-IN" sz="1400" dirty="0" smtClean="0"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ea typeface="Roboto" panose="02000000000000000000" pitchFamily="2" charset="0"/>
                  <a:cs typeface="Arial" panose="020B0604020202020204" pitchFamily="34" charset="0"/>
                </a:rPr>
                <a:t> </a:t>
              </a:r>
              <a:r>
                <a:rPr lang="en-IN" sz="1400" b="1" dirty="0" smtClean="0"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ea typeface="Roboto" panose="02000000000000000000" pitchFamily="2" charset="0"/>
                  <a:cs typeface="Arial" panose="020B0604020202020204" pitchFamily="34" charset="0"/>
                </a:rPr>
                <a:t>936 166 3950</a:t>
              </a:r>
              <a:r>
                <a:rPr lang="en-IN" sz="1400" dirty="0" smtClean="0"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ea typeface="Roboto" panose="02000000000000000000" pitchFamily="2" charset="0"/>
                  <a:cs typeface="Arial" panose="020B0604020202020204" pitchFamily="34" charset="0"/>
                </a:rPr>
                <a:t/>
              </a:r>
              <a:br>
                <a:rPr lang="en-IN" sz="1400" dirty="0" smtClean="0"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ea typeface="Roboto" panose="02000000000000000000" pitchFamily="2" charset="0"/>
                  <a:cs typeface="Arial" panose="020B0604020202020204" pitchFamily="34" charset="0"/>
                </a:rPr>
              </a:br>
              <a:endParaRPr lang="en-US" sz="1400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ea typeface="Roboto" panose="02000000000000000000" pitchFamily="2" charset="0"/>
                <a:cs typeface="Arial" panose="020B0604020202020204" pitchFamily="34" charset="0"/>
              </a:endParaRPr>
            </a:p>
          </p:txBody>
        </p:sp>
        <p:grpSp>
          <p:nvGrpSpPr>
            <p:cNvPr id="8" name="Group 7"/>
            <p:cNvGrpSpPr/>
            <p:nvPr/>
          </p:nvGrpSpPr>
          <p:grpSpPr>
            <a:xfrm>
              <a:off x="2362200" y="3733800"/>
              <a:ext cx="1884795" cy="331289"/>
              <a:chOff x="2467218" y="2429025"/>
              <a:chExt cx="1884795" cy="331289"/>
            </a:xfrm>
          </p:grpSpPr>
          <p:pic>
            <p:nvPicPr>
              <p:cNvPr id="3" name="Picture 2"/>
              <p:cNvPicPr>
                <a:picLocks noChangeAspect="1"/>
              </p:cNvPicPr>
              <p:nvPr/>
            </p:nvPicPr>
            <p:blipFill>
              <a:blip r:embed="rId8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020724" y="2429025"/>
                <a:ext cx="331289" cy="331289"/>
              </a:xfrm>
              <a:prstGeom prst="rect">
                <a:avLst/>
              </a:prstGeom>
            </p:spPr>
          </p:pic>
          <p:pic>
            <p:nvPicPr>
              <p:cNvPr id="4" name="Picture 3"/>
              <p:cNvPicPr>
                <a:picLocks noChangeAspect="1"/>
              </p:cNvPicPr>
              <p:nvPr/>
            </p:nvPicPr>
            <p:blipFill>
              <a:blip r:embed="rId9" cstate="print">
                <a:clrChange>
                  <a:clrFrom>
                    <a:srgbClr val="F6F6F6"/>
                  </a:clrFrom>
                  <a:clrTo>
                    <a:srgbClr val="F6F6F6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345739" y="2476818"/>
                <a:ext cx="273443" cy="273443"/>
              </a:xfrm>
              <a:prstGeom prst="rect">
                <a:avLst/>
              </a:prstGeom>
            </p:spPr>
          </p:pic>
          <p:pic>
            <p:nvPicPr>
              <p:cNvPr id="7" name="Picture 6"/>
              <p:cNvPicPr>
                <a:picLocks noChangeAspect="1"/>
              </p:cNvPicPr>
              <p:nvPr/>
            </p:nvPicPr>
            <p:blipFill>
              <a:blip r:embed="rId10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467218" y="2476818"/>
                <a:ext cx="431994" cy="268291"/>
              </a:xfrm>
              <a:prstGeom prst="rect">
                <a:avLst/>
              </a:prstGeom>
            </p:spPr>
          </p:pic>
        </p:grpSp>
      </p:grp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3"/>
          <p:cNvSpPr>
            <a:spLocks noChangeArrowheads="1"/>
          </p:cNvSpPr>
          <p:nvPr/>
        </p:nvSpPr>
        <p:spPr bwMode="auto">
          <a:xfrm>
            <a:off x="304800" y="1295400"/>
            <a:ext cx="5562600" cy="384720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508000" indent="-285750" eaLnBrk="1" hangingPunct="1">
              <a:lnSpc>
                <a:spcPct val="150000"/>
              </a:lnSpc>
              <a:spcBef>
                <a:spcPts val="1125"/>
              </a:spcBef>
              <a:buFont typeface="Arial" panose="020B0604020202020204" pitchFamily="34" charset="0"/>
              <a:buChar char="•"/>
              <a:tabLst>
                <a:tab pos="460375" algn="l"/>
                <a:tab pos="473075" algn="l"/>
                <a:tab pos="591820" algn="l"/>
                <a:tab pos="711200" algn="l"/>
                <a:tab pos="829945" algn="l"/>
                <a:tab pos="949325" algn="l"/>
                <a:tab pos="1068070" algn="l"/>
                <a:tab pos="1187450" algn="l"/>
                <a:tab pos="1306195" algn="l"/>
                <a:tab pos="1425575" algn="l"/>
                <a:tab pos="1544320" algn="l"/>
                <a:tab pos="1663700" algn="l"/>
                <a:tab pos="1782445" algn="l"/>
                <a:tab pos="1901825" algn="l"/>
                <a:tab pos="2020570" algn="l"/>
                <a:tab pos="2139950" algn="l"/>
                <a:tab pos="2258695" algn="l"/>
                <a:tab pos="2378075" algn="l"/>
                <a:tab pos="2496820" algn="l"/>
                <a:tab pos="2616200" algn="l"/>
                <a:tab pos="2734945" algn="l"/>
              </a:tabLst>
            </a:pPr>
            <a:r>
              <a:rPr lang="en-IN" dirty="0">
                <a:solidFill>
                  <a:srgbClr val="000000"/>
                </a:solidFill>
                <a:cs typeface="Arial" panose="020B0604020202020204" pitchFamily="34" charset="0"/>
              </a:rPr>
              <a:t>200+ team Professionals</a:t>
            </a:r>
          </a:p>
          <a:p>
            <a:pPr marL="508000" indent="-285750" eaLnBrk="1" hangingPunct="1">
              <a:lnSpc>
                <a:spcPct val="150000"/>
              </a:lnSpc>
              <a:spcBef>
                <a:spcPts val="1125"/>
              </a:spcBef>
              <a:buFont typeface="Arial" panose="020B0604020202020204" pitchFamily="34" charset="0"/>
              <a:buChar char="•"/>
              <a:tabLst>
                <a:tab pos="460375" algn="l"/>
                <a:tab pos="473075" algn="l"/>
                <a:tab pos="591820" algn="l"/>
                <a:tab pos="711200" algn="l"/>
                <a:tab pos="829945" algn="l"/>
                <a:tab pos="949325" algn="l"/>
                <a:tab pos="1068070" algn="l"/>
                <a:tab pos="1187450" algn="l"/>
                <a:tab pos="1306195" algn="l"/>
                <a:tab pos="1425575" algn="l"/>
                <a:tab pos="1544320" algn="l"/>
                <a:tab pos="1663700" algn="l"/>
                <a:tab pos="1782445" algn="l"/>
                <a:tab pos="1901825" algn="l"/>
                <a:tab pos="2020570" algn="l"/>
                <a:tab pos="2139950" algn="l"/>
                <a:tab pos="2258695" algn="l"/>
                <a:tab pos="2378075" algn="l"/>
                <a:tab pos="2496820" algn="l"/>
                <a:tab pos="2616200" algn="l"/>
                <a:tab pos="2734945" algn="l"/>
              </a:tabLst>
            </a:pPr>
            <a:r>
              <a:rPr lang="en-IN" dirty="0">
                <a:solidFill>
                  <a:srgbClr val="000000"/>
                </a:solidFill>
                <a:cs typeface="Arial" panose="020B0604020202020204" pitchFamily="34" charset="0"/>
              </a:rPr>
              <a:t>18+ Years of software development experience</a:t>
            </a:r>
          </a:p>
          <a:p>
            <a:pPr marL="508000" indent="-285750" eaLnBrk="1" hangingPunct="1">
              <a:lnSpc>
                <a:spcPct val="150000"/>
              </a:lnSpc>
              <a:spcBef>
                <a:spcPts val="1125"/>
              </a:spcBef>
              <a:buFont typeface="Arial" panose="020B0604020202020204" pitchFamily="34" charset="0"/>
              <a:buChar char="•"/>
              <a:tabLst>
                <a:tab pos="460375" algn="l"/>
                <a:tab pos="473075" algn="l"/>
                <a:tab pos="591820" algn="l"/>
                <a:tab pos="711200" algn="l"/>
                <a:tab pos="829945" algn="l"/>
                <a:tab pos="949325" algn="l"/>
                <a:tab pos="1068070" algn="l"/>
                <a:tab pos="1187450" algn="l"/>
                <a:tab pos="1306195" algn="l"/>
                <a:tab pos="1425575" algn="l"/>
                <a:tab pos="1544320" algn="l"/>
                <a:tab pos="1663700" algn="l"/>
                <a:tab pos="1782445" algn="l"/>
                <a:tab pos="1901825" algn="l"/>
                <a:tab pos="2020570" algn="l"/>
                <a:tab pos="2139950" algn="l"/>
                <a:tab pos="2258695" algn="l"/>
                <a:tab pos="2378075" algn="l"/>
                <a:tab pos="2496820" algn="l"/>
                <a:tab pos="2616200" algn="l"/>
                <a:tab pos="2734945" algn="l"/>
              </a:tabLst>
            </a:pPr>
            <a:r>
              <a:rPr lang="en-IN" dirty="0">
                <a:solidFill>
                  <a:srgbClr val="000000"/>
                </a:solidFill>
                <a:cs typeface="Arial" panose="020B0604020202020204" pitchFamily="34" charset="0"/>
              </a:rPr>
              <a:t>World class development infrastructure</a:t>
            </a:r>
          </a:p>
          <a:p>
            <a:pPr marL="508000" indent="-285750" eaLnBrk="1" hangingPunct="1">
              <a:lnSpc>
                <a:spcPct val="150000"/>
              </a:lnSpc>
              <a:spcBef>
                <a:spcPts val="1125"/>
              </a:spcBef>
              <a:buFont typeface="Arial" panose="020B0604020202020204" pitchFamily="34" charset="0"/>
              <a:buChar char="•"/>
              <a:tabLst>
                <a:tab pos="460375" algn="l"/>
                <a:tab pos="473075" algn="l"/>
                <a:tab pos="591820" algn="l"/>
                <a:tab pos="711200" algn="l"/>
                <a:tab pos="829945" algn="l"/>
                <a:tab pos="949325" algn="l"/>
                <a:tab pos="1068070" algn="l"/>
                <a:tab pos="1187450" algn="l"/>
                <a:tab pos="1306195" algn="l"/>
                <a:tab pos="1425575" algn="l"/>
                <a:tab pos="1544320" algn="l"/>
                <a:tab pos="1663700" algn="l"/>
                <a:tab pos="1782445" algn="l"/>
                <a:tab pos="1901825" algn="l"/>
                <a:tab pos="2020570" algn="l"/>
                <a:tab pos="2139950" algn="l"/>
                <a:tab pos="2258695" algn="l"/>
                <a:tab pos="2378075" algn="l"/>
                <a:tab pos="2496820" algn="l"/>
                <a:tab pos="2616200" algn="l"/>
                <a:tab pos="2734945" algn="l"/>
              </a:tabLst>
            </a:pPr>
            <a:r>
              <a:rPr lang="en-IN" dirty="0">
                <a:solidFill>
                  <a:srgbClr val="000000"/>
                </a:solidFill>
                <a:cs typeface="Arial" panose="020B0604020202020204" pitchFamily="34" charset="0"/>
              </a:rPr>
              <a:t>1000+ Projects track record</a:t>
            </a:r>
          </a:p>
          <a:p>
            <a:pPr marL="508000" indent="-285750" eaLnBrk="1" hangingPunct="1">
              <a:lnSpc>
                <a:spcPct val="150000"/>
              </a:lnSpc>
              <a:spcBef>
                <a:spcPts val="1125"/>
              </a:spcBef>
              <a:buFont typeface="Arial" panose="020B0604020202020204" pitchFamily="34" charset="0"/>
              <a:buChar char="•"/>
              <a:tabLst>
                <a:tab pos="460375" algn="l"/>
                <a:tab pos="473075" algn="l"/>
                <a:tab pos="591820" algn="l"/>
                <a:tab pos="711200" algn="l"/>
                <a:tab pos="829945" algn="l"/>
                <a:tab pos="949325" algn="l"/>
                <a:tab pos="1068070" algn="l"/>
                <a:tab pos="1187450" algn="l"/>
                <a:tab pos="1306195" algn="l"/>
                <a:tab pos="1425575" algn="l"/>
                <a:tab pos="1544320" algn="l"/>
                <a:tab pos="1663700" algn="l"/>
                <a:tab pos="1782445" algn="l"/>
                <a:tab pos="1901825" algn="l"/>
                <a:tab pos="2020570" algn="l"/>
                <a:tab pos="2139950" algn="l"/>
                <a:tab pos="2258695" algn="l"/>
                <a:tab pos="2378075" algn="l"/>
                <a:tab pos="2496820" algn="l"/>
                <a:tab pos="2616200" algn="l"/>
                <a:tab pos="2734945" algn="l"/>
              </a:tabLst>
            </a:pPr>
            <a:r>
              <a:rPr lang="en-IN" dirty="0">
                <a:solidFill>
                  <a:srgbClr val="000000"/>
                </a:solidFill>
                <a:cs typeface="Arial" panose="020B0604020202020204" pitchFamily="34" charset="0"/>
              </a:rPr>
              <a:t>An ISO 9001 Company</a:t>
            </a:r>
          </a:p>
          <a:p>
            <a:pPr marL="508000" indent="-285750" eaLnBrk="1" hangingPunct="1">
              <a:lnSpc>
                <a:spcPct val="150000"/>
              </a:lnSpc>
              <a:spcBef>
                <a:spcPts val="1125"/>
              </a:spcBef>
              <a:buFont typeface="Arial" panose="020B0604020202020204" pitchFamily="34" charset="0"/>
              <a:buChar char="•"/>
              <a:tabLst>
                <a:tab pos="460375" algn="l"/>
                <a:tab pos="473075" algn="l"/>
                <a:tab pos="591820" algn="l"/>
                <a:tab pos="711200" algn="l"/>
                <a:tab pos="829945" algn="l"/>
                <a:tab pos="949325" algn="l"/>
                <a:tab pos="1068070" algn="l"/>
                <a:tab pos="1187450" algn="l"/>
                <a:tab pos="1306195" algn="l"/>
                <a:tab pos="1425575" algn="l"/>
                <a:tab pos="1544320" algn="l"/>
                <a:tab pos="1663700" algn="l"/>
                <a:tab pos="1782445" algn="l"/>
                <a:tab pos="1901825" algn="l"/>
                <a:tab pos="2020570" algn="l"/>
                <a:tab pos="2139950" algn="l"/>
                <a:tab pos="2258695" algn="l"/>
                <a:tab pos="2378075" algn="l"/>
                <a:tab pos="2496820" algn="l"/>
                <a:tab pos="2616200" algn="l"/>
                <a:tab pos="2734945" algn="l"/>
              </a:tabLst>
            </a:pPr>
            <a:r>
              <a:rPr lang="en-IN" dirty="0">
                <a:solidFill>
                  <a:srgbClr val="000000"/>
                </a:solidFill>
                <a:cs typeface="Arial" panose="020B0604020202020204" pitchFamily="34" charset="0"/>
              </a:rPr>
              <a:t>Process Driven QMS</a:t>
            </a:r>
          </a:p>
          <a:p>
            <a:pPr marL="508000" indent="-285750" eaLnBrk="1" hangingPunct="1">
              <a:lnSpc>
                <a:spcPct val="150000"/>
              </a:lnSpc>
              <a:spcBef>
                <a:spcPts val="1125"/>
              </a:spcBef>
              <a:buFont typeface="Arial" panose="020B0604020202020204" pitchFamily="34" charset="0"/>
              <a:buChar char="•"/>
              <a:tabLst>
                <a:tab pos="460375" algn="l"/>
                <a:tab pos="473075" algn="l"/>
                <a:tab pos="591820" algn="l"/>
                <a:tab pos="711200" algn="l"/>
                <a:tab pos="829945" algn="l"/>
                <a:tab pos="949325" algn="l"/>
                <a:tab pos="1068070" algn="l"/>
                <a:tab pos="1187450" algn="l"/>
                <a:tab pos="1306195" algn="l"/>
                <a:tab pos="1425575" algn="l"/>
                <a:tab pos="1544320" algn="l"/>
                <a:tab pos="1663700" algn="l"/>
                <a:tab pos="1782445" algn="l"/>
                <a:tab pos="1901825" algn="l"/>
                <a:tab pos="2020570" algn="l"/>
                <a:tab pos="2139950" algn="l"/>
                <a:tab pos="2258695" algn="l"/>
                <a:tab pos="2378075" algn="l"/>
                <a:tab pos="2496820" algn="l"/>
                <a:tab pos="2616200" algn="l"/>
                <a:tab pos="2734945" algn="l"/>
              </a:tabLst>
            </a:pPr>
            <a:r>
              <a:rPr lang="en-IN" dirty="0">
                <a:solidFill>
                  <a:srgbClr val="000000"/>
                </a:solidFill>
                <a:cs typeface="Arial" panose="020B0604020202020204" pitchFamily="34" charset="0"/>
              </a:rPr>
              <a:t>Robust Offshore delivery Mechanism</a:t>
            </a:r>
          </a:p>
        </p:txBody>
      </p:sp>
      <p:sp>
        <p:nvSpPr>
          <p:cNvPr id="4" name="Text Box 3"/>
          <p:cNvSpPr txBox="1"/>
          <p:nvPr/>
        </p:nvSpPr>
        <p:spPr>
          <a:xfrm>
            <a:off x="376299" y="762000"/>
            <a:ext cx="81581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2000" b="1" dirty="0">
                <a:solidFill>
                  <a:srgbClr val="EC7C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ANGLER TECHNOLOGIES - Your dependable IT partner</a:t>
            </a:r>
            <a:endParaRPr lang="en-US" sz="2000" b="1" dirty="0">
              <a:solidFill>
                <a:srgbClr val="EC7C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pic>
        <p:nvPicPr>
          <p:cNvPr id="7" name="Picture 7" descr="image00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5431570"/>
            <a:ext cx="5778725" cy="898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 descr="Image result for microsoft gold partner logo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400" y="2514600"/>
            <a:ext cx="3181116" cy="17423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3"/>
          <p:cNvSpPr>
            <a:spLocks noChangeArrowheads="1"/>
          </p:cNvSpPr>
          <p:nvPr/>
        </p:nvSpPr>
        <p:spPr bwMode="auto">
          <a:xfrm>
            <a:off x="304800" y="1162110"/>
            <a:ext cx="8077200" cy="4591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508000" indent="-285750" eaLnBrk="1" hangingPunct="1">
              <a:lnSpc>
                <a:spcPct val="150000"/>
              </a:lnSpc>
              <a:spcBef>
                <a:spcPts val="1125"/>
              </a:spcBef>
              <a:buFont typeface="Arial" panose="020B0604020202020204" pitchFamily="34" charset="0"/>
              <a:buChar char="•"/>
              <a:tabLst>
                <a:tab pos="460375" algn="l"/>
                <a:tab pos="473075" algn="l"/>
                <a:tab pos="591820" algn="l"/>
                <a:tab pos="711200" algn="l"/>
                <a:tab pos="829945" algn="l"/>
                <a:tab pos="949325" algn="l"/>
                <a:tab pos="1068070" algn="l"/>
                <a:tab pos="1187450" algn="l"/>
                <a:tab pos="1306195" algn="l"/>
                <a:tab pos="1425575" algn="l"/>
                <a:tab pos="1544320" algn="l"/>
                <a:tab pos="1663700" algn="l"/>
                <a:tab pos="1782445" algn="l"/>
                <a:tab pos="1901825" algn="l"/>
                <a:tab pos="2020570" algn="l"/>
                <a:tab pos="2139950" algn="l"/>
                <a:tab pos="2258695" algn="l"/>
                <a:tab pos="2378075" algn="l"/>
                <a:tab pos="2496820" algn="l"/>
                <a:tab pos="2616200" algn="l"/>
                <a:tab pos="2734945" algn="l"/>
              </a:tabLst>
            </a:pPr>
            <a:r>
              <a:rPr lang="en-IN" sz="1600" dirty="0" smtClean="0">
                <a:solidFill>
                  <a:srgbClr val="000000"/>
                </a:solidFill>
                <a:cs typeface="Arial" panose="020B0604020202020204" pitchFamily="34" charset="0"/>
              </a:rPr>
              <a:t>Introduction  </a:t>
            </a:r>
            <a:endParaRPr lang="en-IN" sz="1600" dirty="0">
              <a:solidFill>
                <a:srgbClr val="000000"/>
              </a:solidFill>
              <a:cs typeface="Arial" panose="020B0604020202020204" pitchFamily="34" charset="0"/>
            </a:endParaRPr>
          </a:p>
          <a:p>
            <a:pPr marL="508000" indent="-285750" eaLnBrk="1" hangingPunct="1">
              <a:lnSpc>
                <a:spcPct val="150000"/>
              </a:lnSpc>
              <a:spcBef>
                <a:spcPts val="1125"/>
              </a:spcBef>
              <a:buFont typeface="Arial" panose="020B0604020202020204" pitchFamily="34" charset="0"/>
              <a:buChar char="•"/>
              <a:tabLst>
                <a:tab pos="460375" algn="l"/>
                <a:tab pos="473075" algn="l"/>
                <a:tab pos="591820" algn="l"/>
                <a:tab pos="711200" algn="l"/>
                <a:tab pos="829945" algn="l"/>
                <a:tab pos="949325" algn="l"/>
                <a:tab pos="1068070" algn="l"/>
                <a:tab pos="1187450" algn="l"/>
                <a:tab pos="1306195" algn="l"/>
                <a:tab pos="1425575" algn="l"/>
                <a:tab pos="1544320" algn="l"/>
                <a:tab pos="1663700" algn="l"/>
                <a:tab pos="1782445" algn="l"/>
                <a:tab pos="1901825" algn="l"/>
                <a:tab pos="2020570" algn="l"/>
                <a:tab pos="2139950" algn="l"/>
                <a:tab pos="2258695" algn="l"/>
                <a:tab pos="2378075" algn="l"/>
                <a:tab pos="2496820" algn="l"/>
                <a:tab pos="2616200" algn="l"/>
                <a:tab pos="2734945" algn="l"/>
              </a:tabLst>
            </a:pPr>
            <a:r>
              <a:rPr lang="en-IN" sz="1600" dirty="0">
                <a:solidFill>
                  <a:srgbClr val="000000"/>
                </a:solidFill>
                <a:cs typeface="Arial" panose="020B0604020202020204" pitchFamily="34" charset="0"/>
              </a:rPr>
              <a:t>Key Business Challenges faced for maintaining Vendor - Buyer Relationship</a:t>
            </a:r>
            <a:endParaRPr lang="en-US" sz="1600" dirty="0">
              <a:solidFill>
                <a:srgbClr val="000000"/>
              </a:solidFill>
              <a:cs typeface="Arial" panose="020B0604020202020204" pitchFamily="34" charset="0"/>
            </a:endParaRPr>
          </a:p>
          <a:p>
            <a:pPr marL="508000" indent="-285750" eaLnBrk="1" hangingPunct="1">
              <a:lnSpc>
                <a:spcPct val="150000"/>
              </a:lnSpc>
              <a:spcBef>
                <a:spcPts val="1125"/>
              </a:spcBef>
              <a:buFont typeface="Arial" panose="020B0604020202020204" pitchFamily="34" charset="0"/>
              <a:buChar char="•"/>
              <a:tabLst>
                <a:tab pos="460375" algn="l"/>
                <a:tab pos="473075" algn="l"/>
                <a:tab pos="591820" algn="l"/>
                <a:tab pos="711200" algn="l"/>
                <a:tab pos="829945" algn="l"/>
                <a:tab pos="949325" algn="l"/>
                <a:tab pos="1068070" algn="l"/>
                <a:tab pos="1187450" algn="l"/>
                <a:tab pos="1306195" algn="l"/>
                <a:tab pos="1425575" algn="l"/>
                <a:tab pos="1544320" algn="l"/>
                <a:tab pos="1663700" algn="l"/>
                <a:tab pos="1782445" algn="l"/>
                <a:tab pos="1901825" algn="l"/>
                <a:tab pos="2020570" algn="l"/>
                <a:tab pos="2139950" algn="l"/>
                <a:tab pos="2258695" algn="l"/>
                <a:tab pos="2378075" algn="l"/>
                <a:tab pos="2496820" algn="l"/>
                <a:tab pos="2616200" algn="l"/>
                <a:tab pos="2734945" algn="l"/>
              </a:tabLst>
            </a:pPr>
            <a:r>
              <a:rPr lang="en-IN" sz="1600" dirty="0">
                <a:solidFill>
                  <a:srgbClr val="000000"/>
                </a:solidFill>
                <a:cs typeface="Arial" panose="020B0604020202020204" pitchFamily="34" charset="0"/>
              </a:rPr>
              <a:t>Automate vendor management system by Digitalization using flexible Technology</a:t>
            </a:r>
          </a:p>
          <a:p>
            <a:pPr marL="508000" indent="-285750" eaLnBrk="1" hangingPunct="1">
              <a:lnSpc>
                <a:spcPct val="150000"/>
              </a:lnSpc>
              <a:spcBef>
                <a:spcPts val="1125"/>
              </a:spcBef>
              <a:buFont typeface="Arial" panose="020B0604020202020204" pitchFamily="34" charset="0"/>
              <a:buChar char="•"/>
              <a:tabLst>
                <a:tab pos="460375" algn="l"/>
                <a:tab pos="473075" algn="l"/>
                <a:tab pos="591820" algn="l"/>
                <a:tab pos="711200" algn="l"/>
                <a:tab pos="829945" algn="l"/>
                <a:tab pos="949325" algn="l"/>
                <a:tab pos="1068070" algn="l"/>
                <a:tab pos="1187450" algn="l"/>
                <a:tab pos="1306195" algn="l"/>
                <a:tab pos="1425575" algn="l"/>
                <a:tab pos="1544320" algn="l"/>
                <a:tab pos="1663700" algn="l"/>
                <a:tab pos="1782445" algn="l"/>
                <a:tab pos="1901825" algn="l"/>
                <a:tab pos="2020570" algn="l"/>
                <a:tab pos="2139950" algn="l"/>
                <a:tab pos="2258695" algn="l"/>
                <a:tab pos="2378075" algn="l"/>
                <a:tab pos="2496820" algn="l"/>
                <a:tab pos="2616200" algn="l"/>
                <a:tab pos="2734945" algn="l"/>
              </a:tabLst>
            </a:pPr>
            <a:r>
              <a:rPr lang="en-IN" sz="1600" dirty="0">
                <a:solidFill>
                  <a:srgbClr val="000000"/>
                </a:solidFill>
                <a:cs typeface="Arial" panose="020B0604020202020204" pitchFamily="34" charset="0"/>
              </a:rPr>
              <a:t>Why do we need to Automate Vendor related functions</a:t>
            </a:r>
            <a:r>
              <a:rPr lang="en-IN" sz="1600" dirty="0" smtClean="0">
                <a:solidFill>
                  <a:srgbClr val="000000"/>
                </a:solidFill>
                <a:cs typeface="Arial" panose="020B0604020202020204" pitchFamily="34" charset="0"/>
              </a:rPr>
              <a:t>?</a:t>
            </a:r>
          </a:p>
          <a:p>
            <a:pPr marL="508000" indent="-285750" eaLnBrk="1" hangingPunct="1">
              <a:lnSpc>
                <a:spcPct val="150000"/>
              </a:lnSpc>
              <a:spcBef>
                <a:spcPts val="1125"/>
              </a:spcBef>
              <a:buFont typeface="Arial" panose="020B0604020202020204" pitchFamily="34" charset="0"/>
              <a:buChar char="•"/>
              <a:tabLst>
                <a:tab pos="460375" algn="l"/>
                <a:tab pos="473075" algn="l"/>
                <a:tab pos="591820" algn="l"/>
                <a:tab pos="711200" algn="l"/>
                <a:tab pos="829945" algn="l"/>
                <a:tab pos="949325" algn="l"/>
                <a:tab pos="1068070" algn="l"/>
                <a:tab pos="1187450" algn="l"/>
                <a:tab pos="1306195" algn="l"/>
                <a:tab pos="1425575" algn="l"/>
                <a:tab pos="1544320" algn="l"/>
                <a:tab pos="1663700" algn="l"/>
                <a:tab pos="1782445" algn="l"/>
                <a:tab pos="1901825" algn="l"/>
                <a:tab pos="2020570" algn="l"/>
                <a:tab pos="2139950" algn="l"/>
                <a:tab pos="2258695" algn="l"/>
                <a:tab pos="2378075" algn="l"/>
                <a:tab pos="2496820" algn="l"/>
                <a:tab pos="2616200" algn="l"/>
                <a:tab pos="2734945" algn="l"/>
              </a:tabLst>
            </a:pPr>
            <a:r>
              <a:rPr lang="en-IN" sz="1600" dirty="0" smtClean="0">
                <a:solidFill>
                  <a:srgbClr val="000000"/>
                </a:solidFill>
                <a:cs typeface="Arial" panose="020B0604020202020204" pitchFamily="34" charset="0"/>
              </a:rPr>
              <a:t>Business Benefits</a:t>
            </a:r>
          </a:p>
          <a:p>
            <a:pPr marL="508000" indent="-285750" eaLnBrk="1" hangingPunct="1">
              <a:lnSpc>
                <a:spcPct val="150000"/>
              </a:lnSpc>
              <a:spcBef>
                <a:spcPts val="1125"/>
              </a:spcBef>
              <a:buFont typeface="Arial" panose="020B0604020202020204" pitchFamily="34" charset="0"/>
              <a:buChar char="•"/>
              <a:tabLst>
                <a:tab pos="460375" algn="l"/>
                <a:tab pos="473075" algn="l"/>
                <a:tab pos="591820" algn="l"/>
                <a:tab pos="711200" algn="l"/>
                <a:tab pos="829945" algn="l"/>
                <a:tab pos="949325" algn="l"/>
                <a:tab pos="1068070" algn="l"/>
                <a:tab pos="1187450" algn="l"/>
                <a:tab pos="1306195" algn="l"/>
                <a:tab pos="1425575" algn="l"/>
                <a:tab pos="1544320" algn="l"/>
                <a:tab pos="1663700" algn="l"/>
                <a:tab pos="1782445" algn="l"/>
                <a:tab pos="1901825" algn="l"/>
                <a:tab pos="2020570" algn="l"/>
                <a:tab pos="2139950" algn="l"/>
                <a:tab pos="2258695" algn="l"/>
                <a:tab pos="2378075" algn="l"/>
                <a:tab pos="2496820" algn="l"/>
                <a:tab pos="2616200" algn="l"/>
                <a:tab pos="2734945" algn="l"/>
              </a:tabLst>
            </a:pPr>
            <a:r>
              <a:rPr lang="en-IN" sz="1600" dirty="0" smtClean="0">
                <a:solidFill>
                  <a:srgbClr val="000000"/>
                </a:solidFill>
                <a:cs typeface="Arial" panose="020B0604020202020204" pitchFamily="34" charset="0"/>
              </a:rPr>
              <a:t>Vendor </a:t>
            </a:r>
            <a:r>
              <a:rPr lang="en-IN" sz="1600" dirty="0">
                <a:solidFill>
                  <a:srgbClr val="000000"/>
                </a:solidFill>
                <a:cs typeface="Arial" panose="020B0604020202020204" pitchFamily="34" charset="0"/>
              </a:rPr>
              <a:t>Management System Automation Architecture </a:t>
            </a:r>
            <a:r>
              <a:rPr lang="en-IN" sz="1600" dirty="0" smtClean="0">
                <a:solidFill>
                  <a:srgbClr val="000000"/>
                </a:solidFill>
                <a:cs typeface="Arial" panose="020B0604020202020204" pitchFamily="34" charset="0"/>
              </a:rPr>
              <a:t>Overview</a:t>
            </a:r>
          </a:p>
          <a:p>
            <a:pPr marL="508000" indent="-285750" eaLnBrk="1" hangingPunct="1">
              <a:lnSpc>
                <a:spcPct val="150000"/>
              </a:lnSpc>
              <a:spcBef>
                <a:spcPts val="1125"/>
              </a:spcBef>
              <a:buFont typeface="Arial" panose="020B0604020202020204" pitchFamily="34" charset="0"/>
              <a:buChar char="•"/>
              <a:tabLst>
                <a:tab pos="460375" algn="l"/>
                <a:tab pos="473075" algn="l"/>
                <a:tab pos="591820" algn="l"/>
                <a:tab pos="711200" algn="l"/>
                <a:tab pos="829945" algn="l"/>
                <a:tab pos="949325" algn="l"/>
                <a:tab pos="1068070" algn="l"/>
                <a:tab pos="1187450" algn="l"/>
                <a:tab pos="1306195" algn="l"/>
                <a:tab pos="1425575" algn="l"/>
                <a:tab pos="1544320" algn="l"/>
                <a:tab pos="1663700" algn="l"/>
                <a:tab pos="1782445" algn="l"/>
                <a:tab pos="1901825" algn="l"/>
                <a:tab pos="2020570" algn="l"/>
                <a:tab pos="2139950" algn="l"/>
                <a:tab pos="2258695" algn="l"/>
                <a:tab pos="2378075" algn="l"/>
                <a:tab pos="2496820" algn="l"/>
                <a:tab pos="2616200" algn="l"/>
                <a:tab pos="2734945" algn="l"/>
              </a:tabLst>
            </a:pPr>
            <a:r>
              <a:rPr lang="en-IN" sz="1600" dirty="0">
                <a:solidFill>
                  <a:srgbClr val="000000"/>
                </a:solidFill>
                <a:cs typeface="Arial" panose="020B0604020202020204" pitchFamily="34" charset="0"/>
              </a:rPr>
              <a:t>Vendor Management Automation – How it works as a Automated </a:t>
            </a:r>
            <a:r>
              <a:rPr lang="en-IN" sz="1600" dirty="0" smtClean="0">
                <a:solidFill>
                  <a:srgbClr val="000000"/>
                </a:solidFill>
                <a:cs typeface="Arial" panose="020B0604020202020204" pitchFamily="34" charset="0"/>
              </a:rPr>
              <a:t>solution</a:t>
            </a:r>
          </a:p>
          <a:p>
            <a:pPr marL="508000" indent="-285750" eaLnBrk="1" hangingPunct="1">
              <a:lnSpc>
                <a:spcPct val="150000"/>
              </a:lnSpc>
              <a:spcBef>
                <a:spcPts val="1125"/>
              </a:spcBef>
              <a:buFont typeface="Arial" panose="020B0604020202020204" pitchFamily="34" charset="0"/>
              <a:buChar char="•"/>
              <a:tabLst>
                <a:tab pos="460375" algn="l"/>
                <a:tab pos="473075" algn="l"/>
                <a:tab pos="591820" algn="l"/>
                <a:tab pos="711200" algn="l"/>
                <a:tab pos="829945" algn="l"/>
                <a:tab pos="949325" algn="l"/>
                <a:tab pos="1068070" algn="l"/>
                <a:tab pos="1187450" algn="l"/>
                <a:tab pos="1306195" algn="l"/>
                <a:tab pos="1425575" algn="l"/>
                <a:tab pos="1544320" algn="l"/>
                <a:tab pos="1663700" algn="l"/>
                <a:tab pos="1782445" algn="l"/>
                <a:tab pos="1901825" algn="l"/>
                <a:tab pos="2020570" algn="l"/>
                <a:tab pos="2139950" algn="l"/>
                <a:tab pos="2258695" algn="l"/>
                <a:tab pos="2378075" algn="l"/>
                <a:tab pos="2496820" algn="l"/>
                <a:tab pos="2616200" algn="l"/>
                <a:tab pos="2734945" algn="l"/>
              </a:tabLst>
            </a:pPr>
            <a:r>
              <a:rPr lang="en-IN" sz="1600" dirty="0" smtClean="0">
                <a:solidFill>
                  <a:srgbClr val="000000"/>
                </a:solidFill>
                <a:cs typeface="Arial" panose="020B0604020202020204" pitchFamily="34" charset="0"/>
              </a:rPr>
              <a:t>Few Screen shots </a:t>
            </a:r>
            <a:endParaRPr lang="en-IN" sz="1600" dirty="0">
              <a:solidFill>
                <a:srgbClr val="000000"/>
              </a:solidFill>
              <a:cs typeface="Arial" panose="020B0604020202020204" pitchFamily="34" charset="0"/>
            </a:endParaRPr>
          </a:p>
          <a:p>
            <a:pPr marL="508000" indent="-285750" eaLnBrk="1" hangingPunct="1">
              <a:lnSpc>
                <a:spcPct val="150000"/>
              </a:lnSpc>
              <a:spcBef>
                <a:spcPts val="1125"/>
              </a:spcBef>
              <a:buFont typeface="Arial" panose="020B0604020202020204" pitchFamily="34" charset="0"/>
              <a:buChar char="•"/>
              <a:tabLst>
                <a:tab pos="460375" algn="l"/>
                <a:tab pos="473075" algn="l"/>
                <a:tab pos="591820" algn="l"/>
                <a:tab pos="711200" algn="l"/>
                <a:tab pos="829945" algn="l"/>
                <a:tab pos="949325" algn="l"/>
                <a:tab pos="1068070" algn="l"/>
                <a:tab pos="1187450" algn="l"/>
                <a:tab pos="1306195" algn="l"/>
                <a:tab pos="1425575" algn="l"/>
                <a:tab pos="1544320" algn="l"/>
                <a:tab pos="1663700" algn="l"/>
                <a:tab pos="1782445" algn="l"/>
                <a:tab pos="1901825" algn="l"/>
                <a:tab pos="2020570" algn="l"/>
                <a:tab pos="2139950" algn="l"/>
                <a:tab pos="2258695" algn="l"/>
                <a:tab pos="2378075" algn="l"/>
                <a:tab pos="2496820" algn="l"/>
                <a:tab pos="2616200" algn="l"/>
                <a:tab pos="2734945" algn="l"/>
              </a:tabLst>
            </a:pPr>
            <a:r>
              <a:rPr lang="en-IN" sz="1600" dirty="0" smtClean="0">
                <a:solidFill>
                  <a:srgbClr val="000000"/>
                </a:solidFill>
                <a:cs typeface="Arial" panose="020B0604020202020204" pitchFamily="34" charset="0"/>
              </a:rPr>
              <a:t>Q </a:t>
            </a:r>
            <a:r>
              <a:rPr lang="en-IN" sz="1600" dirty="0">
                <a:solidFill>
                  <a:srgbClr val="000000"/>
                </a:solidFill>
                <a:cs typeface="Arial" panose="020B0604020202020204" pitchFamily="34" charset="0"/>
              </a:rPr>
              <a:t>&amp; A</a:t>
            </a:r>
          </a:p>
        </p:txBody>
      </p:sp>
      <p:sp>
        <p:nvSpPr>
          <p:cNvPr id="4" name="Text Box 3"/>
          <p:cNvSpPr txBox="1"/>
          <p:nvPr/>
        </p:nvSpPr>
        <p:spPr>
          <a:xfrm>
            <a:off x="376299" y="762000"/>
            <a:ext cx="81581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2000" b="1" dirty="0">
                <a:solidFill>
                  <a:srgbClr val="EC7C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AGENDA</a:t>
            </a:r>
            <a:endParaRPr lang="en-US" sz="2000" b="1" dirty="0">
              <a:solidFill>
                <a:srgbClr val="EC7C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843901116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3"/>
          <p:cNvSpPr txBox="1"/>
          <p:nvPr/>
        </p:nvSpPr>
        <p:spPr>
          <a:xfrm>
            <a:off x="376299" y="762000"/>
            <a:ext cx="81581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2000" b="1" dirty="0">
                <a:solidFill>
                  <a:srgbClr val="EC7C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A Sentence for Inspiration !!!!</a:t>
            </a:r>
            <a:endParaRPr lang="en-US" sz="2000" b="1" dirty="0">
              <a:solidFill>
                <a:srgbClr val="EC7C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049" y="1371600"/>
            <a:ext cx="8610600" cy="4447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6631310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3"/>
          <p:cNvSpPr txBox="1"/>
          <p:nvPr/>
        </p:nvSpPr>
        <p:spPr>
          <a:xfrm>
            <a:off x="492950" y="3105835"/>
            <a:ext cx="81581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3600" b="1" dirty="0" smtClean="0">
                <a:solidFill>
                  <a:srgbClr val="EC7C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Introduction</a:t>
            </a:r>
            <a:endParaRPr lang="en-US" b="1" dirty="0">
              <a:solidFill>
                <a:srgbClr val="EC7C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135119273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3"/>
          <p:cNvSpPr txBox="1"/>
          <p:nvPr/>
        </p:nvSpPr>
        <p:spPr>
          <a:xfrm>
            <a:off x="376299" y="762000"/>
            <a:ext cx="81581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b="1" dirty="0">
                <a:solidFill>
                  <a:srgbClr val="EC7C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Key Business Challenges faced </a:t>
            </a:r>
            <a:r>
              <a:rPr lang="en-IN" b="1" dirty="0" smtClean="0">
                <a:solidFill>
                  <a:srgbClr val="EC7C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for </a:t>
            </a:r>
            <a:r>
              <a:rPr lang="en-IN" b="1" dirty="0">
                <a:solidFill>
                  <a:srgbClr val="EC7C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maintaining </a:t>
            </a:r>
            <a:r>
              <a:rPr lang="en-IN" b="1" dirty="0" smtClean="0">
                <a:solidFill>
                  <a:srgbClr val="EC7C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Vendor - </a:t>
            </a:r>
            <a:r>
              <a:rPr lang="en-IN" b="1" dirty="0">
                <a:solidFill>
                  <a:srgbClr val="EC7C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Buyer Relationship</a:t>
            </a:r>
            <a:endParaRPr lang="en-US" b="1" dirty="0">
              <a:solidFill>
                <a:srgbClr val="EC7C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pic>
        <p:nvPicPr>
          <p:cNvPr id="4100" name="Picture 4" descr="Image result for Vendor on boarding cartoo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0" y="3865417"/>
            <a:ext cx="3893519" cy="29163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228600" y="1408331"/>
            <a:ext cx="7467600" cy="42627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508000" indent="-285750" eaLnBrk="1" hangingPunct="1">
              <a:lnSpc>
                <a:spcPct val="150000"/>
              </a:lnSpc>
              <a:spcBef>
                <a:spcPts val="1125"/>
              </a:spcBef>
              <a:buFont typeface="Arial" panose="020B0604020202020204" pitchFamily="34" charset="0"/>
              <a:buChar char="•"/>
              <a:tabLst>
                <a:tab pos="460375" algn="l"/>
                <a:tab pos="473075" algn="l"/>
                <a:tab pos="591820" algn="l"/>
                <a:tab pos="711200" algn="l"/>
                <a:tab pos="829945" algn="l"/>
                <a:tab pos="949325" algn="l"/>
                <a:tab pos="1068070" algn="l"/>
                <a:tab pos="1187450" algn="l"/>
                <a:tab pos="1306195" algn="l"/>
                <a:tab pos="1425575" algn="l"/>
                <a:tab pos="1544320" algn="l"/>
                <a:tab pos="1663700" algn="l"/>
                <a:tab pos="1782445" algn="l"/>
                <a:tab pos="1901825" algn="l"/>
                <a:tab pos="2020570" algn="l"/>
                <a:tab pos="2139950" algn="l"/>
                <a:tab pos="2258695" algn="l"/>
                <a:tab pos="2378075" algn="l"/>
                <a:tab pos="2496820" algn="l"/>
                <a:tab pos="2616200" algn="l"/>
                <a:tab pos="2734945" algn="l"/>
              </a:tabLst>
            </a:pPr>
            <a:r>
              <a:rPr lang="en-IN" dirty="0" smtClean="0">
                <a:solidFill>
                  <a:srgbClr val="000000"/>
                </a:solidFill>
                <a:cs typeface="Arial" panose="020B0604020202020204" pitchFamily="34" charset="0"/>
              </a:rPr>
              <a:t>Communication Gap Between </a:t>
            </a:r>
            <a:r>
              <a:rPr lang="en-IN" dirty="0">
                <a:solidFill>
                  <a:srgbClr val="000000"/>
                </a:solidFill>
                <a:cs typeface="Arial" panose="020B0604020202020204" pitchFamily="34" charset="0"/>
              </a:rPr>
              <a:t>Buyer and Vendor which leads to time loss &amp; reduce productivity</a:t>
            </a:r>
          </a:p>
          <a:p>
            <a:pPr marL="508000" indent="-285750" eaLnBrk="1" hangingPunct="1">
              <a:lnSpc>
                <a:spcPct val="150000"/>
              </a:lnSpc>
              <a:spcBef>
                <a:spcPts val="1125"/>
              </a:spcBef>
              <a:buFont typeface="Arial" panose="020B0604020202020204" pitchFamily="34" charset="0"/>
              <a:buChar char="•"/>
              <a:tabLst>
                <a:tab pos="460375" algn="l"/>
                <a:tab pos="473075" algn="l"/>
                <a:tab pos="591820" algn="l"/>
                <a:tab pos="711200" algn="l"/>
                <a:tab pos="829945" algn="l"/>
                <a:tab pos="949325" algn="l"/>
                <a:tab pos="1068070" algn="l"/>
                <a:tab pos="1187450" algn="l"/>
                <a:tab pos="1306195" algn="l"/>
                <a:tab pos="1425575" algn="l"/>
                <a:tab pos="1544320" algn="l"/>
                <a:tab pos="1663700" algn="l"/>
                <a:tab pos="1782445" algn="l"/>
                <a:tab pos="1901825" algn="l"/>
                <a:tab pos="2020570" algn="l"/>
                <a:tab pos="2139950" algn="l"/>
                <a:tab pos="2258695" algn="l"/>
                <a:tab pos="2378075" algn="l"/>
                <a:tab pos="2496820" algn="l"/>
                <a:tab pos="2616200" algn="l"/>
                <a:tab pos="2734945" algn="l"/>
              </a:tabLst>
            </a:pPr>
            <a:r>
              <a:rPr lang="en-IN" dirty="0">
                <a:solidFill>
                  <a:srgbClr val="000000"/>
                </a:solidFill>
                <a:cs typeface="Arial" panose="020B0604020202020204" pitchFamily="34" charset="0"/>
              </a:rPr>
              <a:t>Delay in TAT (Turn around Time) – From quote to fulfilment</a:t>
            </a:r>
          </a:p>
          <a:p>
            <a:pPr marL="508000" indent="-285750" eaLnBrk="1" hangingPunct="1">
              <a:lnSpc>
                <a:spcPct val="150000"/>
              </a:lnSpc>
              <a:spcBef>
                <a:spcPts val="1125"/>
              </a:spcBef>
              <a:buFont typeface="Arial" panose="020B0604020202020204" pitchFamily="34" charset="0"/>
              <a:buChar char="•"/>
              <a:tabLst>
                <a:tab pos="460375" algn="l"/>
                <a:tab pos="473075" algn="l"/>
                <a:tab pos="591820" algn="l"/>
                <a:tab pos="711200" algn="l"/>
                <a:tab pos="829945" algn="l"/>
                <a:tab pos="949325" algn="l"/>
                <a:tab pos="1068070" algn="l"/>
                <a:tab pos="1187450" algn="l"/>
                <a:tab pos="1306195" algn="l"/>
                <a:tab pos="1425575" algn="l"/>
                <a:tab pos="1544320" algn="l"/>
                <a:tab pos="1663700" algn="l"/>
                <a:tab pos="1782445" algn="l"/>
                <a:tab pos="1901825" algn="l"/>
                <a:tab pos="2020570" algn="l"/>
                <a:tab pos="2139950" algn="l"/>
                <a:tab pos="2258695" algn="l"/>
                <a:tab pos="2378075" algn="l"/>
                <a:tab pos="2496820" algn="l"/>
                <a:tab pos="2616200" algn="l"/>
                <a:tab pos="2734945" algn="l"/>
              </a:tabLst>
            </a:pPr>
            <a:r>
              <a:rPr lang="en-IN" dirty="0">
                <a:solidFill>
                  <a:srgbClr val="000000"/>
                </a:solidFill>
                <a:cs typeface="Arial" panose="020B0604020202020204" pitchFamily="34" charset="0"/>
              </a:rPr>
              <a:t>Poor </a:t>
            </a:r>
            <a:r>
              <a:rPr lang="en-IN" dirty="0" smtClean="0">
                <a:solidFill>
                  <a:srgbClr val="000000"/>
                </a:solidFill>
                <a:cs typeface="Arial" panose="020B0604020202020204" pitchFamily="34" charset="0"/>
              </a:rPr>
              <a:t>tracking of </a:t>
            </a:r>
            <a:r>
              <a:rPr lang="en-IN" dirty="0">
                <a:solidFill>
                  <a:srgbClr val="000000"/>
                </a:solidFill>
                <a:cs typeface="Arial" panose="020B0604020202020204" pitchFamily="34" charset="0"/>
              </a:rPr>
              <a:t>materials / </a:t>
            </a:r>
            <a:r>
              <a:rPr lang="en-IN" dirty="0" smtClean="0">
                <a:solidFill>
                  <a:srgbClr val="000000"/>
                </a:solidFill>
                <a:cs typeface="Arial" panose="020B0604020202020204" pitchFamily="34" charset="0"/>
              </a:rPr>
              <a:t>Goods and its status</a:t>
            </a:r>
            <a:endParaRPr lang="en-IN" dirty="0">
              <a:solidFill>
                <a:srgbClr val="000000"/>
              </a:solidFill>
              <a:cs typeface="Arial" panose="020B0604020202020204" pitchFamily="34" charset="0"/>
            </a:endParaRPr>
          </a:p>
          <a:p>
            <a:pPr marL="508000" indent="-285750" eaLnBrk="1" hangingPunct="1">
              <a:lnSpc>
                <a:spcPct val="150000"/>
              </a:lnSpc>
              <a:spcBef>
                <a:spcPts val="1125"/>
              </a:spcBef>
              <a:buFont typeface="Arial" panose="020B0604020202020204" pitchFamily="34" charset="0"/>
              <a:buChar char="•"/>
              <a:tabLst>
                <a:tab pos="460375" algn="l"/>
                <a:tab pos="473075" algn="l"/>
                <a:tab pos="591820" algn="l"/>
                <a:tab pos="711200" algn="l"/>
                <a:tab pos="829945" algn="l"/>
                <a:tab pos="949325" algn="l"/>
                <a:tab pos="1068070" algn="l"/>
                <a:tab pos="1187450" algn="l"/>
                <a:tab pos="1306195" algn="l"/>
                <a:tab pos="1425575" algn="l"/>
                <a:tab pos="1544320" algn="l"/>
                <a:tab pos="1663700" algn="l"/>
                <a:tab pos="1782445" algn="l"/>
                <a:tab pos="1901825" algn="l"/>
                <a:tab pos="2020570" algn="l"/>
                <a:tab pos="2139950" algn="l"/>
                <a:tab pos="2258695" algn="l"/>
                <a:tab pos="2378075" algn="l"/>
                <a:tab pos="2496820" algn="l"/>
                <a:tab pos="2616200" algn="l"/>
                <a:tab pos="2734945" algn="l"/>
              </a:tabLst>
            </a:pPr>
            <a:r>
              <a:rPr lang="en-IN" dirty="0">
                <a:solidFill>
                  <a:srgbClr val="000000"/>
                </a:solidFill>
                <a:cs typeface="Arial" panose="020B0604020202020204" pitchFamily="34" charset="0"/>
              </a:rPr>
              <a:t>Lack of </a:t>
            </a:r>
            <a:r>
              <a:rPr lang="en-IN" dirty="0" smtClean="0">
                <a:solidFill>
                  <a:srgbClr val="000000"/>
                </a:solidFill>
                <a:cs typeface="Arial" panose="020B0604020202020204" pitchFamily="34" charset="0"/>
              </a:rPr>
              <a:t>collaboration among procurement team</a:t>
            </a:r>
            <a:endParaRPr lang="en-IN" dirty="0">
              <a:solidFill>
                <a:srgbClr val="000000"/>
              </a:solidFill>
              <a:cs typeface="Arial" panose="020B0604020202020204" pitchFamily="34" charset="0"/>
            </a:endParaRPr>
          </a:p>
          <a:p>
            <a:pPr marL="508000" indent="-285750" eaLnBrk="1" hangingPunct="1">
              <a:lnSpc>
                <a:spcPct val="150000"/>
              </a:lnSpc>
              <a:spcBef>
                <a:spcPts val="1125"/>
              </a:spcBef>
              <a:buFont typeface="Arial" panose="020B0604020202020204" pitchFamily="34" charset="0"/>
              <a:buChar char="•"/>
              <a:tabLst>
                <a:tab pos="460375" algn="l"/>
                <a:tab pos="473075" algn="l"/>
                <a:tab pos="591820" algn="l"/>
                <a:tab pos="711200" algn="l"/>
                <a:tab pos="829945" algn="l"/>
                <a:tab pos="949325" algn="l"/>
                <a:tab pos="1068070" algn="l"/>
                <a:tab pos="1187450" algn="l"/>
                <a:tab pos="1306195" algn="l"/>
                <a:tab pos="1425575" algn="l"/>
                <a:tab pos="1544320" algn="l"/>
                <a:tab pos="1663700" algn="l"/>
                <a:tab pos="1782445" algn="l"/>
                <a:tab pos="1901825" algn="l"/>
                <a:tab pos="2020570" algn="l"/>
                <a:tab pos="2139950" algn="l"/>
                <a:tab pos="2258695" algn="l"/>
                <a:tab pos="2378075" algn="l"/>
                <a:tab pos="2496820" algn="l"/>
                <a:tab pos="2616200" algn="l"/>
                <a:tab pos="2734945" algn="l"/>
              </a:tabLst>
            </a:pPr>
            <a:r>
              <a:rPr lang="en-IN" dirty="0" smtClean="0">
                <a:solidFill>
                  <a:srgbClr val="000000"/>
                </a:solidFill>
                <a:cs typeface="Arial" panose="020B0604020202020204" pitchFamily="34" charset="0"/>
              </a:rPr>
              <a:t>Unstructured / Poor </a:t>
            </a:r>
            <a:r>
              <a:rPr lang="en-IN" dirty="0">
                <a:solidFill>
                  <a:srgbClr val="000000"/>
                </a:solidFill>
                <a:cs typeface="Arial" panose="020B0604020202020204" pitchFamily="34" charset="0"/>
              </a:rPr>
              <a:t>documentation</a:t>
            </a:r>
          </a:p>
          <a:p>
            <a:pPr marL="508000" indent="-285750" eaLnBrk="1" hangingPunct="1">
              <a:lnSpc>
                <a:spcPct val="150000"/>
              </a:lnSpc>
              <a:spcBef>
                <a:spcPts val="1125"/>
              </a:spcBef>
              <a:buFont typeface="Arial" panose="020B0604020202020204" pitchFamily="34" charset="0"/>
              <a:buChar char="•"/>
              <a:tabLst>
                <a:tab pos="460375" algn="l"/>
                <a:tab pos="473075" algn="l"/>
                <a:tab pos="591820" algn="l"/>
                <a:tab pos="711200" algn="l"/>
                <a:tab pos="829945" algn="l"/>
                <a:tab pos="949325" algn="l"/>
                <a:tab pos="1068070" algn="l"/>
                <a:tab pos="1187450" algn="l"/>
                <a:tab pos="1306195" algn="l"/>
                <a:tab pos="1425575" algn="l"/>
                <a:tab pos="1544320" algn="l"/>
                <a:tab pos="1663700" algn="l"/>
                <a:tab pos="1782445" algn="l"/>
                <a:tab pos="1901825" algn="l"/>
                <a:tab pos="2020570" algn="l"/>
                <a:tab pos="2139950" algn="l"/>
                <a:tab pos="2258695" algn="l"/>
                <a:tab pos="2378075" algn="l"/>
                <a:tab pos="2496820" algn="l"/>
                <a:tab pos="2616200" algn="l"/>
                <a:tab pos="2734945" algn="l"/>
              </a:tabLst>
            </a:pPr>
            <a:r>
              <a:rPr lang="en-IN" dirty="0">
                <a:solidFill>
                  <a:srgbClr val="000000"/>
                </a:solidFill>
                <a:cs typeface="Arial" panose="020B0604020202020204" pitchFamily="34" charset="0"/>
              </a:rPr>
              <a:t>Delayed Response time from Vendors</a:t>
            </a:r>
          </a:p>
          <a:p>
            <a:pPr marL="508000" indent="-285750" eaLnBrk="1" hangingPunct="1">
              <a:lnSpc>
                <a:spcPct val="150000"/>
              </a:lnSpc>
              <a:spcBef>
                <a:spcPts val="1125"/>
              </a:spcBef>
              <a:buFont typeface="Arial" panose="020B0604020202020204" pitchFamily="34" charset="0"/>
              <a:buChar char="•"/>
              <a:tabLst>
                <a:tab pos="460375" algn="l"/>
                <a:tab pos="473075" algn="l"/>
                <a:tab pos="591820" algn="l"/>
                <a:tab pos="711200" algn="l"/>
                <a:tab pos="829945" algn="l"/>
                <a:tab pos="949325" algn="l"/>
                <a:tab pos="1068070" algn="l"/>
                <a:tab pos="1187450" algn="l"/>
                <a:tab pos="1306195" algn="l"/>
                <a:tab pos="1425575" algn="l"/>
                <a:tab pos="1544320" algn="l"/>
                <a:tab pos="1663700" algn="l"/>
                <a:tab pos="1782445" algn="l"/>
                <a:tab pos="1901825" algn="l"/>
                <a:tab pos="2020570" algn="l"/>
                <a:tab pos="2139950" algn="l"/>
                <a:tab pos="2258695" algn="l"/>
                <a:tab pos="2378075" algn="l"/>
                <a:tab pos="2496820" algn="l"/>
                <a:tab pos="2616200" algn="l"/>
                <a:tab pos="2734945" algn="l"/>
              </a:tabLst>
            </a:pPr>
            <a:r>
              <a:rPr lang="en-IN" dirty="0">
                <a:solidFill>
                  <a:srgbClr val="000000"/>
                </a:solidFill>
                <a:cs typeface="Arial" panose="020B0604020202020204" pitchFamily="34" charset="0"/>
              </a:rPr>
              <a:t>Poor operational efficiency </a:t>
            </a:r>
          </a:p>
        </p:txBody>
      </p:sp>
    </p:spTree>
    <p:extLst>
      <p:ext uri="{BB962C8B-B14F-4D97-AF65-F5344CB8AC3E}">
        <p14:creationId xmlns:p14="http://schemas.microsoft.com/office/powerpoint/2010/main" val="2209734227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https://files.slack.com/files-pri/T0KRUTQKA-FSM6XM4FM/image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44018"/>
            <a:ext cx="9144000" cy="4370982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609600" y="1020852"/>
            <a:ext cx="7239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>
                <a:solidFill>
                  <a:srgbClr val="EC7C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Where enterprises seek improvement in Supplier </a:t>
            </a:r>
            <a:r>
              <a:rPr lang="en-US" b="1" dirty="0" smtClean="0">
                <a:solidFill>
                  <a:srgbClr val="EC7C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Management?</a:t>
            </a:r>
            <a:endParaRPr lang="en-US" b="0" i="0" dirty="0">
              <a:solidFill>
                <a:srgbClr val="525252"/>
              </a:solidFill>
              <a:effectLst/>
              <a:latin typeface="museo-slab"/>
            </a:endParaRPr>
          </a:p>
        </p:txBody>
      </p:sp>
    </p:spTree>
    <p:extLst>
      <p:ext uri="{BB962C8B-B14F-4D97-AF65-F5344CB8AC3E}">
        <p14:creationId xmlns:p14="http://schemas.microsoft.com/office/powerpoint/2010/main" val="4023644191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/>
          <p:nvPr/>
        </p:nvSpPr>
        <p:spPr>
          <a:xfrm>
            <a:off x="2781300" y="3075057"/>
            <a:ext cx="3581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4000" b="1" dirty="0" smtClean="0">
                <a:solidFill>
                  <a:srgbClr val="EC7C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Solution ?</a:t>
            </a:r>
            <a:endParaRPr lang="en-US" sz="4000" b="1" dirty="0">
              <a:solidFill>
                <a:srgbClr val="EC7C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58000" y="2133600"/>
            <a:ext cx="1447800" cy="2440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130623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S030006004">
  <a:themeElements>
    <a:clrScheme name="TS030006004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TS030006004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TS030006004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571TGp_business_light_ani">
  <a:themeElements>
    <a:clrScheme name="Default Design 1">
      <a:dk1>
        <a:srgbClr val="000000"/>
      </a:dk1>
      <a:lt1>
        <a:srgbClr val="CAD4CF"/>
      </a:lt1>
      <a:dk2>
        <a:srgbClr val="425462"/>
      </a:dk2>
      <a:lt2>
        <a:srgbClr val="768A7B"/>
      </a:lt2>
      <a:accent1>
        <a:srgbClr val="DE608D"/>
      </a:accent1>
      <a:accent2>
        <a:srgbClr val="35ADE3"/>
      </a:accent2>
      <a:accent3>
        <a:srgbClr val="E1E6E4"/>
      </a:accent3>
      <a:accent4>
        <a:srgbClr val="000000"/>
      </a:accent4>
      <a:accent5>
        <a:srgbClr val="ECB6C5"/>
      </a:accent5>
      <a:accent6>
        <a:srgbClr val="2F9CCE"/>
      </a:accent6>
      <a:hlink>
        <a:srgbClr val="F6AE44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CAD4CF"/>
        </a:lt1>
        <a:dk2>
          <a:srgbClr val="425462"/>
        </a:dk2>
        <a:lt2>
          <a:srgbClr val="768A7B"/>
        </a:lt2>
        <a:accent1>
          <a:srgbClr val="DE608D"/>
        </a:accent1>
        <a:accent2>
          <a:srgbClr val="35ADE3"/>
        </a:accent2>
        <a:accent3>
          <a:srgbClr val="E1E6E4"/>
        </a:accent3>
        <a:accent4>
          <a:srgbClr val="000000"/>
        </a:accent4>
        <a:accent5>
          <a:srgbClr val="ECB6C5"/>
        </a:accent5>
        <a:accent6>
          <a:srgbClr val="2F9CCE"/>
        </a:accent6>
        <a:hlink>
          <a:srgbClr val="F6AE44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C1D0DD"/>
        </a:lt1>
        <a:dk2>
          <a:srgbClr val="335175"/>
        </a:dk2>
        <a:lt2>
          <a:srgbClr val="7C92B6"/>
        </a:lt2>
        <a:accent1>
          <a:srgbClr val="4B93D5"/>
        </a:accent1>
        <a:accent2>
          <a:srgbClr val="65B737"/>
        </a:accent2>
        <a:accent3>
          <a:srgbClr val="DDE4EB"/>
        </a:accent3>
        <a:accent4>
          <a:srgbClr val="000000"/>
        </a:accent4>
        <a:accent5>
          <a:srgbClr val="B1C8E7"/>
        </a:accent5>
        <a:accent6>
          <a:srgbClr val="5BA631"/>
        </a:accent6>
        <a:hlink>
          <a:srgbClr val="CF9F49"/>
        </a:hlink>
        <a:folHlink>
          <a:srgbClr val="C382D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DDD3C9"/>
        </a:lt1>
        <a:dk2>
          <a:srgbClr val="514639"/>
        </a:dk2>
        <a:lt2>
          <a:srgbClr val="A7938B"/>
        </a:lt2>
        <a:accent1>
          <a:srgbClr val="BF9733"/>
        </a:accent1>
        <a:accent2>
          <a:srgbClr val="7FB22C"/>
        </a:accent2>
        <a:accent3>
          <a:srgbClr val="EBE6E1"/>
        </a:accent3>
        <a:accent4>
          <a:srgbClr val="000000"/>
        </a:accent4>
        <a:accent5>
          <a:srgbClr val="DCC9AD"/>
        </a:accent5>
        <a:accent6>
          <a:srgbClr val="72A127"/>
        </a:accent6>
        <a:hlink>
          <a:srgbClr val="D56575"/>
        </a:hlink>
        <a:folHlink>
          <a:srgbClr val="4E8FC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510</TotalTime>
  <Words>690</Words>
  <Application>Microsoft Office PowerPoint</Application>
  <PresentationFormat>On-screen Show (4:3)</PresentationFormat>
  <Paragraphs>127</Paragraphs>
  <Slides>24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24</vt:i4>
      </vt:variant>
    </vt:vector>
  </HeadingPairs>
  <TitlesOfParts>
    <vt:vector size="33" baseType="lpstr">
      <vt:lpstr>Microsoft YaHei</vt:lpstr>
      <vt:lpstr>Arial</vt:lpstr>
      <vt:lpstr>Calibri</vt:lpstr>
      <vt:lpstr>Helvetica</vt:lpstr>
      <vt:lpstr>museo-slab</vt:lpstr>
      <vt:lpstr>Roboto</vt:lpstr>
      <vt:lpstr>Trebuchet MS</vt:lpstr>
      <vt:lpstr>TS030006004</vt:lpstr>
      <vt:lpstr>3_571TGp_business_light_ani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vaishnavi</dc:creator>
  <cp:lastModifiedBy>Chithra, ANGLER - EIT</cp:lastModifiedBy>
  <cp:revision>1226</cp:revision>
  <dcterms:created xsi:type="dcterms:W3CDTF">2012-06-02T03:18:00Z</dcterms:created>
  <dcterms:modified xsi:type="dcterms:W3CDTF">2020-02-20T05:43:52Z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TC300060049990</vt:lpwstr>
  </property>
  <property fmtid="{D5CDD505-2E9C-101B-9397-08002B2CF9AE}" pid="3" name="KSOProductBuildVer">
    <vt:lpwstr>1033-10.2.0.5965</vt:lpwstr>
  </property>
</Properties>
</file>